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3"/>
  </p:notesMasterIdLst>
  <p:handoutMasterIdLst>
    <p:handoutMasterId r:id="rId14"/>
  </p:handoutMasterIdLst>
  <p:sldIdLst>
    <p:sldId id="1097" r:id="rId2"/>
    <p:sldId id="1140" r:id="rId3"/>
    <p:sldId id="1141" r:id="rId4"/>
    <p:sldId id="1142" r:id="rId5"/>
    <p:sldId id="1124" r:id="rId6"/>
    <p:sldId id="1138" r:id="rId7"/>
    <p:sldId id="1139" r:id="rId8"/>
    <p:sldId id="1132" r:id="rId9"/>
    <p:sldId id="1135" r:id="rId10"/>
    <p:sldId id="1136" r:id="rId11"/>
    <p:sldId id="1137" r:id="rId12"/>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2060"/>
    <a:srgbClr val="0070C0"/>
    <a:srgbClr val="CCCC00"/>
    <a:srgbClr val="0066CC"/>
    <a:srgbClr val="FFFFFF"/>
    <a:srgbClr val="FF9999"/>
    <a:srgbClr val="99CC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8" autoAdjust="0"/>
    <p:restoredTop sz="86420" autoAdjust="0"/>
  </p:normalViewPr>
  <p:slideViewPr>
    <p:cSldViewPr>
      <p:cViewPr varScale="1">
        <p:scale>
          <a:sx n="114" d="100"/>
          <a:sy n="114" d="100"/>
        </p:scale>
        <p:origin x="1812" y="132"/>
      </p:cViewPr>
      <p:guideLst>
        <p:guide orient="horz" pos="2160"/>
        <p:guide pos="2880"/>
      </p:guideLst>
    </p:cSldViewPr>
  </p:slideViewPr>
  <p:outlineViewPr>
    <p:cViewPr>
      <p:scale>
        <a:sx n="33" d="100"/>
        <a:sy n="33" d="100"/>
      </p:scale>
      <p:origin x="258" y="1543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43011" name="Rectangle 3"/>
          <p:cNvSpPr>
            <a:spLocks noGrp="1" noChangeArrowheads="1"/>
          </p:cNvSpPr>
          <p:nvPr>
            <p:ph type="dt" sz="quarter"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43012" name="Rectangle 4"/>
          <p:cNvSpPr>
            <a:spLocks noGrp="1" noChangeArrowheads="1"/>
          </p:cNvSpPr>
          <p:nvPr>
            <p:ph type="ftr" sz="quarter" idx="2"/>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43013" name="Rectangle 5"/>
          <p:cNvSpPr>
            <a:spLocks noGrp="1" noChangeArrowheads="1"/>
          </p:cNvSpPr>
          <p:nvPr>
            <p:ph type="sldNum" sz="quarter" idx="3"/>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F640535-6E4A-473E-99AE-93996BBAEAA6}" type="slidenum">
              <a:rPr lang="en-US"/>
              <a:pPr/>
              <a:t>‹#›</a:t>
            </a:fld>
            <a:endParaRPr lang="en-US" dirty="0"/>
          </a:p>
        </p:txBody>
      </p:sp>
    </p:spTree>
    <p:extLst>
      <p:ext uri="{BB962C8B-B14F-4D97-AF65-F5344CB8AC3E}">
        <p14:creationId xmlns:p14="http://schemas.microsoft.com/office/powerpoint/2010/main" val="2235669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21507" name="Rectangle 3"/>
          <p:cNvSpPr>
            <a:spLocks noGrp="1" noChangeArrowheads="1"/>
          </p:cNvSpPr>
          <p:nvPr>
            <p:ph type="dt"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21508"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933027" y="4410393"/>
            <a:ext cx="5131647" cy="41773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10" name="Rectangle 6"/>
          <p:cNvSpPr>
            <a:spLocks noGrp="1" noChangeArrowheads="1"/>
          </p:cNvSpPr>
          <p:nvPr>
            <p:ph type="ftr" sz="quarter" idx="4"/>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21511" name="Rectangle 7"/>
          <p:cNvSpPr>
            <a:spLocks noGrp="1" noChangeArrowheads="1"/>
          </p:cNvSpPr>
          <p:nvPr>
            <p:ph type="sldNum" sz="quarter" idx="5"/>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C4F6117-02DF-4CEA-A392-E20EABBE3022}" type="slidenum">
              <a:rPr lang="en-US"/>
              <a:pPr/>
              <a:t>‹#›</a:t>
            </a:fld>
            <a:endParaRPr lang="en-US" dirty="0"/>
          </a:p>
        </p:txBody>
      </p:sp>
    </p:spTree>
    <p:extLst>
      <p:ext uri="{BB962C8B-B14F-4D97-AF65-F5344CB8AC3E}">
        <p14:creationId xmlns:p14="http://schemas.microsoft.com/office/powerpoint/2010/main" val="16839243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dirty="0"/>
          </a:p>
        </p:txBody>
      </p:sp>
      <p:sp>
        <p:nvSpPr>
          <p:cNvPr id="17411" name="Rectangle 2"/>
          <p:cNvSpPr>
            <a:spLocks noGrp="1" noRot="1" noChangeAspect="1" noChangeArrowheads="1" noTextEdit="1"/>
          </p:cNvSpPr>
          <p:nvPr>
            <p:ph type="sldImg"/>
          </p:nvPr>
        </p:nvSpPr>
        <p:spPr>
          <a:xfrm>
            <a:off x="1177925" y="696913"/>
            <a:ext cx="4641850" cy="3481387"/>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977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dirty="0"/>
          </a:p>
        </p:txBody>
      </p:sp>
      <p:sp>
        <p:nvSpPr>
          <p:cNvPr id="45977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5978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459781" name="Rectangle 5"/>
          <p:cNvSpPr>
            <a:spLocks noGrp="1" noChangeArrowheads="1"/>
          </p:cNvSpPr>
          <p:nvPr>
            <p:ph type="dt" sz="half" idx="2"/>
          </p:nvPr>
        </p:nvSpPr>
        <p:spPr/>
        <p:txBody>
          <a:bodyPr/>
          <a:lstStyle>
            <a:lvl1pPr>
              <a:defRPr/>
            </a:lvl1pPr>
          </a:lstStyle>
          <a:p>
            <a:endParaRPr lang="en-US" altLang="en-US" dirty="0"/>
          </a:p>
        </p:txBody>
      </p:sp>
      <p:sp>
        <p:nvSpPr>
          <p:cNvPr id="459782" name="Rectangle 6"/>
          <p:cNvSpPr>
            <a:spLocks noGrp="1" noChangeArrowheads="1"/>
          </p:cNvSpPr>
          <p:nvPr>
            <p:ph type="ftr" sz="quarter" idx="3"/>
          </p:nvPr>
        </p:nvSpPr>
        <p:spPr/>
        <p:txBody>
          <a:bodyPr/>
          <a:lstStyle>
            <a:lvl1pPr>
              <a:defRPr/>
            </a:lvl1pPr>
          </a:lstStyle>
          <a:p>
            <a:endParaRPr lang="en-US" altLang="en-US" dirty="0"/>
          </a:p>
        </p:txBody>
      </p:sp>
      <p:sp>
        <p:nvSpPr>
          <p:cNvPr id="459783" name="Rectangle 7"/>
          <p:cNvSpPr>
            <a:spLocks noGrp="1" noChangeArrowheads="1"/>
          </p:cNvSpPr>
          <p:nvPr>
            <p:ph type="sldNum" sz="quarter" idx="4"/>
          </p:nvPr>
        </p:nvSpPr>
        <p:spPr/>
        <p:txBody>
          <a:bodyPr/>
          <a:lstStyle>
            <a:lvl1pPr>
              <a:defRPr/>
            </a:lvl1pPr>
          </a:lstStyle>
          <a:p>
            <a:fld id="{7739EA57-FE6A-4E14-B8E1-5051AECB1DAE}" type="slidenum">
              <a:rPr lang="en-US" altLang="en-US"/>
              <a:pPr/>
              <a:t>‹#›</a:t>
            </a:fld>
            <a:endParaRPr lang="en-US" altLang="en-US" dirty="0"/>
          </a:p>
        </p:txBody>
      </p:sp>
      <p:grpSp>
        <p:nvGrpSpPr>
          <p:cNvPr id="459784" name="Group 8"/>
          <p:cNvGrpSpPr>
            <a:grpSpLocks/>
          </p:cNvGrpSpPr>
          <p:nvPr/>
        </p:nvGrpSpPr>
        <p:grpSpPr bwMode="auto">
          <a:xfrm>
            <a:off x="7493000" y="2992438"/>
            <a:ext cx="1338263" cy="2189162"/>
            <a:chOff x="4704" y="1885"/>
            <a:chExt cx="843" cy="1379"/>
          </a:xfrm>
        </p:grpSpPr>
        <p:sp>
          <p:nvSpPr>
            <p:cNvPr id="45978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79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dirty="0"/>
            </a:p>
          </p:txBody>
        </p:sp>
        <p:sp>
          <p:nvSpPr>
            <p:cNvPr id="45979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79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dirty="0"/>
            </a:p>
          </p:txBody>
        </p:sp>
        <p:sp>
          <p:nvSpPr>
            <p:cNvPr id="45980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80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dirty="0"/>
            </a:p>
          </p:txBody>
        </p:sp>
      </p:grpSp>
      <p:sp>
        <p:nvSpPr>
          <p:cNvPr id="45981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dirty="0"/>
          </a:p>
        </p:txBody>
      </p:sp>
    </p:spTree>
  </p:cSld>
  <p:clrMapOvr>
    <a:masterClrMapping/>
  </p:clrMapOvr>
  <p:transition>
    <p:pull dir="l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D3770330-D1F6-4B48-8D1D-300B7E5C4A8F}" type="slidenum">
              <a:rPr lang="en-US" altLang="en-US"/>
              <a:pPr/>
              <a:t>‹#›</a:t>
            </a:fld>
            <a:endParaRPr lang="en-US" altLang="en-US" dirty="0"/>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3953E92-0A42-40C1-813A-46EBB1882D92}" type="slidenum">
              <a:rPr lang="en-US" altLang="en-US"/>
              <a:pPr/>
              <a:t>‹#›</a:t>
            </a:fld>
            <a:endParaRPr lang="en-US" altLang="en-US" dirty="0"/>
          </a:p>
        </p:txBody>
      </p:sp>
    </p:spTree>
  </p:cSld>
  <p:clrMapOvr>
    <a:masterClrMapping/>
  </p:clrMapOvr>
  <p:transition>
    <p:pull dir="l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FDA83D99-D72D-4853-8189-73D6A17EF5AB}" type="slidenum">
              <a:rPr lang="en-US" altLang="en-US"/>
              <a:pPr/>
              <a:t>‹#›</a:t>
            </a:fld>
            <a:endParaRPr lang="en-US" altLang="en-US" dirty="0"/>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17CCC9D-7B99-4DAA-9FA2-FB1B7387398B}" type="slidenum">
              <a:rPr lang="en-US" altLang="en-US"/>
              <a:pPr/>
              <a:t>‹#›</a:t>
            </a:fld>
            <a:endParaRPr lang="en-US" altLang="en-US" dirty="0"/>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7008FE9-D741-4F28-8B8E-4CB4826D8764}" type="slidenum">
              <a:rPr lang="en-US" altLang="en-US"/>
              <a:pPr/>
              <a:t>‹#›</a:t>
            </a:fld>
            <a:endParaRPr lang="en-US" altLang="en-US" dirty="0"/>
          </a:p>
        </p:txBody>
      </p:sp>
    </p:spTree>
  </p:cSld>
  <p:clrMapOvr>
    <a:masterClrMapping/>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666DB2CD-A47E-40B1-82FC-EEEAC9D3993F}" type="slidenum">
              <a:rPr lang="en-US" altLang="en-US"/>
              <a:pPr/>
              <a:t>‹#›</a:t>
            </a:fld>
            <a:endParaRPr lang="en-US" altLang="en-US" dirty="0"/>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B9096C75-8EE4-4507-8867-1603F58FE4C1}" type="slidenum">
              <a:rPr lang="en-US" altLang="en-US"/>
              <a:pPr/>
              <a:t>‹#›</a:t>
            </a:fld>
            <a:endParaRPr lang="en-US" altLang="en-US" dirty="0"/>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3F1FF0A6-0560-475D-B263-FA7A0FFB851E}" type="slidenum">
              <a:rPr lang="en-US" altLang="en-US"/>
              <a:pPr/>
              <a:t>‹#›</a:t>
            </a:fld>
            <a:endParaRPr lang="en-US" altLang="en-US" dirty="0"/>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C0878F40-1A8B-417B-BF52-38888B3F841E}" type="slidenum">
              <a:rPr lang="en-US" altLang="en-US"/>
              <a:pPr/>
              <a:t>‹#›</a:t>
            </a:fld>
            <a:endParaRPr lang="en-US" altLang="en-US" dirty="0"/>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F3A7A400-2207-4A18-B07D-E6870E5380DE}" type="slidenum">
              <a:rPr lang="en-US" altLang="en-US"/>
              <a:pPr/>
              <a:t>‹#›</a:t>
            </a:fld>
            <a:endParaRPr lang="en-US" altLang="en-US" dirty="0"/>
          </a:p>
        </p:txBody>
      </p:sp>
    </p:spTree>
  </p:cSld>
  <p:clrMapOvr>
    <a:masterClrMapping/>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5F4F60-1BAB-4B66-BEEF-40C948A85E74}" type="slidenum">
              <a:rPr lang="en-US" altLang="en-US"/>
              <a:pPr/>
              <a:t>‹#›</a:t>
            </a:fld>
            <a:endParaRPr lang="en-US" altLang="en-US" dirty="0"/>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875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dirty="0"/>
          </a:p>
        </p:txBody>
      </p:sp>
      <p:sp>
        <p:nvSpPr>
          <p:cNvPr id="45875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5875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5875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ltLang="en-US" dirty="0"/>
          </a:p>
        </p:txBody>
      </p:sp>
      <p:sp>
        <p:nvSpPr>
          <p:cNvPr id="45875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dirty="0"/>
          </a:p>
        </p:txBody>
      </p:sp>
      <p:sp>
        <p:nvSpPr>
          <p:cNvPr id="45875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452CDFEB-5974-451B-A2DE-23769C6C5C23}" type="slidenum">
              <a:rPr lang="en-US" altLang="en-US"/>
              <a:pPr/>
              <a:t>‹#›</a:t>
            </a:fld>
            <a:endParaRPr lang="en-US" altLang="en-US" dirty="0"/>
          </a:p>
        </p:txBody>
      </p:sp>
      <p:grpSp>
        <p:nvGrpSpPr>
          <p:cNvPr id="458760" name="Group 8"/>
          <p:cNvGrpSpPr>
            <a:grpSpLocks/>
          </p:cNvGrpSpPr>
          <p:nvPr/>
        </p:nvGrpSpPr>
        <p:grpSpPr bwMode="auto">
          <a:xfrm>
            <a:off x="8153400" y="152400"/>
            <a:ext cx="792163" cy="1295400"/>
            <a:chOff x="5136" y="960"/>
            <a:chExt cx="528" cy="864"/>
          </a:xfrm>
        </p:grpSpPr>
        <p:sp>
          <p:nvSpPr>
            <p:cNvPr id="45876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6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8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pull dir="lu"/>
  </p:transition>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04800" y="-177800"/>
            <a:ext cx="8610600" cy="2540000"/>
          </a:xfrm>
        </p:spPr>
        <p:txBody>
          <a:bodyPr/>
          <a:lstStyle/>
          <a:p>
            <a:pPr algn="ctr"/>
            <a:r>
              <a:rPr lang="en-US" sz="2400" dirty="0" smtClean="0">
                <a:latin typeface="Calibri (Headings)"/>
                <a:cs typeface="Calibri (Headings)"/>
              </a:rPr>
              <a:t>Document Similarity &amp; Applications</a:t>
            </a:r>
            <a:br>
              <a:rPr lang="en-US" sz="2400" dirty="0" smtClean="0">
                <a:latin typeface="Calibri (Headings)"/>
                <a:cs typeface="Calibri (Headings)"/>
              </a:rPr>
            </a:br>
            <a:r>
              <a:rPr lang="en-US" sz="2400" dirty="0" smtClean="0">
                <a:latin typeface="Calibri (Headings)"/>
                <a:cs typeface="Calibri (Headings)"/>
              </a:rPr>
              <a:t>(</a:t>
            </a:r>
            <a:r>
              <a:rPr lang="en-US" sz="2400" dirty="0" err="1" smtClean="0">
                <a:latin typeface="Calibri (Headings)"/>
                <a:cs typeface="Calibri (Headings)"/>
              </a:rPr>
              <a:t>i</a:t>
            </a:r>
            <a:r>
              <a:rPr lang="en-US" sz="2400" dirty="0" smtClean="0">
                <a:latin typeface="Calibri (Headings)"/>
                <a:cs typeface="Calibri (Headings)"/>
              </a:rPr>
              <a:t>) Resonance Analysis</a:t>
            </a:r>
            <a:br>
              <a:rPr lang="en-US" sz="2400" dirty="0" smtClean="0">
                <a:latin typeface="Calibri (Headings)"/>
                <a:cs typeface="Calibri (Headings)"/>
              </a:rPr>
            </a:br>
            <a:r>
              <a:rPr lang="en-US" sz="2400" dirty="0" smtClean="0">
                <a:latin typeface="Calibri (Headings)"/>
                <a:cs typeface="Calibri (Headings)"/>
              </a:rPr>
              <a:t>(ii) Crowdsourced Recommendation Systems</a:t>
            </a:r>
            <a:r>
              <a:rPr lang="en-US" sz="3200" dirty="0" smtClean="0">
                <a:latin typeface="Calibri (Headings)"/>
                <a:cs typeface="Calibri (Headings)"/>
              </a:rPr>
              <a:t/>
            </a:r>
            <a:br>
              <a:rPr lang="en-US" sz="3200" dirty="0" smtClean="0">
                <a:latin typeface="Calibri (Headings)"/>
                <a:cs typeface="Calibri (Headings)"/>
              </a:rPr>
            </a:br>
            <a:r>
              <a:rPr lang="en-US" sz="3200" dirty="0" smtClean="0">
                <a:latin typeface="Calibri (Headings)"/>
                <a:cs typeface="Calibri (Headings)"/>
              </a:rPr>
              <a:t/>
            </a:r>
            <a:br>
              <a:rPr lang="en-US" sz="3200" dirty="0" smtClean="0">
                <a:latin typeface="Calibri (Headings)"/>
                <a:cs typeface="Calibri (Headings)"/>
              </a:rPr>
            </a:br>
            <a:r>
              <a:rPr lang="en-US" sz="2000" dirty="0" smtClean="0">
                <a:latin typeface="Calibri (Headings)"/>
                <a:cs typeface="Calibri (Headings)"/>
              </a:rPr>
              <a:t>UGCA</a:t>
            </a:r>
            <a:br>
              <a:rPr lang="en-US" sz="2000" dirty="0" smtClean="0">
                <a:latin typeface="Calibri (Headings)"/>
                <a:cs typeface="Calibri (Headings)"/>
              </a:rPr>
            </a:br>
            <a:r>
              <a:rPr lang="en-US" sz="1800" dirty="0" smtClean="0">
                <a:latin typeface="Calibri (Headings)"/>
                <a:cs typeface="Calibri (Headings)"/>
              </a:rPr>
              <a:t>October </a:t>
            </a:r>
            <a:r>
              <a:rPr lang="en-US" sz="1800" dirty="0" smtClean="0">
                <a:latin typeface="Calibri (Headings)"/>
                <a:cs typeface="Calibri (Headings)"/>
              </a:rPr>
              <a:t>9, 2018</a:t>
            </a:r>
            <a:endParaRPr lang="en-US" sz="2400" dirty="0">
              <a:latin typeface="Calibri (Headings)"/>
              <a:ea typeface="ＭＳ Ｐゴシック" charset="0"/>
              <a:cs typeface="Calibri (Headings)"/>
            </a:endParaRPr>
          </a:p>
        </p:txBody>
      </p:sp>
    </p:spTree>
    <p:extLst>
      <p:ext uri="{BB962C8B-B14F-4D97-AF65-F5344CB8AC3E}">
        <p14:creationId xmlns:p14="http://schemas.microsoft.com/office/powerpoint/2010/main" val="192795064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00900" cy="1524000"/>
          </a:xfrm>
        </p:spPr>
        <p:txBody>
          <a:bodyPr/>
          <a:lstStyle/>
          <a:p>
            <a:r>
              <a:rPr lang="en-US" sz="3200" dirty="0" smtClean="0"/>
              <a:t>A Lot Better than a Single </a:t>
            </a:r>
            <a:r>
              <a:rPr lang="en-US" sz="3200" dirty="0"/>
              <a:t>C</a:t>
            </a:r>
            <a:r>
              <a:rPr lang="en-US" sz="3200" dirty="0" smtClean="0"/>
              <a:t>riterion </a:t>
            </a:r>
            <a:endParaRPr lang="en-US" sz="3200" dirty="0"/>
          </a:p>
        </p:txBody>
      </p:sp>
      <p:sp>
        <p:nvSpPr>
          <p:cNvPr id="3" name="Text Placeholder 2"/>
          <p:cNvSpPr>
            <a:spLocks noGrp="1"/>
          </p:cNvSpPr>
          <p:nvPr>
            <p:ph type="body" idx="1"/>
          </p:nvPr>
        </p:nvSpPr>
        <p:spPr>
          <a:xfrm>
            <a:off x="971550" y="1143000"/>
            <a:ext cx="7200900" cy="5029200"/>
          </a:xfrm>
        </p:spPr>
        <p:txBody>
          <a:bodyPr>
            <a:normAutofit/>
          </a:bodyPr>
          <a:lstStyle/>
          <a:p>
            <a:r>
              <a:rPr lang="en-US" sz="2000" dirty="0" smtClean="0">
                <a:latin typeface="Calibri" panose="020F0502020204030204" pitchFamily="34" charset="0"/>
              </a:rPr>
              <a:t>Obtain user inputs, e.g.,</a:t>
            </a:r>
          </a:p>
          <a:p>
            <a:pPr lvl="1"/>
            <a:r>
              <a:rPr lang="en-US" sz="2000" dirty="0" smtClean="0">
                <a:latin typeface="Calibri" panose="020F0502020204030204" pitchFamily="34" charset="0"/>
              </a:rPr>
              <a:t>Romantic, ambience, mid-priced, beachfront</a:t>
            </a:r>
          </a:p>
          <a:p>
            <a:pPr lvl="1"/>
            <a:r>
              <a:rPr lang="en-US" sz="2000" dirty="0" smtClean="0">
                <a:latin typeface="Calibri" panose="020F0502020204030204" pitchFamily="34" charset="0"/>
              </a:rPr>
              <a:t>Business, budget, </a:t>
            </a:r>
            <a:r>
              <a:rPr lang="en-US" sz="2000" dirty="0" err="1" smtClean="0">
                <a:latin typeface="Calibri" panose="020F0502020204030204" pitchFamily="34" charset="0"/>
              </a:rPr>
              <a:t>wi-fi</a:t>
            </a:r>
            <a:r>
              <a:rPr lang="en-US" sz="2000" dirty="0" smtClean="0">
                <a:latin typeface="Calibri" panose="020F0502020204030204" pitchFamily="34" charset="0"/>
              </a:rPr>
              <a:t>, convenience</a:t>
            </a:r>
          </a:p>
          <a:p>
            <a:r>
              <a:rPr lang="en-US" sz="2000" dirty="0" smtClean="0">
                <a:latin typeface="Calibri" panose="020F0502020204030204" pitchFamily="34" charset="0"/>
              </a:rPr>
              <a:t>Crowdsource!</a:t>
            </a:r>
          </a:p>
          <a:p>
            <a:r>
              <a:rPr lang="en-US" sz="2000" dirty="0" smtClean="0">
                <a:latin typeface="Calibri" panose="020F0502020204030204" pitchFamily="34" charset="0"/>
              </a:rPr>
              <a:t>Extract large # conversations about hotels </a:t>
            </a:r>
          </a:p>
          <a:p>
            <a:r>
              <a:rPr lang="en-US" sz="2000" dirty="0" smtClean="0">
                <a:latin typeface="Calibri" panose="020F0502020204030204" pitchFamily="34" charset="0"/>
              </a:rPr>
              <a:t>Now becomes a document retrieval problem</a:t>
            </a:r>
          </a:p>
          <a:p>
            <a:r>
              <a:rPr lang="en-US" sz="2000" dirty="0" smtClean="0">
                <a:latin typeface="Calibri" panose="020F0502020204030204" pitchFamily="34" charset="0"/>
              </a:rPr>
              <a:t>E.g., query: ~Romantic ~ambience ~mid-price ~beachfront</a:t>
            </a:r>
          </a:p>
          <a:p>
            <a:r>
              <a:rPr lang="en-US" sz="2000" dirty="0" smtClean="0">
                <a:latin typeface="Calibri" panose="020F0502020204030204" pitchFamily="34" charset="0"/>
              </a:rPr>
              <a:t>Calculate cosine similarity between query &amp; mentions </a:t>
            </a:r>
          </a:p>
          <a:p>
            <a:r>
              <a:rPr lang="en-US" sz="2000" dirty="0" smtClean="0">
                <a:latin typeface="Calibri" panose="020F0502020204030204" pitchFamily="34" charset="0"/>
              </a:rPr>
              <a:t>Rank mentions by cosine similarity (0-1)</a:t>
            </a:r>
          </a:p>
          <a:p>
            <a:r>
              <a:rPr lang="en-US" sz="2000" dirty="0" smtClean="0">
                <a:latin typeface="Calibri" panose="020F0502020204030204" pitchFamily="34" charset="0"/>
              </a:rPr>
              <a:t>Perform sentiment analysis to find most positive </a:t>
            </a:r>
            <a:r>
              <a:rPr lang="en-US" sz="2000" dirty="0" smtClean="0">
                <a:latin typeface="Calibri" panose="020F0502020204030204" pitchFamily="34" charset="0"/>
              </a:rPr>
              <a:t>reviews</a:t>
            </a:r>
          </a:p>
          <a:p>
            <a:r>
              <a:rPr lang="en-US" sz="2000" dirty="0" smtClean="0">
                <a:latin typeface="Calibri" panose="020F0502020204030204" pitchFamily="34" charset="0"/>
              </a:rPr>
              <a:t>Make recommendations</a:t>
            </a:r>
            <a:endParaRPr lang="en-US" sz="2000" dirty="0" smtClean="0">
              <a:latin typeface="Calibri" panose="020F0502020204030204" pitchFamily="34" charset="0"/>
            </a:endParaRPr>
          </a:p>
          <a:p>
            <a:pPr marL="45720" indent="0">
              <a:buNone/>
            </a:pPr>
            <a:r>
              <a:rPr lang="en-US" sz="2000" dirty="0" smtClean="0">
                <a:latin typeface="Calibri" panose="020F0502020204030204" pitchFamily="34" charset="0"/>
              </a:rPr>
              <a:t> </a:t>
            </a:r>
          </a:p>
          <a:p>
            <a:endParaRPr lang="en-US" sz="1800" dirty="0" smtClean="0"/>
          </a:p>
          <a:p>
            <a:endParaRPr lang="en-US" sz="1800" dirty="0"/>
          </a:p>
        </p:txBody>
      </p:sp>
    </p:spTree>
    <p:extLst>
      <p:ext uri="{BB962C8B-B14F-4D97-AF65-F5344CB8AC3E}">
        <p14:creationId xmlns:p14="http://schemas.microsoft.com/office/powerpoint/2010/main" val="121302988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Data</a:t>
            </a:r>
            <a:endParaRPr lang="en-US" dirty="0"/>
          </a:p>
        </p:txBody>
      </p:sp>
      <p:sp>
        <p:nvSpPr>
          <p:cNvPr id="3" name="Text Placeholder 2"/>
          <p:cNvSpPr>
            <a:spLocks noGrp="1"/>
          </p:cNvSpPr>
          <p:nvPr>
            <p:ph type="body" idx="1"/>
          </p:nvPr>
        </p:nvSpPr>
        <p:spPr>
          <a:xfrm>
            <a:off x="457200" y="1531938"/>
            <a:ext cx="8229600" cy="4411662"/>
          </a:xfrm>
        </p:spPr>
        <p:txBody>
          <a:bodyPr/>
          <a:lstStyle/>
          <a:p>
            <a:r>
              <a:rPr lang="en-US" sz="2000" dirty="0" smtClean="0">
                <a:latin typeface="Calibri" panose="020F0502020204030204" pitchFamily="34" charset="0"/>
              </a:rPr>
              <a:t>Augment text with:</a:t>
            </a:r>
          </a:p>
          <a:p>
            <a:r>
              <a:rPr lang="en-US" sz="2000" dirty="0" smtClean="0">
                <a:latin typeface="Calibri" panose="020F0502020204030204" pitchFamily="34" charset="0"/>
              </a:rPr>
              <a:t>Vicinity: E.g., Microsoft </a:t>
            </a:r>
            <a:r>
              <a:rPr lang="en-US" sz="2000" dirty="0">
                <a:latin typeface="Calibri" panose="020F0502020204030204" pitchFamily="34" charset="0"/>
              </a:rPr>
              <a:t>Virtual Earth Interactive SDK (software development kit</a:t>
            </a:r>
            <a:r>
              <a:rPr lang="en-US" sz="2000" dirty="0" smtClean="0">
                <a:latin typeface="Calibri" panose="020F0502020204030204" pitchFamily="34" charset="0"/>
              </a:rPr>
              <a:t>)</a:t>
            </a:r>
          </a:p>
          <a:p>
            <a:r>
              <a:rPr lang="en-US" sz="2000" dirty="0" smtClean="0">
                <a:latin typeface="Calibri" panose="020F0502020204030204" pitchFamily="34" charset="0"/>
              </a:rPr>
              <a:t>Proximity: </a:t>
            </a:r>
            <a:r>
              <a:rPr lang="en-US" sz="2000" dirty="0">
                <a:latin typeface="Calibri" panose="020F0502020204030204" pitchFamily="34" charset="0"/>
              </a:rPr>
              <a:t>“near a beach</a:t>
            </a:r>
            <a:r>
              <a:rPr lang="en-US" sz="2000" dirty="0" smtClean="0">
                <a:latin typeface="Calibri" panose="020F0502020204030204" pitchFamily="34" charset="0"/>
              </a:rPr>
              <a:t>”, “near </a:t>
            </a:r>
            <a:r>
              <a:rPr lang="en-US" sz="2000" dirty="0">
                <a:latin typeface="Calibri" panose="020F0502020204030204" pitchFamily="34" charset="0"/>
              </a:rPr>
              <a:t>downtown</a:t>
            </a:r>
            <a:r>
              <a:rPr lang="en-US" sz="2000" dirty="0" smtClean="0">
                <a:latin typeface="Calibri" panose="020F0502020204030204" pitchFamily="34" charset="0"/>
              </a:rPr>
              <a:t>”, “near public transportation” with user geotagging &amp; </a:t>
            </a:r>
            <a:r>
              <a:rPr lang="en-US" sz="2000" dirty="0">
                <a:latin typeface="Calibri" panose="020F0502020204030204" pitchFamily="34" charset="0"/>
              </a:rPr>
              <a:t>automatic classification of satellite images of areas near each </a:t>
            </a:r>
            <a:r>
              <a:rPr lang="en-US" sz="2000" dirty="0" smtClean="0">
                <a:latin typeface="Calibri" panose="020F0502020204030204" pitchFamily="34" charset="0"/>
              </a:rPr>
              <a:t>hotel (e.g., geonames.org)</a:t>
            </a:r>
          </a:p>
          <a:p>
            <a:r>
              <a:rPr lang="en-US" sz="2000" dirty="0" smtClean="0">
                <a:latin typeface="Calibri" panose="020F0502020204030204" pitchFamily="34" charset="0"/>
              </a:rPr>
              <a:t>Additional information become extra dimensions for cosine similarity analysis</a:t>
            </a:r>
          </a:p>
          <a:p>
            <a:r>
              <a:rPr lang="en-US" sz="2000" dirty="0" smtClean="0">
                <a:latin typeface="Calibri" panose="020F0502020204030204" pitchFamily="34" charset="0"/>
              </a:rPr>
              <a:t>Overall results: Far superior to those provided by ANY of the major hotel search sites </a:t>
            </a:r>
          </a:p>
        </p:txBody>
      </p:sp>
    </p:spTree>
    <p:extLst>
      <p:ext uri="{BB962C8B-B14F-4D97-AF65-F5344CB8AC3E}">
        <p14:creationId xmlns:p14="http://schemas.microsoft.com/office/powerpoint/2010/main" val="155326692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Grading: Assignment 1</a:t>
            </a:r>
            <a:endParaRPr lang="en-US" sz="3600" dirty="0"/>
          </a:p>
        </p:txBody>
      </p:sp>
      <p:sp>
        <p:nvSpPr>
          <p:cNvPr id="3" name="Content Placeholder 2"/>
          <p:cNvSpPr>
            <a:spLocks noGrp="1"/>
          </p:cNvSpPr>
          <p:nvPr>
            <p:ph idx="1"/>
          </p:nvPr>
        </p:nvSpPr>
        <p:spPr>
          <a:xfrm>
            <a:off x="457200" y="1608138"/>
            <a:ext cx="8229600" cy="4411662"/>
          </a:xfrm>
        </p:spPr>
        <p:txBody>
          <a:bodyPr/>
          <a:lstStyle/>
          <a:p>
            <a:r>
              <a:rPr lang="en-US" sz="2400" dirty="0">
                <a:latin typeface="Calibri" panose="020F0502020204030204" pitchFamily="34" charset="0"/>
                <a:cs typeface="Calibri" panose="020F0502020204030204" pitchFamily="34" charset="0"/>
              </a:rPr>
              <a:t>Please write your name </a:t>
            </a:r>
            <a:r>
              <a:rPr lang="en-US" sz="2400" u="sng" dirty="0">
                <a:latin typeface="Calibri" panose="020F0502020204030204" pitchFamily="34" charset="0"/>
                <a:cs typeface="Calibri" panose="020F0502020204030204" pitchFamily="34" charset="0"/>
              </a:rPr>
              <a:t>inside</a:t>
            </a:r>
            <a:r>
              <a:rPr lang="en-US" sz="2400" dirty="0">
                <a:latin typeface="Calibri" panose="020F0502020204030204" pitchFamily="34" charset="0"/>
                <a:cs typeface="Calibri" panose="020F0502020204030204" pitchFamily="34" charset="0"/>
              </a:rPr>
              <a:t> the document</a:t>
            </a:r>
          </a:p>
          <a:p>
            <a:r>
              <a:rPr lang="en-US" sz="2400" dirty="0">
                <a:latin typeface="Calibri" panose="020F0502020204030204" pitchFamily="34" charset="0"/>
                <a:cs typeface="Calibri" panose="020F0502020204030204" pitchFamily="34" charset="0"/>
              </a:rPr>
              <a:t>If I check a box, it means I found some issues with </a:t>
            </a:r>
            <a:r>
              <a:rPr lang="en-US" sz="2400" i="1" u="sng" dirty="0">
                <a:latin typeface="Calibri" panose="020F0502020204030204" pitchFamily="34" charset="0"/>
                <a:cs typeface="Calibri" panose="020F0502020204030204" pitchFamily="34" charset="0"/>
              </a:rPr>
              <a:t>your</a:t>
            </a:r>
            <a:r>
              <a:rPr lang="en-US" sz="2400" dirty="0">
                <a:latin typeface="Calibri" panose="020F0502020204030204" pitchFamily="34" charset="0"/>
                <a:cs typeface="Calibri" panose="020F0502020204030204" pitchFamily="34" charset="0"/>
              </a:rPr>
              <a:t> answer.</a:t>
            </a:r>
          </a:p>
          <a:p>
            <a:r>
              <a:rPr lang="en-US" sz="2400" dirty="0" smtClean="0">
                <a:latin typeface="Calibri" panose="020F0502020204030204" pitchFamily="34" charset="0"/>
                <a:cs typeface="Calibri" panose="020F0502020204030204" pitchFamily="34" charset="0"/>
              </a:rPr>
              <a:t>Data collection </a:t>
            </a:r>
          </a:p>
          <a:p>
            <a:r>
              <a:rPr lang="en-US" sz="2400" dirty="0" smtClean="0">
                <a:latin typeface="Calibri" panose="020F0502020204030204" pitchFamily="34" charset="0"/>
                <a:cs typeface="Calibri" panose="020F0502020204030204" pitchFamily="34" charset="0"/>
              </a:rPr>
              <a:t>Preprocessing</a:t>
            </a:r>
          </a:p>
          <a:p>
            <a:r>
              <a:rPr lang="en-US" sz="2400" dirty="0" smtClean="0">
                <a:latin typeface="Calibri" panose="020F0502020204030204" pitchFamily="34" charset="0"/>
                <a:cs typeface="Calibri" panose="020F0502020204030204" pitchFamily="34" charset="0"/>
              </a:rPr>
              <a:t>Brand lift analysis</a:t>
            </a:r>
          </a:p>
          <a:p>
            <a:r>
              <a:rPr lang="en-US" sz="2400" dirty="0" smtClean="0">
                <a:latin typeface="Calibri" panose="020F0502020204030204" pitchFamily="34" charset="0"/>
                <a:cs typeface="Calibri" panose="020F0502020204030204" pitchFamily="34" charset="0"/>
              </a:rPr>
              <a:t>Interpretation and advice</a:t>
            </a:r>
          </a:p>
          <a:p>
            <a:r>
              <a:rPr lang="en-US" sz="2400" dirty="0" smtClean="0">
                <a:latin typeface="Calibri" panose="020F0502020204030204" pitchFamily="34" charset="0"/>
                <a:cs typeface="Calibri" panose="020F0502020204030204" pitchFamily="34" charset="0"/>
              </a:rPr>
              <a:t>Attribute lifts and interpretation</a:t>
            </a:r>
          </a:p>
          <a:p>
            <a:r>
              <a:rPr lang="en-US" sz="2400" dirty="0" smtClean="0">
                <a:latin typeface="Calibri" panose="020F0502020204030204" pitchFamily="34" charset="0"/>
                <a:cs typeface="Calibri" panose="020F0502020204030204" pitchFamily="34" charset="0"/>
              </a:rPr>
              <a:t>Aspiration analysis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659572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We Say From MDS?</a:t>
            </a:r>
            <a:endParaRPr lang="en-US" dirty="0"/>
          </a:p>
        </p:txBody>
      </p:sp>
      <p:pic>
        <p:nvPicPr>
          <p:cNvPr id="5" name="Picture 4"/>
          <p:cNvPicPr>
            <a:picLocks noChangeAspect="1"/>
          </p:cNvPicPr>
          <p:nvPr/>
        </p:nvPicPr>
        <p:blipFill>
          <a:blip r:embed="rId2"/>
          <a:stretch>
            <a:fillRect/>
          </a:stretch>
        </p:blipFill>
        <p:spPr>
          <a:xfrm>
            <a:off x="2420290" y="1493812"/>
            <a:ext cx="4303420" cy="3535388"/>
          </a:xfrm>
          <a:prstGeom prst="rect">
            <a:avLst/>
          </a:prstGeom>
        </p:spPr>
      </p:pic>
      <p:sp>
        <p:nvSpPr>
          <p:cNvPr id="6" name="Rectangle 5"/>
          <p:cNvSpPr/>
          <p:nvPr/>
        </p:nvSpPr>
        <p:spPr>
          <a:xfrm>
            <a:off x="609600" y="5048071"/>
            <a:ext cx="7924800" cy="1200329"/>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Did not discuss brands (e.g., BMW) that are farthest from </a:t>
            </a:r>
            <a:r>
              <a:rPr lang="en-US" u="sng" dirty="0">
                <a:latin typeface="Calibri" panose="020F0502020204030204" pitchFamily="34" charset="0"/>
                <a:cs typeface="Calibri" panose="020F0502020204030204" pitchFamily="34" charset="0"/>
              </a:rPr>
              <a:t>all</a:t>
            </a:r>
            <a:r>
              <a:rPr lang="en-US" dirty="0">
                <a:latin typeface="Calibri" panose="020F0502020204030204" pitchFamily="34" charset="0"/>
                <a:cs typeface="Calibri" panose="020F0502020204030204" pitchFamily="34" charset="0"/>
              </a:rPr>
              <a:t> other brands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Did not discuss brands that are most compared to </a:t>
            </a:r>
            <a:r>
              <a:rPr lang="en-US" u="sng" dirty="0">
                <a:latin typeface="Calibri" panose="020F0502020204030204" pitchFamily="34" charset="0"/>
                <a:cs typeface="Calibri" panose="020F0502020204030204" pitchFamily="34" charset="0"/>
              </a:rPr>
              <a:t>all</a:t>
            </a:r>
            <a:r>
              <a:rPr lang="en-US" dirty="0">
                <a:latin typeface="Calibri" panose="020F0502020204030204" pitchFamily="34" charset="0"/>
                <a:cs typeface="Calibri" panose="020F0502020204030204" pitchFamily="34" charset="0"/>
              </a:rPr>
              <a:t> other brands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Did not discuss any surprises (e.g., </a:t>
            </a:r>
            <a:r>
              <a:rPr lang="en-US" dirty="0" smtClean="0">
                <a:latin typeface="Calibri" panose="020F0502020204030204" pitchFamily="34" charset="0"/>
                <a:cs typeface="Calibri" panose="020F0502020204030204" pitchFamily="34" charset="0"/>
              </a:rPr>
              <a:t>Kia and Hyundai </a:t>
            </a:r>
            <a:r>
              <a:rPr lang="en-US" dirty="0">
                <a:latin typeface="Calibri" panose="020F0502020204030204" pitchFamily="34" charset="0"/>
                <a:cs typeface="Calibri" panose="020F0502020204030204" pitchFamily="34" charset="0"/>
              </a:rPr>
              <a:t>showing up in a luxury forum, or Toyota being compared with Nissan rather than Honda)</a:t>
            </a:r>
          </a:p>
        </p:txBody>
      </p:sp>
    </p:spTree>
    <p:extLst>
      <p:ext uri="{BB962C8B-B14F-4D97-AF65-F5344CB8AC3E}">
        <p14:creationId xmlns:p14="http://schemas.microsoft.com/office/powerpoint/2010/main" val="253586694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Assignment 1</a:t>
            </a:r>
            <a:endParaRPr lang="en-US" dirty="0"/>
          </a:p>
        </p:txBody>
      </p:sp>
      <p:sp>
        <p:nvSpPr>
          <p:cNvPr id="3" name="Content Placeholder 2"/>
          <p:cNvSpPr>
            <a:spLocks noGrp="1"/>
          </p:cNvSpPr>
          <p:nvPr>
            <p:ph idx="1"/>
          </p:nvPr>
        </p:nvSpPr>
        <p:spPr>
          <a:xfrm>
            <a:off x="457200" y="1524000"/>
            <a:ext cx="8229600" cy="4411662"/>
          </a:xfrm>
        </p:spPr>
        <p:txBody>
          <a:bodyPr/>
          <a:lstStyle/>
          <a:p>
            <a:r>
              <a:rPr lang="en-US" sz="2000" b="1" dirty="0">
                <a:latin typeface="Calibri" panose="020F0502020204030204" pitchFamily="34" charset="0"/>
                <a:cs typeface="Calibri" panose="020F0502020204030204" pitchFamily="34" charset="0"/>
              </a:rPr>
              <a:t>Attribute analysis</a:t>
            </a:r>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Did </a:t>
            </a:r>
            <a:r>
              <a:rPr lang="en-US" sz="2000" dirty="0">
                <a:latin typeface="Calibri" panose="020F0502020204030204" pitchFamily="34" charset="0"/>
                <a:cs typeface="Calibri" panose="020F0502020204030204" pitchFamily="34" charset="0"/>
              </a:rPr>
              <a:t>not discuss how a luxury brand (like BMW) does not have the highest association with the top attributes</a:t>
            </a:r>
          </a:p>
          <a:p>
            <a:r>
              <a:rPr lang="en-US" sz="2000" dirty="0" smtClean="0">
                <a:latin typeface="Calibri" panose="020F0502020204030204" pitchFamily="34" charset="0"/>
                <a:cs typeface="Calibri" panose="020F0502020204030204" pitchFamily="34" charset="0"/>
              </a:rPr>
              <a:t>Did </a:t>
            </a:r>
            <a:r>
              <a:rPr lang="en-US" sz="2000" dirty="0">
                <a:latin typeface="Calibri" panose="020F0502020204030204" pitchFamily="34" charset="0"/>
                <a:cs typeface="Calibri" panose="020F0502020204030204" pitchFamily="34" charset="0"/>
              </a:rPr>
              <a:t>not discuss the brand which has the highest association with </a:t>
            </a:r>
            <a:r>
              <a:rPr lang="en-US" sz="2000" b="1" u="sng" dirty="0">
                <a:latin typeface="Calibri" panose="020F0502020204030204" pitchFamily="34" charset="0"/>
                <a:cs typeface="Calibri" panose="020F0502020204030204" pitchFamily="34" charset="0"/>
              </a:rPr>
              <a:t>multiple</a:t>
            </a:r>
            <a:r>
              <a:rPr lang="en-US" sz="2000" dirty="0">
                <a:latin typeface="Calibri" panose="020F0502020204030204" pitchFamily="34" charset="0"/>
                <a:cs typeface="Calibri" panose="020F0502020204030204" pitchFamily="34" charset="0"/>
              </a:rPr>
              <a:t> attributes (e.g., Audi)</a:t>
            </a:r>
          </a:p>
          <a:p>
            <a:r>
              <a:rPr lang="en-US" sz="2000" b="1" dirty="0" smtClean="0">
                <a:latin typeface="Calibri" panose="020F0502020204030204" pitchFamily="34" charset="0"/>
                <a:cs typeface="Calibri" panose="020F0502020204030204" pitchFamily="34" charset="0"/>
              </a:rPr>
              <a:t>Aspiration </a:t>
            </a:r>
            <a:r>
              <a:rPr lang="en-US" sz="2000" b="1" dirty="0">
                <a:latin typeface="Calibri" panose="020F0502020204030204" pitchFamily="34" charset="0"/>
                <a:cs typeface="Calibri" panose="020F0502020204030204" pitchFamily="34" charset="0"/>
              </a:rPr>
              <a:t>analysis</a:t>
            </a:r>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Love, best, etc. are not indicators of aspiration</a:t>
            </a:r>
          </a:p>
          <a:p>
            <a:r>
              <a:rPr lang="en-US" sz="2000" dirty="0" smtClean="0">
                <a:latin typeface="Calibri" panose="020F0502020204030204" pitchFamily="34" charset="0"/>
                <a:cs typeface="Calibri" panose="020F0502020204030204" pitchFamily="34" charset="0"/>
              </a:rPr>
              <a:t>Can’t use attributes like luxury or performance as indicators of aspiration</a:t>
            </a:r>
          </a:p>
          <a:p>
            <a:r>
              <a:rPr lang="en-US" sz="2000" dirty="0" smtClean="0">
                <a:latin typeface="Calibri" panose="020F0502020204030204" pitchFamily="34" charset="0"/>
                <a:cs typeface="Calibri" panose="020F0502020204030204" pitchFamily="34" charset="0"/>
              </a:rPr>
              <a:t>Did </a:t>
            </a:r>
            <a:r>
              <a:rPr lang="en-US" sz="2000" dirty="0">
                <a:latin typeface="Calibri" panose="020F0502020204030204" pitchFamily="34" charset="0"/>
                <a:cs typeface="Calibri" panose="020F0502020204030204" pitchFamily="34" charset="0"/>
              </a:rPr>
              <a:t>not use aspiration words like “dream”, “hope to”, “love to”, “wish to”, “want to” etc.</a:t>
            </a:r>
          </a:p>
          <a:p>
            <a:r>
              <a:rPr lang="en-US" sz="2000" dirty="0" smtClean="0">
                <a:latin typeface="Calibri" panose="020F0502020204030204" pitchFamily="34" charset="0"/>
                <a:cs typeface="Calibri" panose="020F0502020204030204" pitchFamily="34" charset="0"/>
              </a:rPr>
              <a:t>Did </a:t>
            </a:r>
            <a:r>
              <a:rPr lang="en-US" sz="2000" dirty="0">
                <a:latin typeface="Calibri" panose="020F0502020204030204" pitchFamily="34" charset="0"/>
                <a:cs typeface="Calibri" panose="020F0502020204030204" pitchFamily="34" charset="0"/>
              </a:rPr>
              <a:t>not combine aspiration words into a single word. The problem here is that the frequency of these individual words is low, and hence lift values will be somewhat unreliable. Further, different words may have very different lift values for a given brand. </a:t>
            </a:r>
            <a:r>
              <a:rPr lang="en-US" sz="2000" dirty="0" smtClean="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774491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Assessing Document Similarity</a:t>
            </a:r>
            <a:endParaRPr lang="en-US" sz="3600" dirty="0"/>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Needed for document clustering/categorization &amp; retrieval</a:t>
            </a:r>
          </a:p>
          <a:p>
            <a:r>
              <a:rPr lang="en-US" sz="2400" dirty="0" smtClean="0">
                <a:latin typeface="Calibri" panose="020F0502020204030204" pitchFamily="34" charset="0"/>
              </a:rPr>
              <a:t>Many business applications (to be discussed)</a:t>
            </a:r>
          </a:p>
          <a:p>
            <a:r>
              <a:rPr lang="en-US" sz="2400" dirty="0" smtClean="0">
                <a:latin typeface="Calibri" panose="020F0502020204030204" pitchFamily="34" charset="0"/>
              </a:rPr>
              <a:t>Start with a numerical representation of each document</a:t>
            </a:r>
          </a:p>
          <a:p>
            <a:pPr lvl="1"/>
            <a:r>
              <a:rPr lang="en-US" altLang="en-US" sz="2000" dirty="0">
                <a:latin typeface="Calibri" panose="020F0502020204030204" pitchFamily="34" charset="0"/>
              </a:rPr>
              <a:t>Presence absence of each term (0/1)</a:t>
            </a:r>
          </a:p>
          <a:p>
            <a:pPr lvl="1"/>
            <a:r>
              <a:rPr lang="en-US" altLang="en-US" sz="2000" dirty="0">
                <a:latin typeface="Calibri" panose="020F0502020204030204" pitchFamily="34" charset="0"/>
              </a:rPr>
              <a:t>Raw or scaled frequency of each term</a:t>
            </a:r>
          </a:p>
          <a:p>
            <a:pPr lvl="1"/>
            <a:r>
              <a:rPr lang="en-US" altLang="en-US" sz="2000" dirty="0">
                <a:latin typeface="Calibri" panose="020F0502020204030204" pitchFamily="34" charset="0"/>
              </a:rPr>
              <a:t>TF-IDF of each term in a document </a:t>
            </a:r>
          </a:p>
          <a:p>
            <a:r>
              <a:rPr lang="en-US" sz="2400" dirty="0" smtClean="0">
                <a:latin typeface="Calibri" panose="020F0502020204030204" pitchFamily="34" charset="0"/>
              </a:rPr>
              <a:t>Given a td-idf  (or other) matrix of documents &amp; terms</a:t>
            </a:r>
          </a:p>
          <a:p>
            <a:r>
              <a:rPr lang="en-US" sz="2400" dirty="0" smtClean="0">
                <a:latin typeface="Calibri" panose="020F0502020204030204" pitchFamily="34" charset="0"/>
              </a:rPr>
              <a:t>Two choices to calculate similarity between the documents</a:t>
            </a:r>
          </a:p>
          <a:p>
            <a:r>
              <a:rPr lang="en-US" sz="2400" dirty="0" smtClean="0">
                <a:latin typeface="Calibri" panose="020F0502020204030204" pitchFamily="34" charset="0"/>
              </a:rPr>
              <a:t>Choice 1: </a:t>
            </a:r>
            <a:r>
              <a:rPr lang="en-US" sz="2000" dirty="0" smtClean="0">
                <a:latin typeface="Calibri" panose="020F0502020204030204" pitchFamily="34" charset="0"/>
              </a:rPr>
              <a:t>Calculate Euclidean distances between documents</a:t>
            </a:r>
          </a:p>
        </p:txBody>
      </p:sp>
    </p:spTree>
    <p:extLst>
      <p:ext uri="{BB962C8B-B14F-4D97-AF65-F5344CB8AC3E}">
        <p14:creationId xmlns:p14="http://schemas.microsoft.com/office/powerpoint/2010/main" val="249418493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8313" y="-228600"/>
            <a:ext cx="8181287" cy="1295400"/>
          </a:xfrm>
        </p:spPr>
        <p:txBody>
          <a:bodyPr/>
          <a:lstStyle/>
          <a:p>
            <a:r>
              <a:rPr lang="en-US" altLang="en-US" sz="3200" dirty="0" smtClean="0"/>
              <a:t>Choice 2: Angles Instead of Distances</a:t>
            </a:r>
            <a:endParaRPr lang="en-US" altLang="en-US" sz="3200" dirty="0"/>
          </a:p>
        </p:txBody>
      </p:sp>
      <p:sp>
        <p:nvSpPr>
          <p:cNvPr id="268291" name="Rectangle 3"/>
          <p:cNvSpPr>
            <a:spLocks noGrp="1" noChangeArrowheads="1"/>
          </p:cNvSpPr>
          <p:nvPr>
            <p:ph type="body" idx="1"/>
          </p:nvPr>
        </p:nvSpPr>
        <p:spPr>
          <a:xfrm>
            <a:off x="152400" y="4640262"/>
            <a:ext cx="7886700" cy="4351338"/>
          </a:xfrm>
        </p:spPr>
        <p:txBody>
          <a:bodyPr/>
          <a:lstStyle/>
          <a:p>
            <a:r>
              <a:rPr lang="en-US" altLang="en-US" sz="2000" dirty="0" smtClean="0">
                <a:latin typeface="Calibri" panose="020F0502020204030204" pitchFamily="34" charset="0"/>
              </a:rPr>
              <a:t>Similarity </a:t>
            </a:r>
            <a:r>
              <a:rPr lang="en-US" altLang="en-US" sz="2000" dirty="0">
                <a:latin typeface="Calibri" panose="020F0502020204030204" pitchFamily="34" charset="0"/>
              </a:rPr>
              <a:t>between </a:t>
            </a:r>
            <a:r>
              <a:rPr lang="en-US" altLang="en-US" sz="2000" dirty="0" smtClean="0">
                <a:latin typeface="Calibri" panose="020F0502020204030204" pitchFamily="34" charset="0"/>
              </a:rPr>
              <a:t>documents </a:t>
            </a:r>
            <a:r>
              <a:rPr lang="en-US" altLang="en-US" sz="2000" i="1" dirty="0" smtClean="0">
                <a:latin typeface="Calibri" panose="020F0502020204030204" pitchFamily="34" charset="0"/>
              </a:rPr>
              <a:t>d</a:t>
            </a:r>
            <a:r>
              <a:rPr lang="en-US" altLang="en-US" sz="2000" baseline="-25000" dirty="0" smtClean="0">
                <a:latin typeface="Calibri" panose="020F0502020204030204" pitchFamily="34" charset="0"/>
              </a:rPr>
              <a:t>1</a:t>
            </a:r>
            <a:r>
              <a:rPr lang="en-US" altLang="en-US" sz="2000" dirty="0" smtClean="0">
                <a:latin typeface="Calibri" panose="020F0502020204030204" pitchFamily="34" charset="0"/>
              </a:rPr>
              <a:t> </a:t>
            </a:r>
            <a:r>
              <a:rPr lang="en-US" altLang="en-US" sz="2000" dirty="0">
                <a:latin typeface="Calibri" panose="020F0502020204030204" pitchFamily="34" charset="0"/>
              </a:rPr>
              <a:t>and </a:t>
            </a:r>
            <a:r>
              <a:rPr lang="en-US" altLang="en-US" sz="2000" i="1" dirty="0">
                <a:latin typeface="Calibri" panose="020F0502020204030204" pitchFamily="34" charset="0"/>
              </a:rPr>
              <a:t>d</a:t>
            </a:r>
            <a:r>
              <a:rPr lang="en-US" altLang="en-US" sz="2000" baseline="-25000" dirty="0">
                <a:latin typeface="Calibri" panose="020F0502020204030204" pitchFamily="34" charset="0"/>
              </a:rPr>
              <a:t>2</a:t>
            </a:r>
            <a:r>
              <a:rPr lang="en-US" altLang="en-US" sz="2000" dirty="0">
                <a:latin typeface="Calibri" panose="020F0502020204030204" pitchFamily="34" charset="0"/>
              </a:rPr>
              <a:t> </a:t>
            </a:r>
            <a:r>
              <a:rPr lang="en-US" altLang="en-US" sz="2000" dirty="0" smtClean="0">
                <a:latin typeface="Calibri" panose="020F0502020204030204" pitchFamily="34" charset="0"/>
              </a:rPr>
              <a:t>(could also be a set of keywords) is the </a:t>
            </a:r>
            <a:r>
              <a:rPr lang="en-US" altLang="en-US" sz="2000" dirty="0">
                <a:latin typeface="Calibri" panose="020F0502020204030204" pitchFamily="34" charset="0"/>
              </a:rPr>
              <a:t>cosine of the angle </a:t>
            </a:r>
            <a:r>
              <a:rPr lang="en-US" altLang="en-US" sz="2000" i="1" dirty="0" smtClean="0">
                <a:latin typeface="Calibri" panose="020F0502020204030204" pitchFamily="34" charset="0"/>
              </a:rPr>
              <a:t>Ɵ</a:t>
            </a:r>
            <a:r>
              <a:rPr lang="en-US" altLang="en-US" sz="2000" dirty="0" smtClean="0">
                <a:latin typeface="Calibri" panose="020F0502020204030204" pitchFamily="34" charset="0"/>
              </a:rPr>
              <a:t> </a:t>
            </a:r>
            <a:r>
              <a:rPr lang="en-US" altLang="en-US" sz="2000" dirty="0">
                <a:latin typeface="Calibri" panose="020F0502020204030204" pitchFamily="34" charset="0"/>
              </a:rPr>
              <a:t>between them</a:t>
            </a:r>
            <a:r>
              <a:rPr lang="en-US" altLang="en-US" sz="2000" dirty="0" smtClean="0">
                <a:latin typeface="Calibri" panose="020F0502020204030204" pitchFamily="34" charset="0"/>
              </a:rPr>
              <a:t>.</a:t>
            </a:r>
          </a:p>
          <a:p>
            <a:r>
              <a:rPr lang="en-US" altLang="en-US" sz="2000" dirty="0" smtClean="0">
                <a:latin typeface="Calibri" panose="020F0502020204030204" pitchFamily="34" charset="0"/>
              </a:rPr>
              <a:t>Score between 0 and 1.</a:t>
            </a:r>
            <a:endParaRPr lang="en-US" altLang="en-US" sz="2000" dirty="0">
              <a:latin typeface="Calibri" panose="020F0502020204030204" pitchFamily="34" charset="0"/>
            </a:endParaRPr>
          </a:p>
        </p:txBody>
      </p:sp>
      <p:grpSp>
        <p:nvGrpSpPr>
          <p:cNvPr id="268292" name="Group 4"/>
          <p:cNvGrpSpPr>
            <a:grpSpLocks/>
          </p:cNvGrpSpPr>
          <p:nvPr/>
        </p:nvGrpSpPr>
        <p:grpSpPr bwMode="auto">
          <a:xfrm>
            <a:off x="3276600" y="1458913"/>
            <a:ext cx="4800600" cy="3113087"/>
            <a:chOff x="1104" y="2313"/>
            <a:chExt cx="3024" cy="1961"/>
          </a:xfrm>
        </p:grpSpPr>
        <p:cxnSp>
          <p:nvCxnSpPr>
            <p:cNvPr id="268293" name="AutoShape 5"/>
            <p:cNvCxnSpPr>
              <a:cxnSpLocks noChangeShapeType="1"/>
            </p:cNvCxnSpPr>
            <p:nvPr/>
          </p:nvCxnSpPr>
          <p:spPr bwMode="auto">
            <a:xfrm>
              <a:off x="2448" y="3561"/>
              <a:ext cx="16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8294" name="AutoShape 6"/>
            <p:cNvCxnSpPr>
              <a:cxnSpLocks noChangeShapeType="1"/>
            </p:cNvCxnSpPr>
            <p:nvPr/>
          </p:nvCxnSpPr>
          <p:spPr bwMode="auto">
            <a:xfrm flipV="1">
              <a:off x="2448" y="2361"/>
              <a:ext cx="0" cy="1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8295" name="AutoShape 7"/>
            <p:cNvCxnSpPr>
              <a:cxnSpLocks noChangeShapeType="1"/>
            </p:cNvCxnSpPr>
            <p:nvPr/>
          </p:nvCxnSpPr>
          <p:spPr bwMode="auto">
            <a:xfrm flipH="1">
              <a:off x="1344" y="3561"/>
              <a:ext cx="1104" cy="67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8296" name="AutoShape 8"/>
            <p:cNvCxnSpPr>
              <a:cxnSpLocks noChangeShapeType="1"/>
            </p:cNvCxnSpPr>
            <p:nvPr/>
          </p:nvCxnSpPr>
          <p:spPr bwMode="auto">
            <a:xfrm flipV="1">
              <a:off x="2448" y="3129"/>
              <a:ext cx="1200" cy="432"/>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8297" name="AutoShape 9"/>
            <p:cNvCxnSpPr>
              <a:cxnSpLocks noChangeShapeType="1"/>
            </p:cNvCxnSpPr>
            <p:nvPr/>
          </p:nvCxnSpPr>
          <p:spPr bwMode="auto">
            <a:xfrm flipV="1">
              <a:off x="2448" y="2601"/>
              <a:ext cx="576" cy="96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8298" name="Text Box 10"/>
            <p:cNvSpPr txBox="1">
              <a:spLocks noChangeArrowheads="1"/>
            </p:cNvSpPr>
            <p:nvPr/>
          </p:nvSpPr>
          <p:spPr bwMode="auto">
            <a:xfrm>
              <a:off x="3782" y="3537"/>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dirty="0">
                  <a:latin typeface="Times New Roman" pitchFamily="18" charset="0"/>
                </a:rPr>
                <a:t>t </a:t>
              </a:r>
              <a:r>
                <a:rPr lang="en-US" altLang="en-US" sz="1800" baseline="-25000" dirty="0">
                  <a:latin typeface="Times New Roman" pitchFamily="18" charset="0"/>
                </a:rPr>
                <a:t>1</a:t>
              </a:r>
            </a:p>
          </p:txBody>
        </p:sp>
        <p:sp>
          <p:nvSpPr>
            <p:cNvPr id="268299" name="Text Box 11"/>
            <p:cNvSpPr txBox="1">
              <a:spLocks noChangeArrowheads="1"/>
            </p:cNvSpPr>
            <p:nvPr/>
          </p:nvSpPr>
          <p:spPr bwMode="auto">
            <a:xfrm>
              <a:off x="3024" y="2409"/>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dirty="0">
                  <a:latin typeface="Times New Roman" pitchFamily="18" charset="0"/>
                </a:rPr>
                <a:t>d</a:t>
              </a:r>
              <a:r>
                <a:rPr lang="en-US" altLang="en-US" sz="1800" baseline="-25000" dirty="0">
                  <a:latin typeface="Times New Roman" pitchFamily="18" charset="0"/>
                </a:rPr>
                <a:t> 2</a:t>
              </a:r>
            </a:p>
          </p:txBody>
        </p:sp>
        <p:sp>
          <p:nvSpPr>
            <p:cNvPr id="268300" name="Text Box 12"/>
            <p:cNvSpPr txBox="1">
              <a:spLocks noChangeArrowheads="1"/>
            </p:cNvSpPr>
            <p:nvPr/>
          </p:nvSpPr>
          <p:spPr bwMode="auto">
            <a:xfrm>
              <a:off x="3600" y="2985"/>
              <a:ext cx="2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dirty="0">
                  <a:latin typeface="Times New Roman" pitchFamily="18" charset="0"/>
                </a:rPr>
                <a:t>d </a:t>
              </a:r>
              <a:r>
                <a:rPr lang="en-US" altLang="en-US" sz="1800" baseline="-25000" dirty="0">
                  <a:latin typeface="Times New Roman" pitchFamily="18" charset="0"/>
                </a:rPr>
                <a:t>1</a:t>
              </a:r>
            </a:p>
          </p:txBody>
        </p:sp>
        <p:sp>
          <p:nvSpPr>
            <p:cNvPr id="268301" name="Text Box 13"/>
            <p:cNvSpPr txBox="1">
              <a:spLocks noChangeArrowheads="1"/>
            </p:cNvSpPr>
            <p:nvPr/>
          </p:nvSpPr>
          <p:spPr bwMode="auto">
            <a:xfrm>
              <a:off x="2160" y="2313"/>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dirty="0">
                  <a:latin typeface="Times New Roman" pitchFamily="18" charset="0"/>
                </a:rPr>
                <a:t>t </a:t>
              </a:r>
              <a:r>
                <a:rPr lang="en-US" altLang="en-US" sz="1800" baseline="-25000" dirty="0" smtClean="0">
                  <a:latin typeface="Times New Roman" pitchFamily="18" charset="0"/>
                </a:rPr>
                <a:t>2</a:t>
              </a:r>
              <a:endParaRPr lang="en-US" altLang="en-US" sz="1800" baseline="-25000" dirty="0">
                <a:latin typeface="Times New Roman" pitchFamily="18" charset="0"/>
              </a:endParaRPr>
            </a:p>
          </p:txBody>
        </p:sp>
        <p:sp>
          <p:nvSpPr>
            <p:cNvPr id="268302" name="Text Box 14"/>
            <p:cNvSpPr txBox="1">
              <a:spLocks noChangeArrowheads="1"/>
            </p:cNvSpPr>
            <p:nvPr/>
          </p:nvSpPr>
          <p:spPr bwMode="auto">
            <a:xfrm>
              <a:off x="1104" y="4041"/>
              <a:ext cx="2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dirty="0">
                  <a:latin typeface="Times New Roman" pitchFamily="18" charset="0"/>
                </a:rPr>
                <a:t>t</a:t>
              </a:r>
              <a:r>
                <a:rPr lang="en-US" altLang="en-US" sz="1800" baseline="-25000" dirty="0">
                  <a:latin typeface="Times New Roman" pitchFamily="18" charset="0"/>
                </a:rPr>
                <a:t> </a:t>
              </a:r>
              <a:r>
                <a:rPr lang="en-US" altLang="en-US" sz="1800" baseline="-25000" dirty="0" smtClean="0">
                  <a:latin typeface="Times New Roman" pitchFamily="18" charset="0"/>
                </a:rPr>
                <a:t>n</a:t>
              </a:r>
              <a:endParaRPr lang="en-US" altLang="en-US" sz="1800" baseline="-25000" dirty="0">
                <a:latin typeface="Times New Roman" pitchFamily="18" charset="0"/>
              </a:endParaRPr>
            </a:p>
          </p:txBody>
        </p:sp>
        <p:sp>
          <p:nvSpPr>
            <p:cNvPr id="268303" name="Freeform 15"/>
            <p:cNvSpPr>
              <a:spLocks/>
            </p:cNvSpPr>
            <p:nvPr/>
          </p:nvSpPr>
          <p:spPr bwMode="auto">
            <a:xfrm>
              <a:off x="2592" y="3312"/>
              <a:ext cx="144" cy="153"/>
            </a:xfrm>
            <a:custGeom>
              <a:avLst/>
              <a:gdLst>
                <a:gd name="T0" fmla="*/ 0 w 144"/>
                <a:gd name="T1" fmla="*/ 16 h 112"/>
                <a:gd name="T2" fmla="*/ 96 w 144"/>
                <a:gd name="T3" fmla="*/ 16 h 112"/>
                <a:gd name="T4" fmla="*/ 144 w 144"/>
                <a:gd name="T5" fmla="*/ 112 h 112"/>
              </a:gdLst>
              <a:ahLst/>
              <a:cxnLst>
                <a:cxn ang="0">
                  <a:pos x="T0" y="T1"/>
                </a:cxn>
                <a:cxn ang="0">
                  <a:pos x="T2" y="T3"/>
                </a:cxn>
                <a:cxn ang="0">
                  <a:pos x="T4" y="T5"/>
                </a:cxn>
              </a:cxnLst>
              <a:rect l="0" t="0" r="r" b="b"/>
              <a:pathLst>
                <a:path w="144" h="112">
                  <a:moveTo>
                    <a:pt x="0" y="16"/>
                  </a:moveTo>
                  <a:cubicBezTo>
                    <a:pt x="36" y="8"/>
                    <a:pt x="72" y="0"/>
                    <a:pt x="96" y="16"/>
                  </a:cubicBezTo>
                  <a:cubicBezTo>
                    <a:pt x="120" y="32"/>
                    <a:pt x="136" y="96"/>
                    <a:pt x="144" y="112"/>
                  </a:cubicBezTo>
                </a:path>
              </a:pathLst>
            </a:custGeom>
            <a:noFill/>
            <a:ln w="9525">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68304" name="Text Box 16"/>
            <p:cNvSpPr txBox="1">
              <a:spLocks noChangeArrowheads="1"/>
            </p:cNvSpPr>
            <p:nvPr/>
          </p:nvSpPr>
          <p:spPr bwMode="auto">
            <a:xfrm>
              <a:off x="2688" y="3225"/>
              <a:ext cx="1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i="1" dirty="0">
                  <a:latin typeface="Lucida Sans Unicode" pitchFamily="34" charset="0"/>
                  <a:ea typeface="Lucida Sans Unicode" pitchFamily="34" charset="0"/>
                  <a:cs typeface="Lucida Sans Unicode" pitchFamily="34" charset="0"/>
                </a:rPr>
                <a:t>θ</a:t>
              </a:r>
            </a:p>
          </p:txBody>
        </p:sp>
      </p:grpSp>
      <p:sp>
        <p:nvSpPr>
          <p:cNvPr id="2" name="TextBox 1"/>
          <p:cNvSpPr txBox="1"/>
          <p:nvPr/>
        </p:nvSpPr>
        <p:spPr>
          <a:xfrm>
            <a:off x="1885974" y="6449792"/>
            <a:ext cx="6295313" cy="369332"/>
          </a:xfrm>
          <a:prstGeom prst="rect">
            <a:avLst/>
          </a:prstGeom>
          <a:noFill/>
        </p:spPr>
        <p:txBody>
          <a:bodyPr wrap="none" rtlCol="0">
            <a:spAutoFit/>
          </a:bodyPr>
          <a:lstStyle/>
          <a:p>
            <a:r>
              <a:rPr lang="en-US" dirty="0"/>
              <a:t>Source: http://pyevolve.sourceforge.net/wordpress/?p=2497</a:t>
            </a:r>
          </a:p>
        </p:txBody>
      </p:sp>
      <p:sp>
        <p:nvSpPr>
          <p:cNvPr id="3" name="TextBox 2"/>
          <p:cNvSpPr txBox="1"/>
          <p:nvPr/>
        </p:nvSpPr>
        <p:spPr>
          <a:xfrm>
            <a:off x="7851136" y="3502223"/>
            <a:ext cx="683264" cy="307777"/>
          </a:xfrm>
          <a:prstGeom prst="rect">
            <a:avLst/>
          </a:prstGeom>
          <a:noFill/>
        </p:spPr>
        <p:txBody>
          <a:bodyPr wrap="none" rtlCol="0">
            <a:spAutoFit/>
          </a:bodyPr>
          <a:lstStyle/>
          <a:p>
            <a:r>
              <a:rPr lang="en-US" sz="1400" dirty="0" smtClean="0">
                <a:latin typeface="Calibri" panose="020F0502020204030204" pitchFamily="34" charset="0"/>
              </a:rPr>
              <a:t>Term 1</a:t>
            </a:r>
            <a:endParaRPr lang="en-US" dirty="0">
              <a:latin typeface="Calibri" panose="020F0502020204030204" pitchFamily="34" charset="0"/>
            </a:endParaRPr>
          </a:p>
        </p:txBody>
      </p:sp>
      <p:sp>
        <p:nvSpPr>
          <p:cNvPr id="19" name="Rectangle 3"/>
          <p:cNvSpPr txBox="1">
            <a:spLocks noChangeArrowheads="1"/>
          </p:cNvSpPr>
          <p:nvPr/>
        </p:nvSpPr>
        <p:spPr bwMode="auto">
          <a:xfrm>
            <a:off x="152400" y="1189035"/>
            <a:ext cx="7886700" cy="14017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altLang="en-US" sz="2000" i="1" kern="0" dirty="0">
                <a:latin typeface="Calibri" panose="020F0502020204030204" pitchFamily="34" charset="0"/>
              </a:rPr>
              <a:t>n</a:t>
            </a:r>
            <a:r>
              <a:rPr lang="en-US" altLang="en-US" sz="2000" kern="0" dirty="0">
                <a:latin typeface="Calibri" panose="020F0502020204030204" pitchFamily="34" charset="0"/>
              </a:rPr>
              <a:t>-dimensional space with </a:t>
            </a:r>
            <a:r>
              <a:rPr lang="en-US" altLang="en-US" sz="2000" i="1" kern="0" dirty="0">
                <a:latin typeface="Calibri" panose="020F0502020204030204" pitchFamily="34" charset="0"/>
              </a:rPr>
              <a:t>n</a:t>
            </a:r>
            <a:r>
              <a:rPr lang="en-US" altLang="en-US" sz="2000" kern="0" dirty="0">
                <a:latin typeface="Calibri" panose="020F0502020204030204" pitchFamily="34" charset="0"/>
              </a:rPr>
              <a:t> terms </a:t>
            </a:r>
          </a:p>
          <a:p>
            <a:r>
              <a:rPr lang="en-US" altLang="en-US" sz="2000" kern="0" dirty="0" smtClean="0">
                <a:latin typeface="Calibri" panose="020F0502020204030204" pitchFamily="34" charset="0"/>
              </a:rPr>
              <a:t>A document (e.g., tweet) represented </a:t>
            </a:r>
          </a:p>
          <a:p>
            <a:pPr marL="0" indent="0">
              <a:buNone/>
            </a:pPr>
            <a:r>
              <a:rPr lang="en-US" altLang="en-US" sz="2000" kern="0" dirty="0" smtClean="0">
                <a:latin typeface="Calibri" panose="020F0502020204030204" pitchFamily="34" charset="0"/>
              </a:rPr>
              <a:t>by its coordinates in this </a:t>
            </a:r>
            <a:r>
              <a:rPr lang="en-US" altLang="en-US" sz="2000" i="1" kern="0" dirty="0" smtClean="0">
                <a:latin typeface="Calibri" panose="020F0502020204030204" pitchFamily="34" charset="0"/>
              </a:rPr>
              <a:t>term</a:t>
            </a:r>
            <a:r>
              <a:rPr lang="en-US" altLang="en-US" sz="2000" kern="0" dirty="0" smtClean="0">
                <a:latin typeface="Calibri" panose="020F0502020204030204" pitchFamily="34" charset="0"/>
              </a:rPr>
              <a:t> space</a:t>
            </a:r>
            <a:r>
              <a:rPr lang="en-US" altLang="en-US" sz="2400" kern="0" dirty="0" smtClean="0">
                <a:latin typeface="Calibri" panose="020F0502020204030204" pitchFamily="34" charset="0"/>
              </a:rPr>
              <a:t> </a:t>
            </a:r>
          </a:p>
        </p:txBody>
      </p:sp>
      <p:sp>
        <p:nvSpPr>
          <p:cNvPr id="21" name="TextBox 20"/>
          <p:cNvSpPr txBox="1"/>
          <p:nvPr/>
        </p:nvSpPr>
        <p:spPr>
          <a:xfrm>
            <a:off x="4803136" y="1752600"/>
            <a:ext cx="683264" cy="307777"/>
          </a:xfrm>
          <a:prstGeom prst="rect">
            <a:avLst/>
          </a:prstGeom>
          <a:noFill/>
        </p:spPr>
        <p:txBody>
          <a:bodyPr wrap="none" rtlCol="0">
            <a:spAutoFit/>
          </a:bodyPr>
          <a:lstStyle/>
          <a:p>
            <a:r>
              <a:rPr lang="en-US" sz="1400" dirty="0" smtClean="0">
                <a:latin typeface="Calibri" panose="020F0502020204030204" pitchFamily="34" charset="0"/>
              </a:rPr>
              <a:t>Term 2</a:t>
            </a:r>
            <a:endParaRPr lang="en-US" dirty="0">
              <a:latin typeface="Calibri" panose="020F0502020204030204" pitchFamily="34" charset="0"/>
            </a:endParaRPr>
          </a:p>
        </p:txBody>
      </p:sp>
      <p:sp>
        <p:nvSpPr>
          <p:cNvPr id="22" name="TextBox 21"/>
          <p:cNvSpPr txBox="1"/>
          <p:nvPr/>
        </p:nvSpPr>
        <p:spPr>
          <a:xfrm>
            <a:off x="7619999" y="2524836"/>
            <a:ext cx="691487" cy="307777"/>
          </a:xfrm>
          <a:prstGeom prst="rect">
            <a:avLst/>
          </a:prstGeom>
          <a:noFill/>
        </p:spPr>
        <p:txBody>
          <a:bodyPr wrap="square" rtlCol="0">
            <a:spAutoFit/>
          </a:bodyPr>
          <a:lstStyle/>
          <a:p>
            <a:r>
              <a:rPr lang="en-US" sz="1400" dirty="0" smtClean="0">
                <a:latin typeface="Calibri" panose="020F0502020204030204" pitchFamily="34" charset="0"/>
              </a:rPr>
              <a:t>Doc 1</a:t>
            </a:r>
            <a:endParaRPr lang="en-US" dirty="0">
              <a:latin typeface="Calibri" panose="020F0502020204030204" pitchFamily="34" charset="0"/>
            </a:endParaRPr>
          </a:p>
        </p:txBody>
      </p:sp>
      <p:sp>
        <p:nvSpPr>
          <p:cNvPr id="23" name="TextBox 22"/>
          <p:cNvSpPr txBox="1"/>
          <p:nvPr/>
        </p:nvSpPr>
        <p:spPr>
          <a:xfrm>
            <a:off x="6705600" y="1600200"/>
            <a:ext cx="691487" cy="307777"/>
          </a:xfrm>
          <a:prstGeom prst="rect">
            <a:avLst/>
          </a:prstGeom>
          <a:noFill/>
        </p:spPr>
        <p:txBody>
          <a:bodyPr wrap="square" rtlCol="0">
            <a:spAutoFit/>
          </a:bodyPr>
          <a:lstStyle/>
          <a:p>
            <a:r>
              <a:rPr lang="en-US" sz="1400" dirty="0" smtClean="0">
                <a:latin typeface="Calibri" panose="020F0502020204030204" pitchFamily="34" charset="0"/>
              </a:rPr>
              <a:t>Doc 2</a:t>
            </a:r>
            <a:endParaRPr lang="en-US" dirty="0">
              <a:latin typeface="Calibri" panose="020F0502020204030204" pitchFamily="34" charset="0"/>
            </a:endParaRPr>
          </a:p>
        </p:txBody>
      </p:sp>
    </p:spTree>
    <p:extLst>
      <p:ext uri="{BB962C8B-B14F-4D97-AF65-F5344CB8AC3E}">
        <p14:creationId xmlns:p14="http://schemas.microsoft.com/office/powerpoint/2010/main" val="120666194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2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829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8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P spid="3" grpId="0"/>
      <p:bldP spid="19" grpId="0" build="p"/>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76200"/>
            <a:ext cx="7886700" cy="1325563"/>
          </a:xfrm>
        </p:spPr>
        <p:txBody>
          <a:bodyPr/>
          <a:lstStyle/>
          <a:p>
            <a:r>
              <a:rPr lang="en-US" dirty="0" smtClean="0"/>
              <a:t>Similar</a:t>
            </a:r>
            <a:r>
              <a:rPr lang="en-US" dirty="0"/>
              <a:t> </a:t>
            </a:r>
            <a:r>
              <a:rPr lang="en-US" dirty="0" smtClean="0"/>
              <a:t>vs. Unrelated Mentions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69" y="2367644"/>
            <a:ext cx="732434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885974" y="6441628"/>
            <a:ext cx="6295313" cy="369332"/>
          </a:xfrm>
          <a:prstGeom prst="rect">
            <a:avLst/>
          </a:prstGeom>
          <a:noFill/>
        </p:spPr>
        <p:txBody>
          <a:bodyPr wrap="none" rtlCol="0">
            <a:spAutoFit/>
          </a:bodyPr>
          <a:lstStyle/>
          <a:p>
            <a:r>
              <a:rPr lang="en-US" dirty="0"/>
              <a:t>Source: http://pyevolve.sourceforge.net/wordpress/?p=2497</a:t>
            </a:r>
          </a:p>
        </p:txBody>
      </p:sp>
      <p:sp>
        <p:nvSpPr>
          <p:cNvPr id="2" name="Rectangle 1"/>
          <p:cNvSpPr/>
          <p:nvPr/>
        </p:nvSpPr>
        <p:spPr>
          <a:xfrm>
            <a:off x="5041250" y="2133600"/>
            <a:ext cx="2687912" cy="2362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5998888" y="2971800"/>
            <a:ext cx="2687912" cy="2362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864663" y="2133600"/>
            <a:ext cx="1183337" cy="461665"/>
          </a:xfrm>
          <a:prstGeom prst="rect">
            <a:avLst/>
          </a:prstGeom>
          <a:noFill/>
        </p:spPr>
        <p:txBody>
          <a:bodyPr wrap="none" rtlCol="0">
            <a:spAutoFit/>
          </a:bodyPr>
          <a:lstStyle/>
          <a:p>
            <a:r>
              <a:rPr lang="en-US" sz="1200" dirty="0" smtClean="0"/>
              <a:t>Ref document </a:t>
            </a:r>
          </a:p>
          <a:p>
            <a:r>
              <a:rPr lang="en-US" sz="1200" dirty="0" smtClean="0"/>
              <a:t>or keywords </a:t>
            </a:r>
            <a:endParaRPr lang="en-US" sz="1200" dirty="0"/>
          </a:p>
        </p:txBody>
      </p:sp>
      <p:sp>
        <p:nvSpPr>
          <p:cNvPr id="5" name="TextBox 4"/>
          <p:cNvSpPr txBox="1"/>
          <p:nvPr/>
        </p:nvSpPr>
        <p:spPr>
          <a:xfrm>
            <a:off x="2209800" y="3121223"/>
            <a:ext cx="1189749" cy="276999"/>
          </a:xfrm>
          <a:prstGeom prst="rect">
            <a:avLst/>
          </a:prstGeom>
          <a:noFill/>
        </p:spPr>
        <p:txBody>
          <a:bodyPr wrap="none" rtlCol="0">
            <a:spAutoFit/>
          </a:bodyPr>
          <a:lstStyle/>
          <a:p>
            <a:r>
              <a:rPr lang="en-US" sz="1200" dirty="0" smtClean="0"/>
              <a:t>Social mention</a:t>
            </a:r>
            <a:endParaRPr lang="en-US" sz="1600" dirty="0"/>
          </a:p>
        </p:txBody>
      </p:sp>
      <p:sp>
        <p:nvSpPr>
          <p:cNvPr id="8" name="TextBox 7"/>
          <p:cNvSpPr txBox="1"/>
          <p:nvPr/>
        </p:nvSpPr>
        <p:spPr>
          <a:xfrm>
            <a:off x="1020407" y="5562600"/>
            <a:ext cx="4770793" cy="369332"/>
          </a:xfrm>
          <a:prstGeom prst="rect">
            <a:avLst/>
          </a:prstGeom>
          <a:noFill/>
        </p:spPr>
        <p:txBody>
          <a:bodyPr wrap="none" rtlCol="0">
            <a:spAutoFit/>
          </a:bodyPr>
          <a:lstStyle/>
          <a:p>
            <a:r>
              <a:rPr lang="en-US" dirty="0" smtClean="0">
                <a:latin typeface="Calibri" panose="020F0502020204030204" pitchFamily="34" charset="0"/>
                <a:cs typeface="Calibri" panose="020F0502020204030204" pitchFamily="34" charset="0"/>
              </a:rPr>
              <a:t>Is this approach better than Euclidean distances?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4068194"/>
      </p:ext>
    </p:extLst>
  </p:cSld>
  <p:clrMapOvr>
    <a:masterClrMapping/>
  </p:clrMapOvr>
  <p:transition>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1: Assessing Relevance and Resonance</a:t>
            </a:r>
            <a:endParaRPr lang="en-US" dirty="0"/>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How do we know if our </a:t>
            </a:r>
            <a:r>
              <a:rPr lang="en-US" sz="2400" dirty="0" smtClean="0">
                <a:latin typeface="Calibri" panose="020F0502020204030204" pitchFamily="34" charset="0"/>
              </a:rPr>
              <a:t>campaign/message </a:t>
            </a:r>
            <a:r>
              <a:rPr lang="en-US" sz="2400" dirty="0" smtClean="0">
                <a:latin typeface="Calibri" panose="020F0502020204030204" pitchFamily="34" charset="0"/>
              </a:rPr>
              <a:t>is having an impact on what people are talking about?</a:t>
            </a:r>
          </a:p>
          <a:p>
            <a:pPr lvl="1"/>
            <a:r>
              <a:rPr lang="en-US" sz="2000" dirty="0" smtClean="0">
                <a:latin typeface="Calibri" panose="020F0502020204030204" pitchFamily="34" charset="0"/>
              </a:rPr>
              <a:t>E.g., political campaign</a:t>
            </a:r>
          </a:p>
          <a:p>
            <a:pPr lvl="1"/>
            <a:r>
              <a:rPr lang="en-US" sz="2000" dirty="0" smtClean="0">
                <a:latin typeface="Calibri" panose="020F0502020204030204" pitchFamily="34" charset="0"/>
              </a:rPr>
              <a:t>Product or brand </a:t>
            </a:r>
            <a:r>
              <a:rPr lang="en-US" sz="2000" dirty="0" smtClean="0">
                <a:latin typeface="Calibri" panose="020F0502020204030204" pitchFamily="34" charset="0"/>
              </a:rPr>
              <a:t>campaign</a:t>
            </a:r>
          </a:p>
          <a:p>
            <a:pPr lvl="1"/>
            <a:r>
              <a:rPr lang="en-US" sz="2000" dirty="0" smtClean="0">
                <a:latin typeface="Calibri" panose="020F0502020204030204" pitchFamily="34" charset="0"/>
              </a:rPr>
              <a:t>How companies describe themselves vs. how employees feel</a:t>
            </a:r>
            <a:endParaRPr lang="en-US" sz="2000" dirty="0" smtClean="0">
              <a:latin typeface="Calibri" panose="020F0502020204030204" pitchFamily="34" charset="0"/>
            </a:endParaRPr>
          </a:p>
          <a:p>
            <a:r>
              <a:rPr lang="en-US" sz="2400" dirty="0" smtClean="0">
                <a:latin typeface="Calibri" panose="020F0502020204030204" pitchFamily="34" charset="0"/>
              </a:rPr>
              <a:t>A </a:t>
            </a:r>
            <a:r>
              <a:rPr lang="en-US" sz="2400" dirty="0" smtClean="0">
                <a:latin typeface="Calibri" panose="020F0502020204030204" pitchFamily="34" charset="0"/>
              </a:rPr>
              <a:t>simple approach: How “far” are the social mentions from </a:t>
            </a:r>
            <a:r>
              <a:rPr lang="en-US" sz="2400" dirty="0" smtClean="0">
                <a:latin typeface="Calibri" panose="020F0502020204030204" pitchFamily="34" charset="0"/>
              </a:rPr>
              <a:t>the message</a:t>
            </a:r>
            <a:r>
              <a:rPr lang="en-US" sz="2400" dirty="0" smtClean="0">
                <a:latin typeface="Calibri" panose="020F0502020204030204" pitchFamily="34" charset="0"/>
              </a:rPr>
              <a:t>? </a:t>
            </a:r>
            <a:r>
              <a:rPr lang="en-US" dirty="0" smtClean="0"/>
              <a:t/>
            </a:r>
            <a:br>
              <a:rPr lang="en-US" dirty="0" smtClean="0"/>
            </a:br>
            <a:endParaRPr lang="en-US" dirty="0"/>
          </a:p>
        </p:txBody>
      </p:sp>
    </p:spTree>
    <p:extLst>
      <p:ext uri="{BB962C8B-B14F-4D97-AF65-F5344CB8AC3E}">
        <p14:creationId xmlns:p14="http://schemas.microsoft.com/office/powerpoint/2010/main" val="371396322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533400"/>
            <a:ext cx="7200900" cy="1524000"/>
          </a:xfrm>
        </p:spPr>
        <p:txBody>
          <a:bodyPr/>
          <a:lstStyle/>
          <a:p>
            <a:r>
              <a:rPr lang="en-US" sz="3200" dirty="0" smtClean="0"/>
              <a:t>Application 2: Crowdsourced Recommendation Systems</a:t>
            </a:r>
            <a:endParaRPr lang="en-US" sz="3200" dirty="0"/>
          </a:p>
        </p:txBody>
      </p:sp>
      <p:sp>
        <p:nvSpPr>
          <p:cNvPr id="3" name="Text Placeholder 2"/>
          <p:cNvSpPr>
            <a:spLocks noGrp="1"/>
          </p:cNvSpPr>
          <p:nvPr>
            <p:ph type="body" idx="1"/>
          </p:nvPr>
        </p:nvSpPr>
        <p:spPr>
          <a:xfrm>
            <a:off x="971550" y="1295400"/>
            <a:ext cx="7200900" cy="5029200"/>
          </a:xfrm>
        </p:spPr>
        <p:txBody>
          <a:bodyPr/>
          <a:lstStyle/>
          <a:p>
            <a:r>
              <a:rPr lang="en-US" sz="2400" dirty="0" smtClean="0">
                <a:latin typeface="Calibri" panose="020F0502020204030204" pitchFamily="34" charset="0"/>
              </a:rPr>
              <a:t>Matching products with customer preferences</a:t>
            </a:r>
          </a:p>
          <a:p>
            <a:r>
              <a:rPr lang="en-US" sz="2400" dirty="0" smtClean="0">
                <a:latin typeface="Calibri" panose="020F0502020204030204" pitchFamily="34" charset="0"/>
              </a:rPr>
              <a:t>The case of hotel search</a:t>
            </a:r>
          </a:p>
          <a:p>
            <a:r>
              <a:rPr lang="en-US" sz="2400" dirty="0" smtClean="0">
                <a:latin typeface="Calibri" panose="020F0502020204030204" pitchFamily="34" charset="0"/>
              </a:rPr>
              <a:t>Web sites (e.g., hotels.com, orbitz.com, Tripadvisor.com) show by one criterion </a:t>
            </a:r>
          </a:p>
          <a:p>
            <a:pPr lvl="1"/>
            <a:r>
              <a:rPr lang="en-US" sz="2000" dirty="0" smtClean="0">
                <a:latin typeface="Calibri" panose="020F0502020204030204" pitchFamily="34" charset="0"/>
              </a:rPr>
              <a:t>Rating</a:t>
            </a:r>
          </a:p>
          <a:p>
            <a:pPr lvl="1"/>
            <a:r>
              <a:rPr lang="en-US" sz="2000" dirty="0" smtClean="0">
                <a:latin typeface="Calibri" panose="020F0502020204030204" pitchFamily="34" charset="0"/>
              </a:rPr>
              <a:t>Stars</a:t>
            </a:r>
          </a:p>
          <a:p>
            <a:pPr lvl="1"/>
            <a:r>
              <a:rPr lang="en-US" sz="2000" dirty="0" smtClean="0">
                <a:latin typeface="Calibri" panose="020F0502020204030204" pitchFamily="34" charset="0"/>
              </a:rPr>
              <a:t>Location</a:t>
            </a:r>
          </a:p>
          <a:p>
            <a:pPr lvl="1"/>
            <a:r>
              <a:rPr lang="en-US" sz="2000" dirty="0" smtClean="0">
                <a:latin typeface="Calibri" panose="020F0502020204030204" pitchFamily="34" charset="0"/>
              </a:rPr>
              <a:t>Price</a:t>
            </a:r>
          </a:p>
          <a:p>
            <a:r>
              <a:rPr lang="en-US" sz="2400" dirty="0" smtClean="0">
                <a:latin typeface="Calibri" panose="020F0502020204030204" pitchFamily="34" charset="0"/>
              </a:rPr>
              <a:t>But most customers consider multiple attributes</a:t>
            </a:r>
          </a:p>
          <a:p>
            <a:r>
              <a:rPr lang="en-US" sz="2400" dirty="0" smtClean="0">
                <a:latin typeface="Calibri" panose="020F0502020204030204" pitchFamily="34" charset="0"/>
              </a:rPr>
              <a:t>How can we provide a better match with customer preferences?</a:t>
            </a:r>
            <a:endParaRPr lang="en-US" sz="2400" dirty="0">
              <a:latin typeface="Calibri" panose="020F0502020204030204" pitchFamily="34" charset="0"/>
            </a:endParaRPr>
          </a:p>
        </p:txBody>
      </p:sp>
    </p:spTree>
    <p:extLst>
      <p:ext uri="{BB962C8B-B14F-4D97-AF65-F5344CB8AC3E}">
        <p14:creationId xmlns:p14="http://schemas.microsoft.com/office/powerpoint/2010/main" val="311266766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52851</TotalTime>
  <Words>708</Words>
  <Application>Microsoft Office PowerPoint</Application>
  <PresentationFormat>On-screen Show (4:3)</PresentationFormat>
  <Paragraphs>92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MS PGothic</vt:lpstr>
      <vt:lpstr>Arial</vt:lpstr>
      <vt:lpstr>Calibri</vt:lpstr>
      <vt:lpstr>Calibri (Headings)</vt:lpstr>
      <vt:lpstr>Lucida Sans</vt:lpstr>
      <vt:lpstr>Lucida Sans Unicode</vt:lpstr>
      <vt:lpstr>Times New Roman</vt:lpstr>
      <vt:lpstr>Wingdings</vt:lpstr>
      <vt:lpstr>Network</vt:lpstr>
      <vt:lpstr>Document Similarity &amp; Applications (i) Resonance Analysis (ii) Crowdsourced Recommendation Systems  UGCA October 9, 2018</vt:lpstr>
      <vt:lpstr>Grading: Assignment 1</vt:lpstr>
      <vt:lpstr>What Can We Say From MDS?</vt:lpstr>
      <vt:lpstr>Grading: Assignment 1</vt:lpstr>
      <vt:lpstr>Assessing Document Similarity</vt:lpstr>
      <vt:lpstr>Choice 2: Angles Instead of Distances</vt:lpstr>
      <vt:lpstr>Similar vs. Unrelated Mentions</vt:lpstr>
      <vt:lpstr>Application 1: Assessing Relevance and Resonance</vt:lpstr>
      <vt:lpstr>Application 2: Crowdsourced Recommendation Systems</vt:lpstr>
      <vt:lpstr>A Lot Better than a Single Criterion </vt:lpstr>
      <vt:lpstr>Additional Data</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Information Systems MK. 605, Spring 2005 Slides for March 2, 3, 4, 6 &amp; 7, 2005</dc:title>
  <dc:creator>anitesh</dc:creator>
  <cp:lastModifiedBy>Barua, Anitesh</cp:lastModifiedBy>
  <cp:revision>743</cp:revision>
  <dcterms:created xsi:type="dcterms:W3CDTF">2000-10-19T17:22:27Z</dcterms:created>
  <dcterms:modified xsi:type="dcterms:W3CDTF">2018-10-09T18:37:15Z</dcterms:modified>
</cp:coreProperties>
</file>