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handoutMasterIdLst>
    <p:handoutMasterId r:id="rId14"/>
  </p:handoutMasterIdLst>
  <p:sldIdLst>
    <p:sldId id="887" r:id="rId2"/>
    <p:sldId id="878" r:id="rId3"/>
    <p:sldId id="879" r:id="rId4"/>
    <p:sldId id="886" r:id="rId5"/>
    <p:sldId id="883" r:id="rId6"/>
    <p:sldId id="882" r:id="rId7"/>
    <p:sldId id="881" r:id="rId8"/>
    <p:sldId id="884" r:id="rId9"/>
    <p:sldId id="885" r:id="rId10"/>
    <p:sldId id="888" r:id="rId11"/>
    <p:sldId id="889" r:id="rId1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3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9201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3" y="8819201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4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3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4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9201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3" y="8819201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25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5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3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3400" y="14478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User Generated Content Analytics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Finding Influencers: Evidence from Data</a:t>
            </a:r>
            <a:br>
              <a:rPr lang="en-US" sz="2400" dirty="0" smtClean="0"/>
            </a:br>
            <a:r>
              <a:rPr lang="en-US" sz="2000" dirty="0" smtClean="0"/>
              <a:t>F2018, 11/13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010400" cy="2743200"/>
          </a:xfrm>
        </p:spPr>
        <p:txBody>
          <a:bodyPr/>
          <a:lstStyle/>
          <a:p>
            <a:pPr algn="l"/>
            <a:r>
              <a:rPr lang="en-US" sz="2000" dirty="0" smtClean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1600" dirty="0" smtClean="0">
                <a:latin typeface="Calibri" panose="020F0502020204030204" pitchFamily="34" charset="0"/>
              </a:rPr>
              <a:t>David Bruton Jr. Centennial Chair Professor of Business</a:t>
            </a:r>
          </a:p>
          <a:p>
            <a:pPr algn="l"/>
            <a:r>
              <a:rPr lang="en-US" sz="1600" dirty="0" smtClean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1600" dirty="0" smtClean="0">
                <a:latin typeface="Calibri" panose="020F0502020204030204" pitchFamily="34" charset="0"/>
              </a:rPr>
              <a:t>Stevens Piper Foundation Professor</a:t>
            </a:r>
          </a:p>
          <a:p>
            <a:pPr algn="l"/>
            <a:r>
              <a:rPr lang="en-US" sz="1600" dirty="0" smtClean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1600" dirty="0" smtClean="0">
                <a:latin typeface="Calibri" panose="020F0502020204030204" pitchFamily="34" charset="0"/>
              </a:rPr>
              <a:t>Associate Director, Center for Research in e-Commerce</a:t>
            </a:r>
          </a:p>
          <a:p>
            <a:pPr algn="l"/>
            <a:r>
              <a:rPr lang="en-US" sz="1600" dirty="0" smtClean="0">
                <a:latin typeface="Calibri" panose="020F0502020204030204" pitchFamily="34" charset="0"/>
              </a:rPr>
              <a:t>McCombs School of Business, University of Texas at Austin</a:t>
            </a:r>
          </a:p>
          <a:p>
            <a:pPr algn="l"/>
            <a:r>
              <a:rPr lang="en-US" sz="1800" b="1" dirty="0" smtClean="0">
                <a:latin typeface="Calibri" panose="020F0502020204030204" pitchFamily="34" charset="0"/>
              </a:rPr>
              <a:t>Email: aniteshb@gmail.com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381000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1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7620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093836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Predicting Who Will Upgrade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Online music service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Freemium model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Free upgrade for 1 month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Costs $3 / user to the service 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$10 / month for premium subscribers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subscriber stays for 24 months 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analytic model to predict who will upgrade</a:t>
            </a:r>
          </a:p>
        </p:txBody>
      </p:sp>
    </p:spTree>
    <p:extLst>
      <p:ext uri="{BB962C8B-B14F-4D97-AF65-F5344CB8AC3E}">
        <p14:creationId xmlns:p14="http://schemas.microsoft.com/office/powerpoint/2010/main" val="421776865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Segmentation Strategy?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Lift of analytics versus no analytics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Which factors matter the most in premium upgrades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new strategies do we get?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077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Determines Influence: Evidence from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Learning objectives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How to detect social influencers using analytics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How to quantify the financial value of influence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How a business can identify and leverage influencers 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12150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dirty="0" smtClean="0"/>
              <a:t>Data Provided by PeerIndex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54525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http://</a:t>
            </a:r>
            <a:r>
              <a:rPr lang="en-US" sz="2800" dirty="0" smtClean="0">
                <a:latin typeface="Calibri" panose="020F0502020204030204" pitchFamily="34" charset="0"/>
              </a:rPr>
              <a:t>www.kaggle.com/c/predict-who-is-more-influential-in-a-social-network</a:t>
            </a:r>
            <a:endParaRPr lang="en-US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05255"/>
              </p:ext>
            </p:extLst>
          </p:nvPr>
        </p:nvGraphicFramePr>
        <p:xfrm>
          <a:off x="533400" y="2743200"/>
          <a:ext cx="7010400" cy="3322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8380">
                  <a:extLst>
                    <a:ext uri="{9D8B030D-6E8A-4147-A177-3AD203B41FA5}">
                      <a16:colId xmlns:a16="http://schemas.microsoft.com/office/drawing/2014/main" val="3978981479"/>
                    </a:ext>
                  </a:extLst>
                </a:gridCol>
              </a:tblGrid>
              <a:tr h="5033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 &gt; B? 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Respondent 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3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John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Ted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Yes (1)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Barua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3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Sue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Ron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Yes (1)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Aditya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08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Fred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Sandy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No (0) Sandy &gt; Fred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Steve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08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Alex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Moe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No (0) Mo &gt; Alex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Andy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648022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(From Kaggle.com)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11 </a:t>
            </a:r>
            <a:r>
              <a:rPr lang="en-US" sz="2800" dirty="0">
                <a:latin typeface="Calibri" panose="020F0502020204030204" pitchFamily="34" charset="0"/>
              </a:rPr>
              <a:t>variables for </a:t>
            </a:r>
            <a:r>
              <a:rPr lang="en-US" sz="2800" dirty="0" smtClean="0">
                <a:latin typeface="Calibri" panose="020F0502020204030204" pitchFamily="34" charset="0"/>
              </a:rPr>
              <a:t>A &amp; B each based </a:t>
            </a:r>
            <a:r>
              <a:rPr lang="en-US" sz="2800" dirty="0">
                <a:latin typeface="Calibri" panose="020F0502020204030204" pitchFamily="34" charset="0"/>
              </a:rPr>
              <a:t>on </a:t>
            </a:r>
            <a:r>
              <a:rPr lang="en-US" sz="2800" dirty="0" smtClean="0">
                <a:latin typeface="Calibri" panose="020F0502020204030204" pitchFamily="34" charset="0"/>
              </a:rPr>
              <a:t>their Twitter activity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E.g</a:t>
            </a:r>
            <a:r>
              <a:rPr lang="en-US" sz="2400" dirty="0">
                <a:latin typeface="Calibri" panose="020F0502020204030204" pitchFamily="34" charset="0"/>
              </a:rPr>
              <a:t>., number of followers, retweets, network characteristics, </a:t>
            </a:r>
            <a:r>
              <a:rPr lang="en-US" sz="2400" dirty="0" smtClean="0">
                <a:latin typeface="Calibri" panose="020F0502020204030204" pitchFamily="34" charset="0"/>
              </a:rPr>
              <a:t>etc.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Each </a:t>
            </a:r>
            <a:r>
              <a:rPr lang="en-US" sz="2400" dirty="0">
                <a:latin typeface="Calibri" panose="020F0502020204030204" pitchFamily="34" charset="0"/>
              </a:rPr>
              <a:t>observation shows whether A &gt; B </a:t>
            </a:r>
            <a:r>
              <a:rPr lang="en-US" sz="2400" dirty="0" smtClean="0">
                <a:latin typeface="Calibri" panose="020F0502020204030204" pitchFamily="34" charset="0"/>
              </a:rPr>
              <a:t>(= </a:t>
            </a:r>
            <a:r>
              <a:rPr lang="en-US" sz="2400" dirty="0">
                <a:latin typeface="Calibri" panose="020F0502020204030204" pitchFamily="34" charset="0"/>
              </a:rPr>
              <a:t>“1”) or B &gt; A </a:t>
            </a:r>
            <a:r>
              <a:rPr lang="en-US" sz="2400" dirty="0" smtClean="0">
                <a:latin typeface="Calibri" panose="020F0502020204030204" pitchFamily="34" charset="0"/>
              </a:rPr>
              <a:t>(= </a:t>
            </a:r>
            <a:r>
              <a:rPr lang="en-US" sz="2400" dirty="0">
                <a:latin typeface="Calibri" panose="020F0502020204030204" pitchFamily="34" charset="0"/>
              </a:rPr>
              <a:t>“0</a:t>
            </a:r>
            <a:r>
              <a:rPr lang="en-US" sz="2400" dirty="0" smtClean="0">
                <a:latin typeface="Calibri" panose="020F0502020204030204" pitchFamily="34" charset="0"/>
              </a:rPr>
              <a:t>”) according to the respondent. </a:t>
            </a:r>
            <a:endParaRPr lang="en-US" sz="24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066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Create </a:t>
            </a:r>
            <a:r>
              <a:rPr lang="en-US" sz="2400" dirty="0">
                <a:latin typeface="Calibri" panose="020F0502020204030204" pitchFamily="34" charset="0"/>
              </a:rPr>
              <a:t>an analytic model for pairs of individuals to </a:t>
            </a:r>
            <a:r>
              <a:rPr lang="en-US" sz="2400" dirty="0" smtClean="0">
                <a:latin typeface="Calibri" panose="020F0502020204030204" pitchFamily="34" charset="0"/>
              </a:rPr>
              <a:t>    predict/classify </a:t>
            </a:r>
            <a:r>
              <a:rPr lang="en-US" sz="2400" dirty="0">
                <a:latin typeface="Calibri" panose="020F0502020204030204" pitchFamily="34" charset="0"/>
              </a:rPr>
              <a:t>who is more influential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Check </a:t>
            </a:r>
            <a:r>
              <a:rPr lang="en-US" sz="2000" dirty="0">
                <a:latin typeface="Calibri" panose="020F0502020204030204" pitchFamily="34" charset="0"/>
              </a:rPr>
              <a:t>if you should use all </a:t>
            </a:r>
            <a:r>
              <a:rPr lang="en-US" sz="2000" dirty="0" smtClean="0">
                <a:latin typeface="Calibri" panose="020F0502020204030204" pitchFamily="34" charset="0"/>
              </a:rPr>
              <a:t>variables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Can use any tool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Try logistic regression</a:t>
            </a:r>
            <a:endParaRPr lang="en-US" sz="2000" dirty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Confusion matrix</a:t>
            </a: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2601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From the model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Which factors are best predictors of influence?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Are there any surprises here?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How can a business use your model/results? 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65666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dirty="0" smtClean="0"/>
              <a:t>Task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Calculate the </a:t>
            </a:r>
            <a:r>
              <a:rPr lang="en-US" sz="2400" i="1" dirty="0" smtClean="0">
                <a:latin typeface="Calibri" panose="020F0502020204030204" pitchFamily="34" charset="0"/>
              </a:rPr>
              <a:t>financial value </a:t>
            </a:r>
            <a:r>
              <a:rPr lang="en-US" sz="2400" dirty="0" smtClean="0">
                <a:latin typeface="Calibri" panose="020F0502020204030204" pitchFamily="34" charset="0"/>
              </a:rPr>
              <a:t>of your model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Lift </a:t>
            </a:r>
            <a:r>
              <a:rPr lang="en-US" sz="2000" dirty="0">
                <a:latin typeface="Calibri" panose="020F0502020204030204" pitchFamily="34" charset="0"/>
              </a:rPr>
              <a:t>in </a:t>
            </a:r>
            <a:r>
              <a:rPr lang="en-US" sz="2000" dirty="0" smtClean="0">
                <a:latin typeface="Calibri" panose="020F0502020204030204" pitchFamily="34" charset="0"/>
              </a:rPr>
              <a:t>profits </a:t>
            </a:r>
            <a:r>
              <a:rPr lang="en-US" sz="2000" dirty="0">
                <a:latin typeface="Calibri" panose="020F0502020204030204" pitchFamily="34" charset="0"/>
              </a:rPr>
              <a:t>from using analytics versus no </a:t>
            </a:r>
            <a:r>
              <a:rPr lang="en-US" sz="2000" dirty="0" smtClean="0">
                <a:latin typeface="Calibri" panose="020F0502020204030204" pitchFamily="34" charset="0"/>
              </a:rPr>
              <a:t>analytics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98380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A retailer wants influencers to tweet its promotion for a product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Non-influencer tweets: No benefit </a:t>
            </a:r>
            <a:r>
              <a:rPr lang="en-US" sz="2000" dirty="0">
                <a:latin typeface="Calibri" panose="020F0502020204030204" pitchFamily="34" charset="0"/>
              </a:rPr>
              <a:t>to </a:t>
            </a:r>
            <a:r>
              <a:rPr lang="en-US" sz="2000" dirty="0" smtClean="0">
                <a:latin typeface="Calibri" panose="020F0502020204030204" pitchFamily="34" charset="0"/>
              </a:rPr>
              <a:t>a retailer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Influencer </a:t>
            </a:r>
            <a:r>
              <a:rPr lang="en-US" sz="2000" dirty="0">
                <a:latin typeface="Calibri" panose="020F0502020204030204" pitchFamily="34" charset="0"/>
              </a:rPr>
              <a:t>tweets </a:t>
            </a:r>
            <a:r>
              <a:rPr lang="en-US" sz="2000" dirty="0" smtClean="0">
                <a:latin typeface="Calibri" panose="020F0502020204030204" pitchFamily="34" charset="0"/>
              </a:rPr>
              <a:t>once: 0.01% chance </a:t>
            </a:r>
            <a:r>
              <a:rPr lang="en-US" sz="2000" dirty="0">
                <a:latin typeface="Calibri" panose="020F0502020204030204" pitchFamily="34" charset="0"/>
              </a:rPr>
              <a:t>that </a:t>
            </a:r>
            <a:r>
              <a:rPr lang="en-US" sz="2000" dirty="0" smtClean="0">
                <a:latin typeface="Calibri" panose="020F0502020204030204" pitchFamily="34" charset="0"/>
              </a:rPr>
              <a:t>his/her followers will </a:t>
            </a:r>
            <a:r>
              <a:rPr lang="en-US" sz="2000" dirty="0">
                <a:latin typeface="Calibri" panose="020F0502020204030204" pitchFamily="34" charset="0"/>
              </a:rPr>
              <a:t>buy one unit of a </a:t>
            </a:r>
            <a:r>
              <a:rPr lang="en-US" sz="2000" dirty="0" smtClean="0">
                <a:latin typeface="Calibri" panose="020F0502020204030204" pitchFamily="34" charset="0"/>
              </a:rPr>
              <a:t>product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Retailer profit margin $2 per unit, one customer can buy only one unit. 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Influencer </a:t>
            </a:r>
            <a:r>
              <a:rPr lang="en-US" sz="2000" dirty="0">
                <a:latin typeface="Calibri" panose="020F0502020204030204" pitchFamily="34" charset="0"/>
              </a:rPr>
              <a:t>tweets </a:t>
            </a:r>
            <a:r>
              <a:rPr lang="en-US" sz="2000" dirty="0" smtClean="0">
                <a:latin typeface="Calibri" panose="020F0502020204030204" pitchFamily="34" charset="0"/>
              </a:rPr>
              <a:t>twice: Overall </a:t>
            </a:r>
            <a:r>
              <a:rPr lang="en-US" sz="2000" dirty="0">
                <a:latin typeface="Calibri" panose="020F0502020204030204" pitchFamily="34" charset="0"/>
              </a:rPr>
              <a:t>buying probability is </a:t>
            </a:r>
            <a:r>
              <a:rPr lang="en-US" sz="2000" dirty="0" smtClean="0">
                <a:latin typeface="Calibri" panose="020F0502020204030204" pitchFamily="34" charset="0"/>
              </a:rPr>
              <a:t>0.015%</a:t>
            </a:r>
          </a:p>
          <a:p>
            <a:r>
              <a:rPr lang="en-US" sz="2000" dirty="0">
                <a:latin typeface="Calibri" panose="020F0502020204030204" pitchFamily="34" charset="0"/>
              </a:rPr>
              <a:t>Without analytics, retailer offers $</a:t>
            </a:r>
            <a:r>
              <a:rPr lang="en-US" sz="2000" dirty="0" smtClean="0">
                <a:latin typeface="Calibri" panose="020F0502020204030204" pitchFamily="34" charset="0"/>
              </a:rPr>
              <a:t>10 </a:t>
            </a:r>
            <a:r>
              <a:rPr lang="en-US" sz="2000" dirty="0">
                <a:latin typeface="Calibri" panose="020F0502020204030204" pitchFamily="34" charset="0"/>
              </a:rPr>
              <a:t>to each person to tweet once.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With analytics, retailer offers </a:t>
            </a:r>
            <a:r>
              <a:rPr lang="en-US" sz="2000" dirty="0" smtClean="0">
                <a:latin typeface="Calibri" panose="020F0502020204030204" pitchFamily="34" charset="0"/>
              </a:rPr>
              <a:t>$20 </a:t>
            </a:r>
            <a:r>
              <a:rPr lang="en-US" sz="2000" dirty="0">
                <a:latin typeface="Calibri" panose="020F0502020204030204" pitchFamily="34" charset="0"/>
              </a:rPr>
              <a:t>to those identified as influencers to send two tweets each.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If the model classifies an individual as a non-influencer, s/he is not selected/paid by the retailer to tweet.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295402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$$$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What is the lift in net profit from using a perfect analytic model (versus not using analytics)?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What is the lift in expected net profit from using your analytic model (versus not using analytics)? </a:t>
            </a: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9693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40745</TotalTime>
  <Words>495</Words>
  <Application>Microsoft Office PowerPoint</Application>
  <PresentationFormat>On-screen Show (4:3)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Network</vt:lpstr>
      <vt:lpstr>     User Generated Content Analytics   Finding Influencers: Evidence from Data F2018, 11/13  </vt:lpstr>
      <vt:lpstr>What Determines Influence: Evidence from Data</vt:lpstr>
      <vt:lpstr>Data Provided by PeerIndex </vt:lpstr>
      <vt:lpstr>The Data (From Kaggle.com)</vt:lpstr>
      <vt:lpstr>Task #1</vt:lpstr>
      <vt:lpstr>Task #2</vt:lpstr>
      <vt:lpstr>Task #3</vt:lpstr>
      <vt:lpstr>The Setting</vt:lpstr>
      <vt:lpstr>Show Me the $$$</vt:lpstr>
      <vt:lpstr>Predicting Who Will Upgrade</vt:lpstr>
      <vt:lpstr>New Segmentation Strategy? 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501</cp:revision>
  <cp:lastPrinted>2014-01-27T16:39:51Z</cp:lastPrinted>
  <dcterms:created xsi:type="dcterms:W3CDTF">2000-10-19T17:22:27Z</dcterms:created>
  <dcterms:modified xsi:type="dcterms:W3CDTF">2018-11-13T16:38:04Z</dcterms:modified>
</cp:coreProperties>
</file>