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handoutMasterIdLst>
    <p:handoutMasterId r:id="rId14"/>
  </p:handoutMasterIdLst>
  <p:sldIdLst>
    <p:sldId id="897" r:id="rId2"/>
    <p:sldId id="1032" r:id="rId3"/>
    <p:sldId id="1023" r:id="rId4"/>
    <p:sldId id="922" r:id="rId5"/>
    <p:sldId id="1025" r:id="rId6"/>
    <p:sldId id="1026" r:id="rId7"/>
    <p:sldId id="1027" r:id="rId8"/>
    <p:sldId id="1028" r:id="rId9"/>
    <p:sldId id="1029" r:id="rId10"/>
    <p:sldId id="1030" r:id="rId11"/>
    <p:sldId id="1031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1514475"/>
            <a:ext cx="7097713" cy="2295525"/>
          </a:xfrm>
        </p:spPr>
        <p:txBody>
          <a:bodyPr/>
          <a:lstStyle/>
          <a:p>
            <a:pPr algn="ctr"/>
            <a:r>
              <a:rPr lang="en-US" sz="2800" dirty="0"/>
              <a:t>USER GENERATED CONTENT ANALYTICS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Network Analytics</a:t>
            </a:r>
            <a:br>
              <a:rPr lang="en-US" sz="28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October 30, 2018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038600"/>
            <a:ext cx="7010400" cy="2743200"/>
          </a:xfrm>
        </p:spPr>
        <p:txBody>
          <a:bodyPr/>
          <a:lstStyle/>
          <a:p>
            <a:pPr algn="ctr"/>
            <a:r>
              <a:rPr lang="en-US" sz="2000" dirty="0">
                <a:latin typeface="Calibri" panose="020F0502020204030204" pitchFamily="34" charset="0"/>
              </a:rPr>
              <a:t>Dr. Anitesh Barua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Email: aniteshb@gmail.com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05" y="533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6" y="12192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2800" dirty="0"/>
              <a:t>Evolution of Social &amp; Affiliation Networks</a:t>
            </a:r>
          </a:p>
        </p:txBody>
      </p:sp>
      <p:sp>
        <p:nvSpPr>
          <p:cNvPr id="3" name="Oval 2"/>
          <p:cNvSpPr/>
          <p:nvPr/>
        </p:nvSpPr>
        <p:spPr>
          <a:xfrm>
            <a:off x="381000" y="19050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32004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21336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Activity, interest or group</a:t>
            </a:r>
          </a:p>
        </p:txBody>
      </p:sp>
      <p:cxnSp>
        <p:nvCxnSpPr>
          <p:cNvPr id="7" name="Straight Connector 6"/>
          <p:cNvCxnSpPr>
            <a:stCxn id="3" idx="5"/>
            <a:endCxn id="4" idx="1"/>
          </p:cNvCxnSpPr>
          <p:nvPr/>
        </p:nvCxnSpPr>
        <p:spPr>
          <a:xfrm>
            <a:off x="1356611" y="2555408"/>
            <a:ext cx="563378" cy="7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6"/>
            <a:endCxn id="5" idx="1"/>
          </p:cNvCxnSpPr>
          <p:nvPr/>
        </p:nvCxnSpPr>
        <p:spPr>
          <a:xfrm>
            <a:off x="1524000" y="2286000"/>
            <a:ext cx="2057400" cy="2286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7"/>
          </p:cNvCxnSpPr>
          <p:nvPr/>
        </p:nvCxnSpPr>
        <p:spPr>
          <a:xfrm flipV="1">
            <a:off x="2728211" y="2667000"/>
            <a:ext cx="853189" cy="644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72000" y="35052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943600" y="48006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72400" y="37338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5"/>
            <a:endCxn id="13" idx="1"/>
          </p:cNvCxnSpPr>
          <p:nvPr/>
        </p:nvCxnSpPr>
        <p:spPr>
          <a:xfrm>
            <a:off x="5547611" y="4155608"/>
            <a:ext cx="563378" cy="7565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4" idx="1"/>
          </p:cNvCxnSpPr>
          <p:nvPr/>
        </p:nvCxnSpPr>
        <p:spPr>
          <a:xfrm>
            <a:off x="5715000" y="3886200"/>
            <a:ext cx="2057400" cy="22860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7"/>
          </p:cNvCxnSpPr>
          <p:nvPr/>
        </p:nvCxnSpPr>
        <p:spPr>
          <a:xfrm flipV="1">
            <a:off x="6919211" y="4267200"/>
            <a:ext cx="853189" cy="644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81000" y="45720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752600" y="58674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stCxn id="18" idx="5"/>
            <a:endCxn id="19" idx="1"/>
          </p:cNvCxnSpPr>
          <p:nvPr/>
        </p:nvCxnSpPr>
        <p:spPr>
          <a:xfrm>
            <a:off x="1356611" y="5222408"/>
            <a:ext cx="563378" cy="75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6"/>
          </p:cNvCxnSpPr>
          <p:nvPr/>
        </p:nvCxnSpPr>
        <p:spPr>
          <a:xfrm>
            <a:off x="1524000" y="4953000"/>
            <a:ext cx="2057400" cy="2286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7"/>
          </p:cNvCxnSpPr>
          <p:nvPr/>
        </p:nvCxnSpPr>
        <p:spPr>
          <a:xfrm flipV="1">
            <a:off x="2728211" y="5334000"/>
            <a:ext cx="853189" cy="644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581400" y="4876800"/>
            <a:ext cx="1143000" cy="762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4572000"/>
            <a:ext cx="217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Triadic closure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3429000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Focal closure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0" y="1676400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Membership closure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9537" y="62908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</p:spTree>
    <p:extLst>
      <p:ext uri="{BB962C8B-B14F-4D97-AF65-F5344CB8AC3E}">
        <p14:creationId xmlns:p14="http://schemas.microsoft.com/office/powerpoint/2010/main" val="32303367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4" grpId="0" animBg="1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Closures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3600" y="19050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Music group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1200" y="50292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Volunteering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1828800"/>
            <a:ext cx="1600200" cy="990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Anna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3429000"/>
            <a:ext cx="1600200" cy="990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Dan</a:t>
            </a:r>
          </a:p>
        </p:txBody>
      </p:sp>
      <p:cxnSp>
        <p:nvCxnSpPr>
          <p:cNvPr id="8" name="Straight Connector 7"/>
          <p:cNvCxnSpPr>
            <a:stCxn id="5" idx="6"/>
            <a:endCxn id="3" idx="1"/>
          </p:cNvCxnSpPr>
          <p:nvPr/>
        </p:nvCxnSpPr>
        <p:spPr>
          <a:xfrm>
            <a:off x="4648200" y="2324100"/>
            <a:ext cx="129540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413856" y="2674330"/>
            <a:ext cx="1377344" cy="2735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4" idx="1"/>
          </p:cNvCxnSpPr>
          <p:nvPr/>
        </p:nvCxnSpPr>
        <p:spPr>
          <a:xfrm>
            <a:off x="4648200" y="3924300"/>
            <a:ext cx="1143000" cy="1562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200" y="3429000"/>
            <a:ext cx="1600200" cy="990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13" name="Oval 12"/>
          <p:cNvSpPr/>
          <p:nvPr/>
        </p:nvSpPr>
        <p:spPr>
          <a:xfrm>
            <a:off x="76200" y="1828800"/>
            <a:ext cx="1600200" cy="990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Claire</a:t>
            </a:r>
          </a:p>
        </p:txBody>
      </p:sp>
      <p:cxnSp>
        <p:nvCxnSpPr>
          <p:cNvPr id="16" name="Straight Connector 15"/>
          <p:cNvCxnSpPr>
            <a:stCxn id="13" idx="4"/>
            <a:endCxn id="11" idx="0"/>
          </p:cNvCxnSpPr>
          <p:nvPr/>
        </p:nvCxnSpPr>
        <p:spPr>
          <a:xfrm>
            <a:off x="876300" y="281940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5" idx="3"/>
          </p:cNvCxnSpPr>
          <p:nvPr/>
        </p:nvCxnSpPr>
        <p:spPr>
          <a:xfrm flipV="1">
            <a:off x="1442056" y="2674330"/>
            <a:ext cx="1840288" cy="899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6245423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</p:spTree>
    <p:extLst>
      <p:ext uri="{BB962C8B-B14F-4D97-AF65-F5344CB8AC3E}">
        <p14:creationId xmlns:p14="http://schemas.microsoft.com/office/powerpoint/2010/main" val="3558031956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543800" cy="1295400"/>
          </a:xfrm>
        </p:spPr>
        <p:txBody>
          <a:bodyPr/>
          <a:lstStyle/>
          <a:p>
            <a:r>
              <a:rPr lang="en-US" dirty="0" smtClean="0"/>
              <a:t>Network of Stocks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14478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666010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322210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14250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187932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894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5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8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1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1…1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8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5384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593068"/>
            <a:ext cx="8378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Stocks 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≠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will have a link (edge) if price correlation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| ≥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threshold.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Many important properties can be studied using network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E.g., which stock is most important in explaining price movements of the group?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9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Not just People: Co-mentions of Car Models from Edmunds.com Sedan Forums</a:t>
            </a:r>
          </a:p>
        </p:txBody>
      </p:sp>
      <p:pic>
        <p:nvPicPr>
          <p:cNvPr id="3" name="Picture 2" descr="car brand 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657" y="1295401"/>
            <a:ext cx="953225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533400"/>
            <a:ext cx="2286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-3628"/>
            <a:ext cx="7086599" cy="68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9000" y="457200"/>
            <a:ext cx="4572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543800" cy="1295400"/>
          </a:xfrm>
        </p:spPr>
        <p:txBody>
          <a:bodyPr/>
          <a:lstStyle/>
          <a:p>
            <a:r>
              <a:rPr lang="en-US" sz="3200" dirty="0"/>
              <a:t>Which Events Gain Momentum: Tea Party or Occupy Wall Street?</a:t>
            </a:r>
          </a:p>
        </p:txBody>
      </p:sp>
      <p:pic>
        <p:nvPicPr>
          <p:cNvPr id="69634" name="Picture 2" descr="http://www.newscientist.com/blogs/onepercent/2011/11/17/occupy_lar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4910"/>
            <a:ext cx="7499350" cy="53668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6477000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www.newscientist.com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5626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57912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44958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53000" y="35052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2400" y="19812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02516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600" dirty="0"/>
              <a:t>How is This Different From the Previous Network?</a:t>
            </a:r>
          </a:p>
        </p:txBody>
      </p:sp>
      <p:pic>
        <p:nvPicPr>
          <p:cNvPr id="81922" name="Picture 2" descr="http://www.newscientist.com/blogs/onepercent/2011/11/17/teaparty_lar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50" y="1218449"/>
            <a:ext cx="7880350" cy="56395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" y="6477000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www.newscientist.com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00200" y="25146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19800" y="57150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3800" y="51816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3200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35814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28956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4419600"/>
            <a:ext cx="228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3760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848600" cy="1295400"/>
          </a:xfrm>
        </p:spPr>
        <p:txBody>
          <a:bodyPr/>
          <a:lstStyle/>
          <a:p>
            <a:r>
              <a:rPr lang="en-US" sz="2800" dirty="0"/>
              <a:t>Predicting Future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“If you are friends with Alan, and friends with Betty, then it is likely that Alan and Betty will become friends as well, mostly because they already have something in common: You.”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“You brought a friend to your favorite yoga studio and she started regularly attending class, even when you didn’t go.”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95378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Source: http://plainspokenlinguist.wordpress.com/2013/09/20/i-know-a-guy-the-power-of-triadic-closure/</a:t>
            </a:r>
          </a:p>
        </p:txBody>
      </p:sp>
    </p:spTree>
    <p:extLst>
      <p:ext uri="{BB962C8B-B14F-4D97-AF65-F5344CB8AC3E}">
        <p14:creationId xmlns:p14="http://schemas.microsoft.com/office/powerpoint/2010/main" val="21381290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0" y="121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1981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2895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066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1981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743200" y="2895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48000" y="1371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1784163" y="1479363"/>
            <a:ext cx="470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4" idx="1"/>
          </p:cNvCxnSpPr>
          <p:nvPr/>
        </p:nvCxnSpPr>
        <p:spPr>
          <a:xfrm>
            <a:off x="762000" y="1219200"/>
            <a:ext cx="806637" cy="4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8" idx="7"/>
          </p:cNvCxnSpPr>
          <p:nvPr/>
        </p:nvCxnSpPr>
        <p:spPr>
          <a:xfrm flipH="1">
            <a:off x="1174563" y="1479363"/>
            <a:ext cx="3940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6" idx="1"/>
          </p:cNvCxnSpPr>
          <p:nvPr/>
        </p:nvCxnSpPr>
        <p:spPr>
          <a:xfrm>
            <a:off x="1174563" y="2241363"/>
            <a:ext cx="4702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5" idx="3"/>
          </p:cNvCxnSpPr>
          <p:nvPr/>
        </p:nvCxnSpPr>
        <p:spPr>
          <a:xfrm flipV="1">
            <a:off x="1860363" y="2241363"/>
            <a:ext cx="3940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10" idx="3"/>
          </p:cNvCxnSpPr>
          <p:nvPr/>
        </p:nvCxnSpPr>
        <p:spPr>
          <a:xfrm flipV="1">
            <a:off x="2469963" y="1631763"/>
            <a:ext cx="622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9" idx="0"/>
          </p:cNvCxnSpPr>
          <p:nvPr/>
        </p:nvCxnSpPr>
        <p:spPr>
          <a:xfrm>
            <a:off x="2469963" y="2241363"/>
            <a:ext cx="425637" cy="65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9" idx="7"/>
          </p:cNvCxnSpPr>
          <p:nvPr/>
        </p:nvCxnSpPr>
        <p:spPr>
          <a:xfrm flipH="1">
            <a:off x="3003363" y="16764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1371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65532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5943600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953000" y="10668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5257800" y="213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/>
          <p:cNvSpPr/>
          <p:nvPr/>
        </p:nvSpPr>
        <p:spPr>
          <a:xfrm>
            <a:off x="7086600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7391400" y="1524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>
            <a:stCxn id="29" idx="5"/>
            <a:endCxn id="30" idx="1"/>
          </p:cNvCxnSpPr>
          <p:nvPr/>
        </p:nvCxnSpPr>
        <p:spPr>
          <a:xfrm>
            <a:off x="6127563" y="1631763"/>
            <a:ext cx="470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6"/>
            <a:endCxn id="29" idx="1"/>
          </p:cNvCxnSpPr>
          <p:nvPr/>
        </p:nvCxnSpPr>
        <p:spPr>
          <a:xfrm>
            <a:off x="5257800" y="1219200"/>
            <a:ext cx="654237" cy="197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33" idx="7"/>
          </p:cNvCxnSpPr>
          <p:nvPr/>
        </p:nvCxnSpPr>
        <p:spPr>
          <a:xfrm flipH="1">
            <a:off x="5517963" y="1631763"/>
            <a:ext cx="3940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1" idx="1"/>
          </p:cNvCxnSpPr>
          <p:nvPr/>
        </p:nvCxnSpPr>
        <p:spPr>
          <a:xfrm>
            <a:off x="5517963" y="2393763"/>
            <a:ext cx="4702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7"/>
            <a:endCxn id="30" idx="3"/>
          </p:cNvCxnSpPr>
          <p:nvPr/>
        </p:nvCxnSpPr>
        <p:spPr>
          <a:xfrm flipV="1">
            <a:off x="6203763" y="2393763"/>
            <a:ext cx="3940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7"/>
            <a:endCxn id="35" idx="3"/>
          </p:cNvCxnSpPr>
          <p:nvPr/>
        </p:nvCxnSpPr>
        <p:spPr>
          <a:xfrm flipV="1">
            <a:off x="6813363" y="1784163"/>
            <a:ext cx="622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5"/>
            <a:endCxn id="34" idx="0"/>
          </p:cNvCxnSpPr>
          <p:nvPr/>
        </p:nvCxnSpPr>
        <p:spPr>
          <a:xfrm>
            <a:off x="6813363" y="2393763"/>
            <a:ext cx="425637" cy="65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4" idx="7"/>
          </p:cNvCxnSpPr>
          <p:nvPr/>
        </p:nvCxnSpPr>
        <p:spPr>
          <a:xfrm flipH="1">
            <a:off x="7346763" y="1828800"/>
            <a:ext cx="197037" cy="126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733800" y="20574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>
            <a:stCxn id="29" idx="6"/>
            <a:endCxn id="35" idx="2"/>
          </p:cNvCxnSpPr>
          <p:nvPr/>
        </p:nvCxnSpPr>
        <p:spPr>
          <a:xfrm>
            <a:off x="6172200" y="1524000"/>
            <a:ext cx="12192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Down Arrow 46"/>
          <p:cNvSpPr/>
          <p:nvPr/>
        </p:nvSpPr>
        <p:spPr>
          <a:xfrm>
            <a:off x="6400800" y="33528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791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9" name="Oval 48"/>
          <p:cNvSpPr/>
          <p:nvPr/>
        </p:nvSpPr>
        <p:spPr>
          <a:xfrm>
            <a:off x="6172200" y="5181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5867400" y="594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Oval 50"/>
          <p:cNvSpPr/>
          <p:nvPr/>
        </p:nvSpPr>
        <p:spPr>
          <a:xfrm>
            <a:off x="4876800" y="3962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5029200" y="5029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7010400" y="5943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7391400" y="4572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5" name="Straight Connector 54"/>
          <p:cNvCxnSpPr>
            <a:stCxn id="48" idx="5"/>
            <a:endCxn id="49" idx="1"/>
          </p:cNvCxnSpPr>
          <p:nvPr/>
        </p:nvCxnSpPr>
        <p:spPr>
          <a:xfrm>
            <a:off x="6051363" y="4679763"/>
            <a:ext cx="1654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48" idx="1"/>
          </p:cNvCxnSpPr>
          <p:nvPr/>
        </p:nvCxnSpPr>
        <p:spPr>
          <a:xfrm>
            <a:off x="5181600" y="4114800"/>
            <a:ext cx="654237" cy="349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3"/>
            <a:endCxn id="52" idx="7"/>
          </p:cNvCxnSpPr>
          <p:nvPr/>
        </p:nvCxnSpPr>
        <p:spPr>
          <a:xfrm flipH="1">
            <a:off x="5289363" y="4679763"/>
            <a:ext cx="5464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5"/>
            <a:endCxn id="50" idx="1"/>
          </p:cNvCxnSpPr>
          <p:nvPr/>
        </p:nvCxnSpPr>
        <p:spPr>
          <a:xfrm>
            <a:off x="5289363" y="5289363"/>
            <a:ext cx="622674" cy="698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7"/>
            <a:endCxn id="49" idx="3"/>
          </p:cNvCxnSpPr>
          <p:nvPr/>
        </p:nvCxnSpPr>
        <p:spPr>
          <a:xfrm flipV="1">
            <a:off x="6127563" y="5441763"/>
            <a:ext cx="89274" cy="54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7"/>
            <a:endCxn id="54" idx="3"/>
          </p:cNvCxnSpPr>
          <p:nvPr/>
        </p:nvCxnSpPr>
        <p:spPr>
          <a:xfrm flipV="1">
            <a:off x="6432363" y="4832163"/>
            <a:ext cx="1003674" cy="39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5"/>
            <a:endCxn id="53" idx="0"/>
          </p:cNvCxnSpPr>
          <p:nvPr/>
        </p:nvCxnSpPr>
        <p:spPr>
          <a:xfrm>
            <a:off x="6432363" y="5441763"/>
            <a:ext cx="730437" cy="501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4"/>
            <a:endCxn id="53" idx="7"/>
          </p:cNvCxnSpPr>
          <p:nvPr/>
        </p:nvCxnSpPr>
        <p:spPr>
          <a:xfrm flipH="1">
            <a:off x="7270563" y="4876800"/>
            <a:ext cx="273237" cy="111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8" idx="6"/>
            <a:endCxn id="54" idx="2"/>
          </p:cNvCxnSpPr>
          <p:nvPr/>
        </p:nvCxnSpPr>
        <p:spPr>
          <a:xfrm>
            <a:off x="6096000" y="4572000"/>
            <a:ext cx="12954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4"/>
            <a:endCxn id="52" idx="0"/>
          </p:cNvCxnSpPr>
          <p:nvPr/>
        </p:nvCxnSpPr>
        <p:spPr>
          <a:xfrm>
            <a:off x="5029200" y="4267200"/>
            <a:ext cx="15240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0" idx="6"/>
            <a:endCxn id="53" idx="2"/>
          </p:cNvCxnSpPr>
          <p:nvPr/>
        </p:nvCxnSpPr>
        <p:spPr>
          <a:xfrm>
            <a:off x="6172200" y="60960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6"/>
            <a:endCxn id="49" idx="2"/>
          </p:cNvCxnSpPr>
          <p:nvPr/>
        </p:nvCxnSpPr>
        <p:spPr>
          <a:xfrm>
            <a:off x="5334000" y="5181600"/>
            <a:ext cx="83820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7"/>
            <a:endCxn id="54" idx="1"/>
          </p:cNvCxnSpPr>
          <p:nvPr/>
        </p:nvCxnSpPr>
        <p:spPr>
          <a:xfrm>
            <a:off x="5136963" y="4007037"/>
            <a:ext cx="2299074" cy="6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1" idx="5"/>
            <a:endCxn id="50" idx="0"/>
          </p:cNvCxnSpPr>
          <p:nvPr/>
        </p:nvCxnSpPr>
        <p:spPr>
          <a:xfrm>
            <a:off x="5136963" y="4222563"/>
            <a:ext cx="882837" cy="1721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0" idx="7"/>
            <a:endCxn id="54" idx="4"/>
          </p:cNvCxnSpPr>
          <p:nvPr/>
        </p:nvCxnSpPr>
        <p:spPr>
          <a:xfrm flipV="1">
            <a:off x="6127563" y="4876800"/>
            <a:ext cx="1416237" cy="1111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r>
              <a:rPr lang="en-US" sz="3200" dirty="0"/>
              <a:t>Predicting Future Links (Edges) </a:t>
            </a:r>
            <a:br>
              <a:rPr lang="en-US" sz="3200" dirty="0"/>
            </a:br>
            <a:r>
              <a:rPr lang="en-US" sz="3200" dirty="0"/>
              <a:t>With “Triadic Closure”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3352800"/>
            <a:ext cx="50168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“If two people in a social network have a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common friend, then there is an increased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likelihood that they will become friends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      themselves at some point in the future”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“People you may know” in FB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1" name="Straight Connector 70"/>
          <p:cNvCxnSpPr>
            <a:endCxn id="49" idx="2"/>
          </p:cNvCxnSpPr>
          <p:nvPr/>
        </p:nvCxnSpPr>
        <p:spPr>
          <a:xfrm>
            <a:off x="5105400" y="4191000"/>
            <a:ext cx="1066800" cy="1143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8" idx="5"/>
            <a:endCxn id="53" idx="0"/>
          </p:cNvCxnSpPr>
          <p:nvPr/>
        </p:nvCxnSpPr>
        <p:spPr>
          <a:xfrm>
            <a:off x="6051363" y="4679763"/>
            <a:ext cx="1111437" cy="126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5352871"/>
            <a:ext cx="501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alibri" pitchFamily="34" charset="0"/>
                <a:cs typeface="Calibri" pitchFamily="34" charset="0"/>
              </a:rPr>
              <a:t>Clustering coefficient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a user: Probability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     that two randomly selected friends of a user are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     friends with each other.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6400" y="6443246"/>
            <a:ext cx="5521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Easley &amp; Kleinberg, “Networks Crowds &amp; Markets”</a:t>
            </a:r>
          </a:p>
        </p:txBody>
      </p:sp>
    </p:spTree>
    <p:extLst>
      <p:ext uri="{BB962C8B-B14F-4D97-AF65-F5344CB8AC3E}">
        <p14:creationId xmlns:p14="http://schemas.microsoft.com/office/powerpoint/2010/main" val="94177435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1781"/>
            <a:ext cx="7239000" cy="2719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8390" y="801469"/>
            <a:ext cx="637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UBC students wrote a program that randomly sent friend requests</a:t>
            </a:r>
          </a:p>
          <a:p>
            <a:r>
              <a:rPr lang="en-US" dirty="0">
                <a:latin typeface="Calibri" panose="020F0502020204030204" pitchFamily="34" charset="0"/>
              </a:rPr>
              <a:t>If accepted, target their friends based on triadic closure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57268"/>
            <a:ext cx="3822316" cy="2748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5400" y="63246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i="1" dirty="0">
                <a:solidFill>
                  <a:schemeClr val="tx1"/>
                </a:solidFill>
              </a:rPr>
              <a:t>a</a:t>
            </a:r>
            <a:r>
              <a:rPr lang="en-US" sz="1400" b="1" dirty="0">
                <a:solidFill>
                  <a:schemeClr val="tx1"/>
                </a:solidFill>
              </a:rPr>
              <a:t>,</a:t>
            </a:r>
            <a:r>
              <a:rPr lang="en-US" sz="1400" b="1" i="1" dirty="0">
                <a:solidFill>
                  <a:schemeClr val="tx1"/>
                </a:solidFill>
              </a:rPr>
              <a:t>v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-685800"/>
            <a:ext cx="7696200" cy="1295400"/>
          </a:xfrm>
        </p:spPr>
        <p:txBody>
          <a:bodyPr/>
          <a:lstStyle/>
          <a:p>
            <a:r>
              <a:rPr lang="en-US" sz="3200" dirty="0"/>
              <a:t>Abusing the Triadic Closure Principle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944" y="6626423"/>
            <a:ext cx="6217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http://blogs.cornell.edu/info2040/2011/09/30/abusing-triadic-closure/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554069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</a:t>
            </a:r>
          </a:p>
          <a:p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565880400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40029</TotalTime>
  <Words>388</Words>
  <Application>Microsoft Office PowerPoint</Application>
  <PresentationFormat>On-screen Show (4:3)</PresentationFormat>
  <Paragraphs>95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Network</vt:lpstr>
      <vt:lpstr>USER GENERATED CONTENT ANALYTICS  Network Analytics   October 30, 2018</vt:lpstr>
      <vt:lpstr>Network of Stocks</vt:lpstr>
      <vt:lpstr>Not just People: Co-mentions of Car Models from Edmunds.com Sedan Forums</vt:lpstr>
      <vt:lpstr>PowerPoint Presentation</vt:lpstr>
      <vt:lpstr>Which Events Gain Momentum: Tea Party or Occupy Wall Street?</vt:lpstr>
      <vt:lpstr>How is This Different From the Previous Network?</vt:lpstr>
      <vt:lpstr>Predicting Future Links</vt:lpstr>
      <vt:lpstr>Predicting Future Links (Edges)  With “Triadic Closure”</vt:lpstr>
      <vt:lpstr>Abusing the Triadic Closure Principle </vt:lpstr>
      <vt:lpstr>Evolution of Social &amp; Affiliation Networks</vt:lpstr>
      <vt:lpstr>Predicting Closures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564</cp:revision>
  <cp:lastPrinted>2018-10-30T15:26:51Z</cp:lastPrinted>
  <dcterms:created xsi:type="dcterms:W3CDTF">2000-10-19T17:22:27Z</dcterms:created>
  <dcterms:modified xsi:type="dcterms:W3CDTF">2018-10-30T18:16:44Z</dcterms:modified>
</cp:coreProperties>
</file>