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897" r:id="rId2"/>
    <p:sldId id="935" r:id="rId3"/>
    <p:sldId id="936" r:id="rId4"/>
    <p:sldId id="937" r:id="rId5"/>
    <p:sldId id="938" r:id="rId6"/>
    <p:sldId id="945" r:id="rId7"/>
    <p:sldId id="946" r:id="rId8"/>
    <p:sldId id="947" r:id="rId9"/>
    <p:sldId id="94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E7-2484-43FD-932A-16C25F1C48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E7-2484-43FD-932A-16C25F1C48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aziogames.it/" TargetMode="External"/><Relationship Id="rId13" Type="http://schemas.openxmlformats.org/officeDocument/2006/relationships/hyperlink" Target="http://www.jeuxactu.com/" TargetMode="External"/><Relationship Id="rId3" Type="http://schemas.openxmlformats.org/officeDocument/2006/relationships/hyperlink" Target="http://www.jeuxvideo.com/" TargetMode="External"/><Relationship Id="rId7" Type="http://schemas.openxmlformats.org/officeDocument/2006/relationships/hyperlink" Target="http://www.giga.de/" TargetMode="External"/><Relationship Id="rId12" Type="http://schemas.openxmlformats.org/officeDocument/2006/relationships/hyperlink" Target="http://www.xbox360achievement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istation.com/" TargetMode="External"/><Relationship Id="rId11" Type="http://schemas.openxmlformats.org/officeDocument/2006/relationships/hyperlink" Target="http://www.neogaf.com/" TargetMode="External"/><Relationship Id="rId5" Type="http://schemas.openxmlformats.org/officeDocument/2006/relationships/hyperlink" Target="http://www.pornbb.org/" TargetMode="External"/><Relationship Id="rId10" Type="http://schemas.openxmlformats.org/officeDocument/2006/relationships/hyperlink" Target="http://www.joystiq.com/" TargetMode="External"/><Relationship Id="rId4" Type="http://schemas.openxmlformats.org/officeDocument/2006/relationships/hyperlink" Target="http://www.youtube.com/" TargetMode="External"/><Relationship Id="rId9" Type="http://schemas.openxmlformats.org/officeDocument/2006/relationships/hyperlink" Target="http://www.akiba-onlin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81000" y="295275"/>
            <a:ext cx="7097713" cy="2295525"/>
          </a:xfrm>
        </p:spPr>
        <p:txBody>
          <a:bodyPr/>
          <a:lstStyle/>
          <a:p>
            <a:pPr algn="ctr"/>
            <a:r>
              <a:rPr lang="en-US" sz="3600" dirty="0" smtClean="0"/>
              <a:t>Customer Influence Value  </a:t>
            </a:r>
            <a:br>
              <a:rPr lang="en-US" sz="36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UGCA, Fall </a:t>
            </a:r>
            <a:r>
              <a:rPr lang="en-US" sz="2400" dirty="0" smtClean="0"/>
              <a:t>2018, 11/27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Email: aniteshb@gmail.com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Value of a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The distinction between customer lifetime value (CLV) and customer network lifetime value (CNLV)</a:t>
            </a:r>
          </a:p>
          <a:p>
            <a:r>
              <a:rPr lang="en-US" sz="2800" dirty="0" smtClean="0">
                <a:latin typeface="Calibri" pitchFamily="34" charset="0"/>
              </a:rPr>
              <a:t>Not a new concept 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Celebrity endorsements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E.g., maybe very low CLV but possibly very high CIV</a:t>
            </a:r>
          </a:p>
          <a:p>
            <a:r>
              <a:rPr lang="en-US" sz="2800" dirty="0" smtClean="0">
                <a:latin typeface="Calibri" pitchFamily="34" charset="0"/>
              </a:rPr>
              <a:t>So what has changed and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6477000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A. Azhar, www.peerindex.com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60314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533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High CLV and CIV May Not Go Together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" y="1524000"/>
          <a:ext cx="76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Low CIV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High 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CIV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alibri" pitchFamily="34" charset="0"/>
                        </a:rPr>
                        <a:t>High CLV</a:t>
                      </a:r>
                      <a:endParaRPr lang="en-US" sz="32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“Affluent”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“Champion”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alibri" pitchFamily="34" charset="0"/>
                        </a:rPr>
                        <a:t>Low CLV</a:t>
                      </a:r>
                      <a:endParaRPr lang="en-US" sz="32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“Irrelevant”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“Advocate”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5206" y="6564868"/>
            <a:ext cx="427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Kumar, Petersen &amp; Leone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880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3200" dirty="0" smtClean="0"/>
              <a:t>Customer Influence Value Example</a:t>
            </a:r>
            <a:endParaRPr lang="en-US" sz="3200" dirty="0"/>
          </a:p>
        </p:txBody>
      </p:sp>
      <p:cxnSp>
        <p:nvCxnSpPr>
          <p:cNvPr id="5" name="Straight Connector 4"/>
          <p:cNvCxnSpPr>
            <a:endCxn id="11" idx="1"/>
          </p:cNvCxnSpPr>
          <p:nvPr/>
        </p:nvCxnSpPr>
        <p:spPr>
          <a:xfrm>
            <a:off x="990600" y="3962400"/>
            <a:ext cx="589196" cy="665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7"/>
            <a:endCxn id="12" idx="3"/>
          </p:cNvCxnSpPr>
          <p:nvPr/>
        </p:nvCxnSpPr>
        <p:spPr>
          <a:xfrm flipV="1">
            <a:off x="934804" y="3297004"/>
            <a:ext cx="721192" cy="568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9600" y="3810000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0" y="45720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29718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44800" y="3087469"/>
            <a:ext cx="113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year </a:t>
            </a:r>
          </a:p>
          <a:p>
            <a:r>
              <a:rPr lang="en-US" dirty="0" smtClean="0"/>
              <a:t>CLV=$70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1600" y="2667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00" y="4267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17347" y="5644515"/>
            <a:ext cx="36026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1-year </a:t>
            </a:r>
            <a:r>
              <a:rPr lang="en-US" sz="2000" i="1" dirty="0" smtClean="0">
                <a:latin typeface="Calibri" pitchFamily="34" charset="0"/>
              </a:rPr>
              <a:t>CIV</a:t>
            </a:r>
            <a:r>
              <a:rPr lang="en-US" sz="2000" dirty="0" smtClean="0">
                <a:latin typeface="Calibri" pitchFamily="34" charset="0"/>
              </a:rPr>
              <a:t> (without discounting) </a:t>
            </a:r>
          </a:p>
          <a:p>
            <a:r>
              <a:rPr lang="en-US" sz="2000" dirty="0" smtClean="0">
                <a:latin typeface="Calibri" pitchFamily="34" charset="0"/>
              </a:rPr>
              <a:t>= $145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505200" y="1600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62400" y="1600200"/>
            <a:ext cx="328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Would not buy without influence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505200" y="21336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79074" y="2133600"/>
            <a:ext cx="348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Would buy anyway with promotion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27641" y="2514600"/>
            <a:ext cx="41310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Average contribution margin  = $100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Average acquisition cost = $25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Retention cost per year = $5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A customer influences one “red” </a:t>
            </a:r>
          </a:p>
          <a:p>
            <a:r>
              <a:rPr lang="en-US" sz="2000" dirty="0" smtClean="0">
                <a:latin typeface="Calibri" pitchFamily="34" charset="0"/>
              </a:rPr>
              <a:t>and one “green” user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2400" y="4267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Value of influencing type “red” =</a:t>
            </a:r>
          </a:p>
          <a:p>
            <a:r>
              <a:rPr lang="en-US" sz="2000" dirty="0" smtClean="0">
                <a:latin typeface="Calibri" pitchFamily="34" charset="0"/>
              </a:rPr>
              <a:t>100 + 25 – 5 = $120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2400" y="493091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Value of influencing type “green” = $25 (saving the acquisition cost)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0" y="6248400"/>
            <a:ext cx="288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How can we tell the type?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1528" y="116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067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52" grpId="0"/>
      <p:bldP spid="53" grpId="0"/>
      <p:bldP spid="54" grpId="0"/>
      <p:bldP spid="55" grpId="0"/>
      <p:bldP spid="56" grpId="0" animBg="1"/>
      <p:bldP spid="57" grpId="0"/>
      <p:bldP spid="58" grpId="0" animBg="1"/>
      <p:bldP spid="59" grpId="0"/>
      <p:bldP spid="60" grpId="0"/>
      <p:bldP spid="42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38"/>
            <a:ext cx="7620000" cy="1295400"/>
          </a:xfrm>
        </p:spPr>
        <p:txBody>
          <a:bodyPr/>
          <a:lstStyle/>
          <a:p>
            <a:r>
              <a:rPr lang="en-US" sz="3200" dirty="0" smtClean="0"/>
              <a:t>Identifying the “Red” &amp; “Green”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Use data on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Demographics &amp; transactions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Acquisition success/failure in the past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To develop red &amp; green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classification model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New customer acquired through influence/word-of-mouth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Classify as type red or green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Calculate the value of your influencers 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1528" y="63362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3798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848600" cy="914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b="1" dirty="0" smtClean="0">
                <a:solidFill>
                  <a:srgbClr val="482A80"/>
                </a:solidFill>
              </a:rPr>
              <a:t>Where is the Return on Influence (ROI)?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47800"/>
            <a:ext cx="585787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C:\Users\Kellogg\AppData\Local\Microsoft\Windows\Temporary Internet Files\Content.Outlook\HNQJHRME\RE5_PS3_FOB_r01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4125"/>
            <a:ext cx="296068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553200"/>
            <a:ext cx="3733800" cy="365125"/>
          </a:xfrm>
        </p:spPr>
        <p:txBody>
          <a:bodyPr/>
          <a:lstStyle/>
          <a:p>
            <a:r>
              <a:rPr lang="en-US" sz="1400" dirty="0" smtClean="0"/>
              <a:t>Image Source: Mark Jeffery, Kellogg School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953000"/>
            <a:ext cx="837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Can social or digital Word-of-Mouth (WOM) ROA be higher than that of paid search?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What kind of incentives are required for spreading the word in social networks?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How can we measure social ROA?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4534" y="6245423"/>
            <a:ext cx="256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Copyright Anitesh Barua </a:t>
            </a:r>
            <a:r>
              <a:rPr lang="en-US" sz="1400" dirty="0" smtClean="0"/>
              <a:t>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446276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 smtClean="0"/>
              <a:t>Direct Vs. WOM Traffic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4684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common view of traffic sources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181600" y="1295400"/>
            <a:ext cx="381000" cy="4937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990610"/>
          <a:ext cx="6248398" cy="5333990"/>
        </p:xfrm>
        <a:graphic>
          <a:graphicData uri="http://schemas.openxmlformats.org/drawingml/2006/table">
            <a:tbl>
              <a:tblPr/>
              <a:tblGrid>
                <a:gridCol w="211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 by Direct Traffic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Direct Referrals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CAMPAIGN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14,467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ad.adlegend.com (AD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SERVER)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12,850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g.doubleclick.net (AD SERVER)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8,611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www.jeuxvideo.com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7,844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www.youtube.com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5,412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4,455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forums.gametrailers.com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3,678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es.wikipedia.org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3,630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3,494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5"/>
                        </a:rPr>
                        <a:t>www.pornbb.org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2,251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6"/>
                        </a:rPr>
                        <a:t>www.meristation.com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2,247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answers.yahoo.com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2,064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mail.live.com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1,985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7"/>
                        </a:rPr>
                        <a:t>www.giga.de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1,906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COMPANY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1,650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www2.hshare.net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1,531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8"/>
                        </a:rPr>
                        <a:t>www.spaziogames.it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1,481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9"/>
                        </a:rPr>
                        <a:t>www.akiba-online.com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1,477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0"/>
                        </a:rPr>
                        <a:t>www.joystiq.com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1,097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1"/>
                        </a:rPr>
                        <a:t>www.neogaf.com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1,045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1,026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2"/>
                        </a:rPr>
                        <a:t>www.xbox360achievements.org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725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CAMPAIGN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es.youtube.com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3"/>
                        </a:rPr>
                        <a:t>www.jeuxactu.com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2895600" cy="365125"/>
          </a:xfrm>
        </p:spPr>
        <p:txBody>
          <a:bodyPr/>
          <a:lstStyle/>
          <a:p>
            <a:r>
              <a:rPr lang="en-US" sz="1200" dirty="0" smtClean="0"/>
              <a:t>www.meteorsolutions.com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423545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WOM (Social) Referrals</a:t>
            </a:r>
            <a:endParaRPr lang="en-US" dirty="0"/>
          </a:p>
        </p:txBody>
      </p:sp>
      <p:pic>
        <p:nvPicPr>
          <p:cNvPr id="7" name="Picture 6" descr="EarnedReferra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936" y="1143000"/>
            <a:ext cx="8894064" cy="5260848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z="1400" dirty="0" smtClean="0"/>
              <a:t>www.meteorsolutions.com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047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Rank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Direct + WOM traffic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5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Rank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Direct traffic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399" y="1085850"/>
            <a:ext cx="254203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SITE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2431" y="1077686"/>
            <a:ext cx="886970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Direct traffic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1" y="1072243"/>
            <a:ext cx="914398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WOM traffic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437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LIFT: WOM/Direct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0600" y="1600200"/>
            <a:ext cx="381000" cy="76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10600" y="2438400"/>
            <a:ext cx="381000" cy="3276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2438400"/>
            <a:ext cx="762000" cy="3276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1600200"/>
            <a:ext cx="762000" cy="76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5859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963136"/>
          <a:ext cx="8762997" cy="566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6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01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                         Marketing Tactic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7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Traffic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Metric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Paid search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Organic search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Display ads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Email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Total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79">
                <a:tc rowSpan="6">
                  <a:txBody>
                    <a:bodyPr/>
                    <a:lstStyle/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Direct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Total cost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$9,342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$10,428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$24,770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Customer value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Direct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visits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Conversions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Conversion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rate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Direct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profit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$14,308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$50,200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$5,222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$2,150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$71,880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079">
                <a:tc rowSpan="4">
                  <a:txBody>
                    <a:bodyPr/>
                    <a:lstStyle/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WOM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WOM Visits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Conversions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Conversion rate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WOM profit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$6,800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$34,850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$4,650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$5,500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$51,800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793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Profit lift = WOM $ / Direct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0.4752586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0.694223108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0.89046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2.5581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0.72065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5800"/>
            <a:ext cx="8077200" cy="1295400"/>
          </a:xfrm>
        </p:spPr>
        <p:txBody>
          <a:bodyPr/>
          <a:lstStyle/>
          <a:p>
            <a:r>
              <a:rPr lang="en-US" sz="2800" dirty="0" smtClean="0"/>
              <a:t>“If You Got the Money Honey I Got the Time”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527694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38652</TotalTime>
  <Words>634</Words>
  <Application>Microsoft Office PowerPoint</Application>
  <PresentationFormat>On-screen Show (4:3)</PresentationFormat>
  <Paragraphs>239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Network</vt:lpstr>
      <vt:lpstr>Customer Influence Value     UGCA, Fall 2018, 11/27</vt:lpstr>
      <vt:lpstr>The Network Value of a Customer</vt:lpstr>
      <vt:lpstr>High CLV and CIV May Not Go Together</vt:lpstr>
      <vt:lpstr>Customer Influence Value Example</vt:lpstr>
      <vt:lpstr>Identifying the “Red” &amp; “Green” Types</vt:lpstr>
      <vt:lpstr>Where is the Return on Influence (ROI)?</vt:lpstr>
      <vt:lpstr>Direct Vs. WOM Traffic</vt:lpstr>
      <vt:lpstr>WOM (Social) Referrals</vt:lpstr>
      <vt:lpstr>“If You Got the Money Honey I Got the Time”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523</cp:revision>
  <cp:lastPrinted>2018-11-27T13:47:34Z</cp:lastPrinted>
  <dcterms:created xsi:type="dcterms:W3CDTF">2000-10-19T17:22:27Z</dcterms:created>
  <dcterms:modified xsi:type="dcterms:W3CDTF">2018-11-27T13:49:49Z</dcterms:modified>
</cp:coreProperties>
</file>