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handoutMasterIdLst>
    <p:handoutMasterId r:id="rId15"/>
  </p:handoutMasterIdLst>
  <p:sldIdLst>
    <p:sldId id="1033" r:id="rId2"/>
    <p:sldId id="1028" r:id="rId3"/>
    <p:sldId id="1029" r:id="rId4"/>
    <p:sldId id="1025" r:id="rId5"/>
    <p:sldId id="1030" r:id="rId6"/>
    <p:sldId id="1032" r:id="rId7"/>
    <p:sldId id="1031" r:id="rId8"/>
    <p:sldId id="1034" r:id="rId9"/>
    <p:sldId id="1035" r:id="rId10"/>
    <p:sldId id="1036" r:id="rId11"/>
    <p:sldId id="1037" r:id="rId12"/>
    <p:sldId id="1038" r:id="rId1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12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Gihani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Took surveys of 10 beers</a:t>
            </a:r>
          </a:p>
        </p:txBody>
      </p:sp>
    </p:spTree>
    <p:extLst>
      <p:ext uri="{BB962C8B-B14F-4D97-AF65-F5344CB8AC3E}">
        <p14:creationId xmlns:p14="http://schemas.microsoft.com/office/powerpoint/2010/main" val="21978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Answer to previous slide is that it depends how you define popular!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Better marketing and increasing production would really help the double sunshine</a:t>
            </a:r>
          </a:p>
        </p:txBody>
      </p:sp>
    </p:spTree>
    <p:extLst>
      <p:ext uri="{BB962C8B-B14F-4D97-AF65-F5344CB8AC3E}">
        <p14:creationId xmlns:p14="http://schemas.microsoft.com/office/powerpoint/2010/main" val="149852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85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116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9713" y="838200"/>
            <a:ext cx="7097713" cy="2295525"/>
          </a:xfrm>
        </p:spPr>
        <p:txBody>
          <a:bodyPr/>
          <a:lstStyle/>
          <a:p>
            <a:pPr algn="ct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 smtClean="0">
                <a:latin typeface="Calibri" panose="020F0502020204030204" pitchFamily="34" charset="0"/>
                <a:cs typeface="Aharoni" panose="02010803020104030203" pitchFamily="2" charset="-79"/>
              </a:rPr>
              <a:t>User Generated Content Analytics</a:t>
            </a:r>
            <a:br>
              <a:rPr lang="en-US" sz="3600" dirty="0" smtClean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3600" dirty="0" smtClean="0">
                <a:latin typeface="Calibri" panose="020F0502020204030204" pitchFamily="34" charset="0"/>
                <a:cs typeface="Aharoni" panose="02010803020104030203" pitchFamily="2" charset="-79"/>
              </a:rPr>
              <a:t/>
            </a:r>
            <a:br>
              <a:rPr lang="en-US" sz="3600" dirty="0" smtClean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800" dirty="0" smtClean="0">
                <a:latin typeface="Calibri" panose="020F0502020204030204" pitchFamily="34" charset="0"/>
                <a:cs typeface="Aharoni" panose="02010803020104030203" pitchFamily="2" charset="-79"/>
              </a:rPr>
              <a:t>Clustering &amp; Topic Modeling (aka Latent </a:t>
            </a:r>
            <a:r>
              <a:rPr lang="en-US" sz="2800" dirty="0" err="1" smtClean="0">
                <a:latin typeface="Calibri" panose="020F0502020204030204" pitchFamily="34" charset="0"/>
                <a:cs typeface="Aharoni" panose="02010803020104030203" pitchFamily="2" charset="-79"/>
              </a:rPr>
              <a:t>Dirichlet</a:t>
            </a:r>
            <a:r>
              <a:rPr lang="en-US" sz="2800" dirty="0" smtClean="0">
                <a:latin typeface="Calibri" panose="020F0502020204030204" pitchFamily="34" charset="0"/>
                <a:cs typeface="Aharoni" panose="02010803020104030203" pitchFamily="2" charset="-79"/>
              </a:rPr>
              <a:t> Allocation)</a:t>
            </a:r>
            <a:r>
              <a:rPr lang="en-US" dirty="0" smtClean="0">
                <a:latin typeface="Calibri" panose="020F0502020204030204" pitchFamily="34" charset="0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  <a:t/>
            </a:r>
            <a:b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400" dirty="0" smtClean="0">
                <a:latin typeface="Calibri" panose="020F0502020204030204" pitchFamily="34" charset="0"/>
                <a:cs typeface="Aharoni" panose="02010803020104030203" pitchFamily="2" charset="-79"/>
              </a:rPr>
              <a:t>Fall 2018, October 16, 18</a:t>
            </a:r>
            <a:br>
              <a:rPr lang="en-US" sz="2400" dirty="0" smtClean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4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400" dirty="0" smtClean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Email: </a:t>
            </a:r>
            <a:r>
              <a:rPr lang="en-US" sz="2000" b="1" dirty="0" smtClean="0">
                <a:latin typeface="Calibri" panose="020F0502020204030204" pitchFamily="34" charset="0"/>
              </a:rPr>
              <a:t>aniteshb@gmail.com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86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543800" cy="1295400"/>
          </a:xfrm>
        </p:spPr>
        <p:txBody>
          <a:bodyPr/>
          <a:lstStyle/>
          <a:p>
            <a:r>
              <a:rPr lang="en-US" sz="3200" dirty="0" smtClean="0"/>
              <a:t>LDA Assumptions: A Bit of Theory (FYI only)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411662"/>
          </a:xfrm>
        </p:spPr>
        <p:txBody>
          <a:bodyPr/>
          <a:lstStyle/>
          <a:p>
            <a:r>
              <a:rPr lang="en-US" sz="1600" dirty="0" smtClean="0">
                <a:latin typeface="Calibri" panose="020F0502020204030204" pitchFamily="34" charset="0"/>
              </a:rPr>
              <a:t>LDA </a:t>
            </a:r>
            <a:r>
              <a:rPr lang="en-US" sz="1600" dirty="0">
                <a:latin typeface="Calibri" panose="020F0502020204030204" pitchFamily="34" charset="0"/>
              </a:rPr>
              <a:t>represents documents as </a:t>
            </a:r>
            <a:r>
              <a:rPr lang="en-US" sz="1600" b="1" dirty="0">
                <a:latin typeface="Calibri" panose="020F0502020204030204" pitchFamily="34" charset="0"/>
              </a:rPr>
              <a:t>mixtures of topics</a:t>
            </a:r>
            <a:r>
              <a:rPr lang="en-US" sz="1600" dirty="0">
                <a:latin typeface="Calibri" panose="020F0502020204030204" pitchFamily="34" charset="0"/>
              </a:rPr>
              <a:t> 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Topics contain words </a:t>
            </a:r>
            <a:r>
              <a:rPr lang="en-US" sz="1600" dirty="0">
                <a:latin typeface="Calibri" panose="020F0502020204030204" pitchFamily="34" charset="0"/>
              </a:rPr>
              <a:t>with certain </a:t>
            </a:r>
            <a:r>
              <a:rPr lang="en-US" sz="1600" dirty="0" smtClean="0">
                <a:latin typeface="Calibri" panose="020F0502020204030204" pitchFamily="34" charset="0"/>
              </a:rPr>
              <a:t>probabilities 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Documents were created as follows: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For each </a:t>
            </a:r>
            <a:r>
              <a:rPr lang="en-US" sz="1600" dirty="0">
                <a:latin typeface="Calibri" panose="020F0502020204030204" pitchFamily="34" charset="0"/>
              </a:rPr>
              <a:t>document, </a:t>
            </a:r>
            <a:r>
              <a:rPr lang="en-US" sz="1600" dirty="0" smtClean="0">
                <a:latin typeface="Calibri" panose="020F0502020204030204" pitchFamily="34" charset="0"/>
              </a:rPr>
              <a:t>the author decided </a:t>
            </a:r>
            <a:r>
              <a:rPr lang="en-US" sz="1600" dirty="0">
                <a:latin typeface="Calibri" panose="020F0502020204030204" pitchFamily="34" charset="0"/>
              </a:rPr>
              <a:t>on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200" dirty="0" smtClean="0">
                <a:latin typeface="Calibri" panose="020F0502020204030204" pitchFamily="34" charset="0"/>
              </a:rPr>
              <a:t>the </a:t>
            </a:r>
            <a:r>
              <a:rPr lang="en-US" sz="1200" dirty="0">
                <a:latin typeface="Calibri" panose="020F0502020204030204" pitchFamily="34" charset="0"/>
              </a:rPr>
              <a:t>number of words </a:t>
            </a:r>
            <a:r>
              <a:rPr lang="en-US" sz="1200" i="1" dirty="0">
                <a:latin typeface="Calibri" panose="020F0502020204030204" pitchFamily="34" charset="0"/>
              </a:rPr>
              <a:t>N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</a:rPr>
              <a:t>(e.g., according to a Poisson distribution)</a:t>
            </a:r>
          </a:p>
          <a:p>
            <a:pPr lvl="1"/>
            <a:r>
              <a:rPr lang="en-US" sz="1200" dirty="0" smtClean="0">
                <a:latin typeface="Calibri" panose="020F0502020204030204" pitchFamily="34" charset="0"/>
              </a:rPr>
              <a:t>a </a:t>
            </a:r>
            <a:r>
              <a:rPr lang="en-US" sz="1200" dirty="0">
                <a:latin typeface="Calibri" panose="020F0502020204030204" pitchFamily="34" charset="0"/>
              </a:rPr>
              <a:t>topic mixture </a:t>
            </a:r>
            <a:r>
              <a:rPr lang="en-US" sz="1200" dirty="0" smtClean="0">
                <a:latin typeface="Calibri" panose="020F0502020204030204" pitchFamily="34" charset="0"/>
              </a:rPr>
              <a:t>(</a:t>
            </a:r>
            <a:r>
              <a:rPr lang="en-US" sz="1200" dirty="0">
                <a:latin typeface="Calibri" panose="020F0502020204030204" pitchFamily="34" charset="0"/>
              </a:rPr>
              <a:t>according to a Dirichlet distribution over a </a:t>
            </a:r>
            <a:r>
              <a:rPr lang="en-US" sz="1200" dirty="0" smtClean="0">
                <a:latin typeface="Calibri" panose="020F0502020204030204" pitchFamily="34" charset="0"/>
              </a:rPr>
              <a:t>set </a:t>
            </a:r>
            <a:r>
              <a:rPr lang="en-US" sz="1200" dirty="0">
                <a:latin typeface="Calibri" panose="020F0502020204030204" pitchFamily="34" charset="0"/>
              </a:rPr>
              <a:t>of </a:t>
            </a:r>
            <a:r>
              <a:rPr lang="en-US" sz="1200" i="1" dirty="0">
                <a:latin typeface="Calibri" panose="020F0502020204030204" pitchFamily="34" charset="0"/>
              </a:rPr>
              <a:t>K</a:t>
            </a:r>
            <a:r>
              <a:rPr lang="en-US" sz="1200" dirty="0">
                <a:latin typeface="Calibri" panose="020F0502020204030204" pitchFamily="34" charset="0"/>
              </a:rPr>
              <a:t> topics</a:t>
            </a:r>
            <a:r>
              <a:rPr lang="en-US" sz="1200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z="1200" dirty="0" smtClean="0">
                <a:latin typeface="Calibri" panose="020F0502020204030204" pitchFamily="34" charset="0"/>
              </a:rPr>
              <a:t>E.g., a </a:t>
            </a:r>
            <a:r>
              <a:rPr lang="en-US" sz="1200" dirty="0">
                <a:latin typeface="Calibri" panose="020F0502020204030204" pitchFamily="34" charset="0"/>
              </a:rPr>
              <a:t>document </a:t>
            </a:r>
            <a:r>
              <a:rPr lang="en-US" sz="1200" dirty="0" smtClean="0">
                <a:latin typeface="Calibri" panose="020F0502020204030204" pitchFamily="34" charset="0"/>
              </a:rPr>
              <a:t>may have 1/3 </a:t>
            </a:r>
            <a:r>
              <a:rPr lang="en-US" sz="1200" b="1" dirty="0">
                <a:latin typeface="Calibri" panose="020F0502020204030204" pitchFamily="34" charset="0"/>
              </a:rPr>
              <a:t>food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</a:rPr>
              <a:t>topic and </a:t>
            </a:r>
            <a:r>
              <a:rPr lang="en-US" sz="1200" dirty="0">
                <a:latin typeface="Calibri" panose="020F0502020204030204" pitchFamily="34" charset="0"/>
              </a:rPr>
              <a:t>2/3 </a:t>
            </a:r>
            <a:r>
              <a:rPr lang="en-US" sz="1200" b="1" dirty="0">
                <a:latin typeface="Calibri" panose="020F0502020204030204" pitchFamily="34" charset="0"/>
              </a:rPr>
              <a:t>cute </a:t>
            </a:r>
            <a:r>
              <a:rPr lang="en-US" sz="1200" b="1" dirty="0" smtClean="0">
                <a:latin typeface="Calibri" panose="020F0502020204030204" pitchFamily="34" charset="0"/>
              </a:rPr>
              <a:t>animals </a:t>
            </a:r>
            <a:r>
              <a:rPr lang="en-US" sz="1200" dirty="0" smtClean="0">
                <a:latin typeface="Calibri" panose="020F0502020204030204" pitchFamily="34" charset="0"/>
              </a:rPr>
              <a:t>topic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The author generated </a:t>
            </a:r>
            <a:r>
              <a:rPr lang="en-US" sz="1600" dirty="0">
                <a:latin typeface="Calibri" panose="020F0502020204030204" pitchFamily="34" charset="0"/>
              </a:rPr>
              <a:t>each word </a:t>
            </a:r>
            <a:r>
              <a:rPr lang="en-US" sz="1600" dirty="0" smtClean="0">
                <a:latin typeface="Calibri" panose="020F0502020204030204" pitchFamily="34" charset="0"/>
              </a:rPr>
              <a:t>in a document by</a:t>
            </a:r>
            <a:r>
              <a:rPr lang="en-US" sz="1600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Choosing </a:t>
            </a:r>
            <a:r>
              <a:rPr lang="en-US" sz="1600" dirty="0">
                <a:latin typeface="Calibri" panose="020F0502020204030204" pitchFamily="34" charset="0"/>
              </a:rPr>
              <a:t>a topic (according to the </a:t>
            </a:r>
            <a:r>
              <a:rPr lang="en-US" sz="1600" dirty="0" smtClean="0">
                <a:latin typeface="Calibri" panose="020F0502020204030204" pitchFamily="34" charset="0"/>
              </a:rPr>
              <a:t>distribution above)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E.g., </a:t>
            </a:r>
            <a:r>
              <a:rPr lang="en-US" sz="1600" b="1" dirty="0" smtClean="0">
                <a:latin typeface="Calibri" panose="020F0502020204030204" pitchFamily="34" charset="0"/>
              </a:rPr>
              <a:t>food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topic with 1/3 probability </a:t>
            </a:r>
            <a:r>
              <a:rPr lang="en-US" sz="1600" dirty="0" smtClean="0">
                <a:latin typeface="Calibri" panose="020F0502020204030204" pitchFamily="34" charset="0"/>
              </a:rPr>
              <a:t>&amp; </a:t>
            </a:r>
            <a:r>
              <a:rPr lang="en-US" sz="1600" b="1" dirty="0" smtClean="0">
                <a:latin typeface="Calibri" panose="020F0502020204030204" pitchFamily="34" charset="0"/>
              </a:rPr>
              <a:t>cute </a:t>
            </a:r>
            <a:r>
              <a:rPr lang="en-US" sz="1600" b="1" dirty="0">
                <a:latin typeface="Calibri" panose="020F0502020204030204" pitchFamily="34" charset="0"/>
              </a:rPr>
              <a:t>animals </a:t>
            </a:r>
            <a:r>
              <a:rPr lang="en-US" sz="1600" dirty="0" smtClean="0">
                <a:latin typeface="Calibri" panose="020F0502020204030204" pitchFamily="34" charset="0"/>
              </a:rPr>
              <a:t>with </a:t>
            </a:r>
            <a:r>
              <a:rPr lang="en-US" sz="1600" dirty="0">
                <a:latin typeface="Calibri" panose="020F0502020204030204" pitchFamily="34" charset="0"/>
              </a:rPr>
              <a:t>2/3 </a:t>
            </a:r>
            <a:r>
              <a:rPr lang="en-US" sz="1600" dirty="0" smtClean="0">
                <a:latin typeface="Calibri" panose="020F0502020204030204" pitchFamily="34" charset="0"/>
              </a:rPr>
              <a:t>probability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Generate words (</a:t>
            </a:r>
            <a:r>
              <a:rPr lang="en-US" sz="1600" dirty="0">
                <a:latin typeface="Calibri" panose="020F0502020204030204" pitchFamily="34" charset="0"/>
              </a:rPr>
              <a:t>according to the topic’s </a:t>
            </a:r>
            <a:r>
              <a:rPr lang="en-US" sz="1600" dirty="0" smtClean="0">
                <a:latin typeface="Calibri" panose="020F0502020204030204" pitchFamily="34" charset="0"/>
              </a:rPr>
              <a:t>distribution</a:t>
            </a:r>
            <a:r>
              <a:rPr lang="en-US" sz="1600" dirty="0">
                <a:latin typeface="Calibri" panose="020F0502020204030204" pitchFamily="34" charset="0"/>
              </a:rPr>
              <a:t>).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E.g., for the </a:t>
            </a:r>
            <a:r>
              <a:rPr lang="en-US" sz="1600" b="1" dirty="0" smtClean="0">
                <a:latin typeface="Calibri" panose="020F0502020204030204" pitchFamily="34" charset="0"/>
              </a:rPr>
              <a:t>food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topic, </a:t>
            </a:r>
            <a:r>
              <a:rPr lang="en-US" sz="1600" dirty="0" smtClean="0">
                <a:latin typeface="Calibri" panose="020F0502020204030204" pitchFamily="34" charset="0"/>
              </a:rPr>
              <a:t>generate </a:t>
            </a:r>
            <a:r>
              <a:rPr lang="en-US" sz="1600" dirty="0">
                <a:latin typeface="Calibri" panose="020F0502020204030204" pitchFamily="34" charset="0"/>
              </a:rPr>
              <a:t>the word “broccoli” with 30% probability, “bananas” with 15% probability, </a:t>
            </a:r>
            <a:r>
              <a:rPr lang="en-US" sz="1600" dirty="0" smtClean="0">
                <a:latin typeface="Calibri" panose="020F0502020204030204" pitchFamily="34" charset="0"/>
              </a:rPr>
              <a:t>etc.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Assuming this generative model for a collection of documents, LDA then tries to backtrack from the documents to find a set of topics that are likely to have generated the </a:t>
            </a:r>
            <a:r>
              <a:rPr lang="en-US" sz="1600" dirty="0" smtClean="0">
                <a:latin typeface="Calibri" panose="020F0502020204030204" pitchFamily="34" charset="0"/>
              </a:rPr>
              <a:t>collection of docs.</a:t>
            </a:r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800" y="2401669"/>
            <a:ext cx="24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Peter Gustav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Dirichlet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1805-1859</a:t>
            </a:r>
            <a:endParaRPr lang="en-US" dirty="0"/>
          </a:p>
        </p:txBody>
      </p:sp>
      <p:pic>
        <p:nvPicPr>
          <p:cNvPr id="5" name="Picture 2" descr="Peter Gustav Lejeune Dirich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0"/>
            <a:ext cx="2184400" cy="241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905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7715" y="3350053"/>
            <a:ext cx="852617" cy="8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78432" y="3350053"/>
            <a:ext cx="1223325" cy="12696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6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88004" y="3149255"/>
            <a:ext cx="945292" cy="9700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600" y="2685361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Important words:</a:t>
            </a:r>
          </a:p>
          <a:p>
            <a:r>
              <a:rPr lang="en-US" sz="1400" dirty="0" smtClean="0"/>
              <a:t>politics, election, president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67719" y="4292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761561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Important words:</a:t>
            </a:r>
          </a:p>
          <a:p>
            <a:r>
              <a:rPr lang="en-US" sz="1400" dirty="0" smtClean="0"/>
              <a:t>jobs, rust, outsourcing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0218" y="260916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Important words:</a:t>
            </a:r>
          </a:p>
          <a:p>
            <a:r>
              <a:rPr lang="en-US" sz="1400" dirty="0" smtClean="0"/>
              <a:t>illegal, terrorism, wall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6404" y="465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144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3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Clustering Vs. Topic Modeling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A document must belong to one cluster only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Cluster described by words unique to that cluster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6553200"/>
            <a:ext cx="2908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Copyright Anitesh Barua 2018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48588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/>
      <p:bldP spid="11" grpId="0"/>
      <p:bldP spid="12" grpId="0"/>
      <p:bldP spid="1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34182" y="2952236"/>
            <a:ext cx="852617" cy="8618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0544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Important words:</a:t>
            </a:r>
          </a:p>
          <a:p>
            <a:r>
              <a:rPr lang="en-US" sz="1400" dirty="0" smtClean="0"/>
              <a:t>politics, election, president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675100" y="3733800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375071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Important words:</a:t>
            </a:r>
          </a:p>
          <a:p>
            <a:r>
              <a:rPr lang="en-US" sz="1400" dirty="0" smtClean="0"/>
              <a:t>jobs, rust, outsourcing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946685" y="237507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Important words:</a:t>
            </a:r>
          </a:p>
          <a:p>
            <a:r>
              <a:rPr lang="en-US" sz="1400" dirty="0" smtClean="0"/>
              <a:t>illegal, terrorism, wall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745468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5700" y="3745468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59195" y="2949144"/>
            <a:ext cx="852617" cy="8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22416" y="2952231"/>
            <a:ext cx="852617" cy="8618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94825" y="4731608"/>
            <a:ext cx="806273" cy="469556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Doc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00156" y="5025080"/>
            <a:ext cx="806273" cy="469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Doc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69867" y="4960208"/>
            <a:ext cx="806273" cy="469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2193" y="5074508"/>
            <a:ext cx="806273" cy="46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Doc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3693" y="4909237"/>
            <a:ext cx="806273" cy="469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Doc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00855" y="5550244"/>
            <a:ext cx="806273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6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76518" y="4055634"/>
            <a:ext cx="98150" cy="592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286000" y="4103132"/>
            <a:ext cx="914267" cy="806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6700" y="4055634"/>
            <a:ext cx="2002495" cy="633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72001" y="4171435"/>
            <a:ext cx="33986" cy="816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800862" y="4122008"/>
            <a:ext cx="734972" cy="937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5987" y="4089545"/>
            <a:ext cx="2106544" cy="870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933693" y="4107333"/>
            <a:ext cx="344696" cy="81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486799" y="4103132"/>
            <a:ext cx="4794673" cy="81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59196" y="4122007"/>
            <a:ext cx="262060" cy="140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66061" y="4299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70%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173069" y="42800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Completely different approach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May come up with the same keywords as clustering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But a document can have more than one topic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6553200"/>
            <a:ext cx="2908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Copyright Anitesh Barua 2018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21637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81000"/>
            <a:ext cx="8520600" cy="5727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2800" dirty="0" smtClean="0"/>
              <a:t>A Bit More on Cosine Similarity: Building </a:t>
            </a:r>
            <a:r>
              <a:rPr lang="en" sz="2800" dirty="0" smtClean="0"/>
              <a:t>Recommendation Systems </a:t>
            </a:r>
            <a:endParaRPr lang="en" sz="2800" dirty="0"/>
          </a:p>
        </p:txBody>
      </p:sp>
      <p:pic>
        <p:nvPicPr>
          <p:cNvPr id="158" name="Shape 158" descr="pptheaderpic.JPG"/>
          <p:cNvPicPr preferRelativeResize="0"/>
          <p:nvPr/>
        </p:nvPicPr>
        <p:blipFill rotWithShape="1">
          <a:blip r:embed="rId3">
            <a:alphaModFix amt="39000"/>
          </a:blip>
          <a:srcRect t="11237" r="61882"/>
          <a:stretch/>
        </p:blipFill>
        <p:spPr>
          <a:xfrm>
            <a:off x="8493600" y="857251"/>
            <a:ext cx="650400" cy="69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Shape 159"/>
          <p:cNvGrpSpPr/>
          <p:nvPr/>
        </p:nvGrpSpPr>
        <p:grpSpPr>
          <a:xfrm>
            <a:off x="495743" y="2035062"/>
            <a:ext cx="2698401" cy="2841738"/>
            <a:chOff x="224273" y="2003733"/>
            <a:chExt cx="2898390" cy="3037342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4">
              <a:alphaModFix/>
            </a:blip>
            <a:srcRect l="20556" r="27597"/>
            <a:stretch/>
          </p:blipFill>
          <p:spPr>
            <a:xfrm>
              <a:off x="2376225" y="2210875"/>
              <a:ext cx="337200" cy="97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Shape 161"/>
            <p:cNvPicPr preferRelativeResize="0"/>
            <p:nvPr/>
          </p:nvPicPr>
          <p:blipFill rotWithShape="1">
            <a:blip r:embed="rId5">
              <a:alphaModFix/>
            </a:blip>
            <a:srcRect l="16863" r="19067"/>
            <a:stretch/>
          </p:blipFill>
          <p:spPr>
            <a:xfrm>
              <a:off x="311700" y="3912825"/>
              <a:ext cx="416700" cy="97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52268" y="2076625"/>
              <a:ext cx="323969" cy="69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Shape 163"/>
            <p:cNvPicPr preferRelativeResize="0"/>
            <p:nvPr/>
          </p:nvPicPr>
          <p:blipFill rotWithShape="1">
            <a:blip r:embed="rId7">
              <a:alphaModFix/>
            </a:blip>
            <a:srcRect l="19632" r="23578"/>
            <a:stretch/>
          </p:blipFill>
          <p:spPr>
            <a:xfrm>
              <a:off x="2663062" y="3996850"/>
              <a:ext cx="459600" cy="80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Shape 16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4273" y="2003733"/>
              <a:ext cx="267300" cy="923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9">
              <a:alphaModFix/>
            </a:blip>
            <a:srcRect l="23709" r="24634"/>
            <a:stretch/>
          </p:blipFill>
          <p:spPr>
            <a:xfrm>
              <a:off x="1141750" y="3304100"/>
              <a:ext cx="897275" cy="1736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" name="Shape 166"/>
            <p:cNvCxnSpPr>
              <a:endCxn id="160" idx="1"/>
            </p:cNvCxnSpPr>
            <p:nvPr/>
          </p:nvCxnSpPr>
          <p:spPr>
            <a:xfrm rot="10800000" flipH="1">
              <a:off x="1842525" y="2699562"/>
              <a:ext cx="533700" cy="1104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7" name="Shape 167"/>
            <p:cNvCxnSpPr>
              <a:endCxn id="164" idx="2"/>
            </p:cNvCxnSpPr>
            <p:nvPr/>
          </p:nvCxnSpPr>
          <p:spPr>
            <a:xfrm rot="10800000">
              <a:off x="357923" y="2926814"/>
              <a:ext cx="667200" cy="910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8" name="Shape 168"/>
            <p:cNvCxnSpPr>
              <a:endCxn id="162" idx="2"/>
            </p:cNvCxnSpPr>
            <p:nvPr/>
          </p:nvCxnSpPr>
          <p:spPr>
            <a:xfrm rot="10800000">
              <a:off x="1114253" y="2775700"/>
              <a:ext cx="214500" cy="678900"/>
            </a:xfrm>
            <a:prstGeom prst="straightConnector1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>
              <a:endCxn id="161" idx="3"/>
            </p:cNvCxnSpPr>
            <p:nvPr/>
          </p:nvCxnSpPr>
          <p:spPr>
            <a:xfrm flipH="1">
              <a:off x="728400" y="4197812"/>
              <a:ext cx="771900" cy="203700"/>
            </a:xfrm>
            <a:prstGeom prst="straightConnector1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0" name="Shape 170"/>
            <p:cNvCxnSpPr>
              <a:stCxn id="165" idx="3"/>
              <a:endCxn id="163" idx="1"/>
            </p:cNvCxnSpPr>
            <p:nvPr/>
          </p:nvCxnSpPr>
          <p:spPr>
            <a:xfrm>
              <a:off x="2039025" y="4172588"/>
              <a:ext cx="624300" cy="228900"/>
            </a:xfrm>
            <a:prstGeom prst="straightConnector1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986326" y="2105329"/>
            <a:ext cx="3052601" cy="2701177"/>
            <a:chOff x="4986325" y="2169214"/>
            <a:chExt cx="3052601" cy="2701177"/>
          </a:xfrm>
        </p:grpSpPr>
        <p:cxnSp>
          <p:nvCxnSpPr>
            <p:cNvPr id="172" name="Shape 172"/>
            <p:cNvCxnSpPr/>
            <p:nvPr/>
          </p:nvCxnSpPr>
          <p:spPr>
            <a:xfrm rot="10800000" flipH="1">
              <a:off x="5057325" y="3075752"/>
              <a:ext cx="1030826" cy="176974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3" name="Shape 173"/>
            <p:cNvCxnSpPr/>
            <p:nvPr/>
          </p:nvCxnSpPr>
          <p:spPr>
            <a:xfrm rot="10800000" flipH="1">
              <a:off x="5057314" y="3756798"/>
              <a:ext cx="1946163" cy="1113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174" name="Shape 174" descr="craftbeer.JPG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25321" y="3115718"/>
              <a:ext cx="835178" cy="82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 descr="theta.JPG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7290" y="4019368"/>
              <a:ext cx="144357" cy="1987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Shape 176"/>
            <p:cNvCxnSpPr/>
            <p:nvPr/>
          </p:nvCxnSpPr>
          <p:spPr>
            <a:xfrm rot="10800000">
              <a:off x="5057317" y="2287885"/>
              <a:ext cx="0" cy="25825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5067876" y="4870391"/>
              <a:ext cx="297105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178" name="Shape 178"/>
            <p:cNvPicPr preferRelativeResize="0"/>
            <p:nvPr/>
          </p:nvPicPr>
          <p:blipFill rotWithShape="1">
            <a:blip r:embed="rId5">
              <a:alphaModFix/>
            </a:blip>
            <a:srcRect l="16863" r="19067"/>
            <a:stretch/>
          </p:blipFill>
          <p:spPr>
            <a:xfrm>
              <a:off x="6114994" y="2169214"/>
              <a:ext cx="458328" cy="1062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179"/>
            <p:cNvSpPr/>
            <p:nvPr/>
          </p:nvSpPr>
          <p:spPr>
            <a:xfrm>
              <a:off x="4986325" y="4146500"/>
              <a:ext cx="650400" cy="699000"/>
            </a:xfrm>
            <a:prstGeom prst="arc">
              <a:avLst>
                <a:gd name="adj1" fmla="val 17692137"/>
                <a:gd name="adj2" fmla="val 31768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/>
            </a:p>
          </p:txBody>
        </p:sp>
      </p:grpSp>
      <p:sp>
        <p:nvSpPr>
          <p:cNvPr id="182" name="Shape 182"/>
          <p:cNvSpPr/>
          <p:nvPr/>
        </p:nvSpPr>
        <p:spPr>
          <a:xfrm>
            <a:off x="3942013" y="3227326"/>
            <a:ext cx="515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10126" y="60198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Kyle </a:t>
            </a:r>
            <a:r>
              <a:rPr lang="en-US" dirty="0" err="1" smtClean="0"/>
              <a:t>Katzen</a:t>
            </a:r>
            <a:r>
              <a:rPr lang="en-US" dirty="0" smtClean="0"/>
              <a:t> et al. </a:t>
            </a:r>
            <a:r>
              <a:rPr lang="en-US" dirty="0" smtClean="0"/>
              <a:t>(MSBA, 2017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520600" cy="5727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dirty="0" smtClean="0"/>
              <a:t>The “Long </a:t>
            </a:r>
            <a:r>
              <a:rPr lang="en" sz="3600" dirty="0"/>
              <a:t>Tail” Visibility Problem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2133600"/>
            <a:ext cx="4285800" cy="34164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 dirty="0">
                <a:solidFill>
                  <a:srgbClr val="000000"/>
                </a:solidFill>
              </a:rPr>
              <a:t>Double Sunshine IPA | Lawson's Finest Liquids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832400" y="2133600"/>
            <a:ext cx="3999900" cy="341640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 dirty="0">
                <a:solidFill>
                  <a:srgbClr val="000000"/>
                </a:solidFill>
              </a:rPr>
              <a:t>Hopslam Ale | Bell's Brewery, Inc.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10627" r="3180" b="68538"/>
          <a:stretch/>
        </p:blipFill>
        <p:spPr>
          <a:xfrm>
            <a:off x="311699" y="2578263"/>
            <a:ext cx="2247589" cy="124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l="6331" r="12387" b="72189"/>
          <a:stretch/>
        </p:blipFill>
        <p:spPr>
          <a:xfrm>
            <a:off x="4832401" y="2533562"/>
            <a:ext cx="2088913" cy="11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5514" y="2576002"/>
            <a:ext cx="1594775" cy="31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9475" y="2736914"/>
            <a:ext cx="1666600" cy="313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pptheaderpic.JPG"/>
          <p:cNvPicPr preferRelativeResize="0"/>
          <p:nvPr/>
        </p:nvPicPr>
        <p:blipFill rotWithShape="1">
          <a:blip r:embed="rId7">
            <a:alphaModFix amt="39000"/>
          </a:blip>
          <a:srcRect t="11237" r="61882"/>
          <a:stretch/>
        </p:blipFill>
        <p:spPr>
          <a:xfrm>
            <a:off x="8493600" y="857251"/>
            <a:ext cx="650400" cy="6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8152" y="914400"/>
            <a:ext cx="7656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 beers (found using cosine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similarity of descriptions), 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has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 demand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699" y="4191000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product, </a:t>
            </a:r>
          </a:p>
          <a:p>
            <a:r>
              <a:rPr lang="en-US" dirty="0" smtClean="0"/>
              <a:t>but not well known </a:t>
            </a:r>
          </a:p>
          <a:p>
            <a:r>
              <a:rPr lang="en-US" dirty="0" smtClean="0"/>
              <a:t>(visibility problem)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3979" y="4191000"/>
            <a:ext cx="218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good product, </a:t>
            </a:r>
          </a:p>
          <a:p>
            <a:r>
              <a:rPr lang="en-US" dirty="0" smtClean="0"/>
              <a:t>very well known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6336268"/>
            <a:ext cx="427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Kyle </a:t>
            </a:r>
            <a:r>
              <a:rPr lang="en-US" dirty="0" err="1" smtClean="0"/>
              <a:t>Katzen</a:t>
            </a:r>
            <a:r>
              <a:rPr lang="en-US" dirty="0" smtClean="0"/>
              <a:t> et al. </a:t>
            </a:r>
            <a:r>
              <a:rPr lang="en-US" dirty="0" smtClean="0"/>
              <a:t>(MSBA 2017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Clustering with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Grouping documents that are “similar”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How to measure similarity between documents?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Many approaches: Euclidean distance, cosine similarity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Similarity within a “cluster</a:t>
            </a:r>
            <a:r>
              <a:rPr lang="en-US" sz="2400" dirty="0" smtClean="0">
                <a:latin typeface="Calibri" panose="020F0502020204030204" pitchFamily="34" charset="0"/>
              </a:rPr>
              <a:t>”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Similarity between “clusters</a:t>
            </a:r>
            <a:r>
              <a:rPr lang="en-US" sz="2400" dirty="0" smtClean="0">
                <a:latin typeface="Calibri" panose="020F0502020204030204" pitchFamily="34" charset="0"/>
              </a:rPr>
              <a:t>”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“supervised” method: I.e., no accuracy of prediction or classification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cluster has to be interpreted</a:t>
            </a:r>
          </a:p>
          <a:p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6398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543800" cy="1295400"/>
          </a:xfrm>
        </p:spPr>
        <p:txBody>
          <a:bodyPr/>
          <a:lstStyle/>
          <a:p>
            <a:r>
              <a:rPr lang="en-US" dirty="0" smtClean="0"/>
              <a:t>Business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Grouping customer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E.g., customer complaints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provided by customers (e.g., ideastorm.com)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Discussions on product forums or review pages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 similar products (e.g., movies, cameras, apps, etc.)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movie_clustering.py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6353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Clustering Top 100 IMDb Movies Based on Synopses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 descriptions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 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into vector space using 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(or other approaches)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Calculating Euclidean distance or cosine similarity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between each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using k-means clustering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MDS and visualize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5502" y="6400800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http://brandonrose.org/clustering</a:t>
            </a:r>
          </a:p>
        </p:txBody>
      </p:sp>
    </p:spTree>
    <p:extLst>
      <p:ext uri="{BB962C8B-B14F-4D97-AF65-F5344CB8AC3E}">
        <p14:creationId xmlns:p14="http://schemas.microsoft.com/office/powerpoint/2010/main" val="90672584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152400"/>
            <a:ext cx="8153400" cy="1295400"/>
          </a:xfrm>
        </p:spPr>
        <p:txBody>
          <a:bodyPr/>
          <a:lstStyle/>
          <a:p>
            <a:r>
              <a:rPr lang="en-US" sz="3200" dirty="0" smtClean="0"/>
              <a:t>MDS of Top 100 Movies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52182"/>
            <a:ext cx="8295873" cy="4291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640080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http://harrywang.github.io/document_clustering/</a:t>
            </a:r>
          </a:p>
        </p:txBody>
      </p:sp>
    </p:spTree>
    <p:extLst>
      <p:ext uri="{BB962C8B-B14F-4D97-AF65-F5344CB8AC3E}">
        <p14:creationId xmlns:p14="http://schemas.microsoft.com/office/powerpoint/2010/main" val="51644102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1 Document, 1 Topic?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What are the topics in these documents?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“I </a:t>
            </a:r>
            <a:r>
              <a:rPr lang="en-US" sz="1600" dirty="0">
                <a:latin typeface="Calibri" panose="020F0502020204030204" pitchFamily="34" charset="0"/>
              </a:rPr>
              <a:t>like to eat broccoli and bananas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Food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“I </a:t>
            </a:r>
            <a:r>
              <a:rPr lang="en-US" sz="1600" dirty="0">
                <a:latin typeface="Calibri" panose="020F0502020204030204" pitchFamily="34" charset="0"/>
              </a:rPr>
              <a:t>ate a banana and spinach smoothie for breakfast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Food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“Chinchillas </a:t>
            </a:r>
            <a:r>
              <a:rPr lang="en-US" sz="1600" dirty="0">
                <a:latin typeface="Calibri" panose="020F0502020204030204" pitchFamily="34" charset="0"/>
              </a:rPr>
              <a:t>and kittens are cute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Cute pets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“My </a:t>
            </a:r>
            <a:r>
              <a:rPr lang="en-US" sz="1600" dirty="0">
                <a:latin typeface="Calibri" panose="020F0502020204030204" pitchFamily="34" charset="0"/>
              </a:rPr>
              <a:t>sister adopted a kitten yesterday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Cute pets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“Look </a:t>
            </a:r>
            <a:r>
              <a:rPr lang="en-US" sz="1600" dirty="0">
                <a:latin typeface="Calibri" panose="020F0502020204030204" pitchFamily="34" charset="0"/>
              </a:rPr>
              <a:t>at this cute hamster munching on a piece of broccoli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Cute pets &amp; food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Latent </a:t>
            </a:r>
            <a:r>
              <a:rPr lang="en-US" sz="2400" dirty="0">
                <a:latin typeface="Calibri" panose="020F0502020204030204" pitchFamily="34" charset="0"/>
              </a:rPr>
              <a:t>Dirichlet </a:t>
            </a:r>
            <a:r>
              <a:rPr lang="en-US" sz="2400" dirty="0" smtClean="0">
                <a:latin typeface="Calibri" panose="020F0502020204030204" pitchFamily="34" charset="0"/>
              </a:rPr>
              <a:t>Allocation (LDA): </a:t>
            </a:r>
            <a:r>
              <a:rPr lang="en-US" sz="2400" dirty="0">
                <a:latin typeface="Calibri" panose="020F0502020204030204" pitchFamily="34" charset="0"/>
              </a:rPr>
              <a:t>a way of automatically discovering </a:t>
            </a:r>
            <a:r>
              <a:rPr lang="en-US" sz="2400" b="1" dirty="0">
                <a:latin typeface="Calibri" panose="020F0502020204030204" pitchFamily="34" charset="0"/>
              </a:rPr>
              <a:t>topics</a:t>
            </a:r>
            <a:r>
              <a:rPr lang="en-US" sz="2400" dirty="0">
                <a:latin typeface="Calibri" panose="020F0502020204030204" pitchFamily="34" charset="0"/>
              </a:rPr>
              <a:t> that these </a:t>
            </a:r>
            <a:r>
              <a:rPr lang="en-US" sz="2400" dirty="0" smtClean="0">
                <a:latin typeface="Calibri" panose="020F0502020204030204" pitchFamily="34" charset="0"/>
              </a:rPr>
              <a:t>docs contain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Topics are “latent” (hidden) – they have to be discovered</a:t>
            </a:r>
          </a:p>
        </p:txBody>
      </p:sp>
    </p:spTree>
    <p:extLst>
      <p:ext uri="{BB962C8B-B14F-4D97-AF65-F5344CB8AC3E}">
        <p14:creationId xmlns:p14="http://schemas.microsoft.com/office/powerpoint/2010/main" val="177275392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Topics and words</a:t>
            </a:r>
          </a:p>
          <a:p>
            <a:pPr lvl="1"/>
            <a:r>
              <a:rPr lang="en-US" sz="2000" b="1" dirty="0" smtClean="0">
                <a:latin typeface="Calibri" panose="020F0502020204030204" pitchFamily="34" charset="0"/>
              </a:rPr>
              <a:t>Topic </a:t>
            </a:r>
            <a:r>
              <a:rPr lang="en-US" sz="2000" b="1" dirty="0">
                <a:latin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</a:rPr>
              <a:t>: 30% broccoli, 15% bananas, 10% breakfast, 10% </a:t>
            </a:r>
            <a:r>
              <a:rPr lang="en-US" sz="2000" dirty="0" smtClean="0">
                <a:latin typeface="Calibri" panose="020F0502020204030204" pitchFamily="34" charset="0"/>
              </a:rPr>
              <a:t>munching, </a:t>
            </a:r>
            <a:r>
              <a:rPr lang="en-US" sz="2000" dirty="0">
                <a:latin typeface="Calibri" panose="020F0502020204030204" pitchFamily="34" charset="0"/>
              </a:rPr>
              <a:t>…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Topic B</a:t>
            </a:r>
            <a:r>
              <a:rPr lang="en-US" sz="2000" dirty="0">
                <a:latin typeface="Calibri" panose="020F0502020204030204" pitchFamily="34" charset="0"/>
              </a:rPr>
              <a:t>: 20% chinchillas, 20% kittens, 20% cute, 15% hamster, …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Documents and topics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Documents </a:t>
            </a:r>
            <a:r>
              <a:rPr lang="en-US" sz="2400" b="1" dirty="0">
                <a:latin typeface="Calibri" panose="020F0502020204030204" pitchFamily="34" charset="0"/>
              </a:rPr>
              <a:t>1 and 2</a:t>
            </a:r>
            <a:r>
              <a:rPr lang="en-US" sz="2400" dirty="0">
                <a:latin typeface="Calibri" panose="020F0502020204030204" pitchFamily="34" charset="0"/>
              </a:rPr>
              <a:t>: 100% Topic A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Documents </a:t>
            </a:r>
            <a:r>
              <a:rPr lang="en-US" sz="2400" b="1" dirty="0">
                <a:latin typeface="Calibri" panose="020F0502020204030204" pitchFamily="34" charset="0"/>
              </a:rPr>
              <a:t>3 and 4</a:t>
            </a:r>
            <a:r>
              <a:rPr lang="en-US" sz="2400" dirty="0">
                <a:latin typeface="Calibri" panose="020F0502020204030204" pitchFamily="34" charset="0"/>
              </a:rPr>
              <a:t>: 100% Topic B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 </a:t>
            </a:r>
            <a:r>
              <a:rPr lang="en-US" sz="2400" b="1" dirty="0">
                <a:latin typeface="Calibri" panose="020F0502020204030204" pitchFamily="34" charset="0"/>
              </a:rPr>
              <a:t>5</a:t>
            </a:r>
            <a:r>
              <a:rPr lang="en-US" sz="2400" dirty="0">
                <a:latin typeface="Calibri" panose="020F0502020204030204" pitchFamily="34" charset="0"/>
              </a:rPr>
              <a:t>: 60% Topic A, 40% Topic B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8750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36434</TotalTime>
  <Words>631</Words>
  <Application>Microsoft Office PowerPoint</Application>
  <PresentationFormat>On-screen Show (4:3)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Times New Roman</vt:lpstr>
      <vt:lpstr>Wingdings</vt:lpstr>
      <vt:lpstr>Network</vt:lpstr>
      <vt:lpstr>  User Generated Content Analytics  Clustering &amp; Topic Modeling (aka Latent Dirichlet Allocation)  Fall 2018, October 16, 18 </vt:lpstr>
      <vt:lpstr>A Bit More on Cosine Similarity: Building Recommendation Systems </vt:lpstr>
      <vt:lpstr>The “Long Tail” Visibility Problem</vt:lpstr>
      <vt:lpstr>Clustering with Text</vt:lpstr>
      <vt:lpstr>Business Applications</vt:lpstr>
      <vt:lpstr>Clustering Top 100 IMDb Movies Based on Synopses</vt:lpstr>
      <vt:lpstr>MDS of Top 100 Movies</vt:lpstr>
      <vt:lpstr>1 Document, 1 Topic?</vt:lpstr>
      <vt:lpstr>The Key Ideas</vt:lpstr>
      <vt:lpstr>LDA Assumptions: A Bit of Theory (FYI only)</vt:lpstr>
      <vt:lpstr>Clustering Vs. Topic Modeling</vt:lpstr>
      <vt:lpstr>Topic Modeling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510</cp:revision>
  <cp:lastPrinted>2016-02-11T16:38:00Z</cp:lastPrinted>
  <dcterms:created xsi:type="dcterms:W3CDTF">2000-10-19T17:22:27Z</dcterms:created>
  <dcterms:modified xsi:type="dcterms:W3CDTF">2018-10-16T12:51:13Z</dcterms:modified>
</cp:coreProperties>
</file>