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handoutMasterIdLst>
    <p:handoutMasterId r:id="rId11"/>
  </p:handoutMasterIdLst>
  <p:sldIdLst>
    <p:sldId id="1097" r:id="rId2"/>
    <p:sldId id="1127" r:id="rId3"/>
    <p:sldId id="1136" r:id="rId4"/>
    <p:sldId id="1116" r:id="rId5"/>
    <p:sldId id="1137" r:id="rId6"/>
    <p:sldId id="1129" r:id="rId7"/>
    <p:sldId id="1134" r:id="rId8"/>
    <p:sldId id="1125" r:id="rId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00"/>
    <a:srgbClr val="002060"/>
    <a:srgbClr val="0070C0"/>
    <a:srgbClr val="CCCC00"/>
    <a:srgbClr val="0066CC"/>
    <a:srgbClr val="FFFFFF"/>
    <a:srgbClr val="FF99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20" autoAdjust="0"/>
  </p:normalViewPr>
  <p:slideViewPr>
    <p:cSldViewPr>
      <p:cViewPr varScale="1">
        <p:scale>
          <a:sx n="114" d="100"/>
          <a:sy n="114" d="100"/>
        </p:scale>
        <p:origin x="18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5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04800" y="965200"/>
            <a:ext cx="8610600" cy="2540000"/>
          </a:xfrm>
        </p:spPr>
        <p:txBody>
          <a:bodyPr/>
          <a:lstStyle/>
          <a:p>
            <a:pPr algn="ctr"/>
            <a:r>
              <a:rPr lang="en-US" sz="2800" dirty="0" smtClean="0">
                <a:latin typeface="Calibri (Headings)"/>
                <a:cs typeface="Calibri (Headings)"/>
              </a:rPr>
              <a:t/>
            </a:r>
            <a:br>
              <a:rPr lang="en-US" sz="2800" dirty="0" smtClean="0">
                <a:latin typeface="Calibri (Headings)"/>
                <a:cs typeface="Calibri (Headings)"/>
              </a:rPr>
            </a:br>
            <a:r>
              <a:rPr lang="en-US" sz="2800" dirty="0" smtClean="0">
                <a:latin typeface="Calibri (Headings)"/>
                <a:cs typeface="Calibri (Headings)"/>
              </a:rPr>
              <a:t>User Generated Content </a:t>
            </a:r>
            <a:r>
              <a:rPr lang="en-US" sz="2800" dirty="0" smtClean="0">
                <a:latin typeface="Calibri (Headings)"/>
                <a:cs typeface="Calibri (Headings)"/>
              </a:rPr>
              <a:t/>
            </a:r>
            <a:br>
              <a:rPr lang="en-US" sz="2800" dirty="0" smtClean="0">
                <a:latin typeface="Calibri (Headings)"/>
                <a:cs typeface="Calibri (Headings)"/>
              </a:rPr>
            </a:br>
            <a:r>
              <a:rPr lang="en-US" sz="2800" dirty="0" smtClean="0">
                <a:latin typeface="Calibri (Headings)"/>
                <a:cs typeface="Calibri (Headings)"/>
              </a:rPr>
              <a:t>and </a:t>
            </a:r>
            <a:r>
              <a:rPr lang="en-US" sz="2800" dirty="0" smtClean="0">
                <a:latin typeface="Calibri (Headings)"/>
                <a:cs typeface="Calibri (Headings)"/>
              </a:rPr>
              <a:t>Product </a:t>
            </a:r>
            <a:r>
              <a:rPr lang="en-US" sz="2800" dirty="0" smtClean="0">
                <a:latin typeface="Calibri (Headings)"/>
                <a:cs typeface="Calibri (Headings)"/>
              </a:rPr>
              <a:t>Preference </a:t>
            </a:r>
            <a:r>
              <a:rPr lang="en-US" sz="2800" dirty="0" smtClean="0">
                <a:latin typeface="Calibri (Headings)"/>
                <a:cs typeface="Calibri (Headings)"/>
              </a:rPr>
              <a:t>Networks</a:t>
            </a:r>
            <a:br>
              <a:rPr lang="en-US" sz="2800" dirty="0" smtClean="0">
                <a:latin typeface="Calibri (Headings)"/>
                <a:cs typeface="Calibri (Headings)"/>
              </a:rPr>
            </a:br>
            <a:r>
              <a:rPr lang="en-US" sz="3200" dirty="0" smtClean="0">
                <a:latin typeface="Calibri (Headings)"/>
                <a:cs typeface="Calibri (Headings)"/>
              </a:rPr>
              <a:t/>
            </a:r>
            <a:br>
              <a:rPr lang="en-US" sz="3200" dirty="0" smtClean="0">
                <a:latin typeface="Calibri (Headings)"/>
                <a:cs typeface="Calibri (Headings)"/>
              </a:rPr>
            </a:b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 (Headings)"/>
                <a:cs typeface="Calibri (Headings)"/>
              </a:rPr>
              <a:t/>
            </a:r>
            <a:br>
              <a:rPr lang="en-US" sz="2800" dirty="0">
                <a:latin typeface="Calibri (Headings)"/>
                <a:cs typeface="Calibri (Headings)"/>
              </a:rPr>
            </a:br>
            <a:r>
              <a:rPr lang="en-US" sz="2800" dirty="0" smtClean="0">
                <a:latin typeface="Calibri (Headings)"/>
                <a:cs typeface="Calibri (Headings)"/>
              </a:rPr>
              <a:t>User Generated Content Analytics</a:t>
            </a:r>
          </a:p>
          <a:p>
            <a:pPr algn="ctr"/>
            <a:r>
              <a:rPr lang="en-US" sz="2000" dirty="0" smtClean="0">
                <a:latin typeface="Calibri (Headings)"/>
                <a:cs typeface="Calibri (Headings)"/>
              </a:rPr>
              <a:t>October 3, 2018</a:t>
            </a:r>
            <a:endParaRPr lang="en-US" sz="28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95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Business Outcomes From User Generated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Can UGC (e.g., product reviews) predict business outcomes such as </a:t>
            </a:r>
            <a:r>
              <a:rPr lang="en-US" sz="2800" dirty="0" smtClean="0">
                <a:latin typeface="Calibri" panose="020F0502020204030204" pitchFamily="34" charset="0"/>
              </a:rPr>
              <a:t>sales and market share?</a:t>
            </a:r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Often users mention competing products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Can we extract preference information?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Can we draw product comparison (or preference) networks?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Can such networks help predict business outcomes?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617220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based on Zhang et al. (2013) posted on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063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600" dirty="0" smtClean="0"/>
              <a:t>From Product Comparisons to Preference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“The B&amp;W P7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high 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my favorite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 next to the H8 by B&amp;O and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Grados. I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also like the new P5 a lot because their sound is close to the P7 without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bulk.”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“I just love the luxury, style and performance of the Audi A6; the Lexus GS300 is a nice reliable car and a very good value, but lacks the coolness factor.” 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81200" y="3733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1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6"/>
          </p:cNvCxnSpPr>
          <p:nvPr/>
        </p:nvCxnSpPr>
        <p:spPr>
          <a:xfrm flipH="1" flipV="1">
            <a:off x="2590800" y="4038600"/>
            <a:ext cx="3200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4355068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 A6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9580" y="45836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Lexus GS300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6576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8862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373380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5-2 = 3 (weight)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51133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latin typeface="Calibri" panose="020F0502020204030204" pitchFamily="34" charset="0"/>
              </a:rPr>
              <a:t>“I need a super reliable car with the great creature comforts, and while the A6 is a wonderful car, it is quite expensive; the Lexus GS300 is not exactly the lap of luxury, but really fits the bill for me in every way.” </a:t>
            </a:r>
            <a:endParaRPr lang="en-US" sz="2400" kern="0" dirty="0"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14"/>
          <p:cNvCxnSpPr>
            <a:stCxn id="4" idx="5"/>
            <a:endCxn id="5" idx="3"/>
          </p:cNvCxnSpPr>
          <p:nvPr/>
        </p:nvCxnSpPr>
        <p:spPr>
          <a:xfrm>
            <a:off x="2501526" y="4254126"/>
            <a:ext cx="337894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42672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67442" y="443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43550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4-3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8738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 smtClean="0"/>
              <a:t>The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1662"/>
          </a:xfrm>
        </p:spPr>
        <p:txBody>
          <a:bodyPr/>
          <a:lstStyle/>
          <a:p>
            <a:r>
              <a:rPr lang="en-US" sz="2400" i="1" u="sng" dirty="0" smtClean="0">
                <a:latin typeface="Calibri" panose="020F0502020204030204" pitchFamily="34" charset="0"/>
              </a:rPr>
              <a:t>Directed</a:t>
            </a:r>
            <a:r>
              <a:rPr lang="en-US" sz="2400" dirty="0" smtClean="0">
                <a:latin typeface="Calibri" panose="020F0502020204030204" pitchFamily="34" charset="0"/>
              </a:rPr>
              <a:t> product </a:t>
            </a:r>
            <a:r>
              <a:rPr lang="en-US" sz="2400" dirty="0" smtClean="0">
                <a:latin typeface="Calibri" panose="020F0502020204030204" pitchFamily="34" charset="0"/>
              </a:rPr>
              <a:t>networks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Indicate implicit preferences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Relative desirability </a:t>
            </a:r>
            <a:r>
              <a:rPr lang="en-US" sz="2400" dirty="0" smtClean="0">
                <a:latin typeface="Calibri" panose="020F0502020204030204" pitchFamily="34" charset="0"/>
              </a:rPr>
              <a:t>of a node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 </a:t>
            </a:r>
            <a:r>
              <a:rPr lang="en-US" sz="2400" dirty="0" smtClean="0">
                <a:latin typeface="Calibri" panose="020F0502020204030204" pitchFamily="34" charset="0"/>
              </a:rPr>
              <a:t>product review (as discussed in the article)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Must mention two or more products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Has </a:t>
            </a:r>
            <a:r>
              <a:rPr lang="en-US" sz="2000" dirty="0" smtClean="0">
                <a:latin typeface="Calibri" panose="020F0502020204030204" pitchFamily="34" charset="0"/>
              </a:rPr>
              <a:t>two </a:t>
            </a:r>
            <a:r>
              <a:rPr lang="en-US" sz="2000" dirty="0" smtClean="0">
                <a:latin typeface="Calibri" panose="020F0502020204030204" pitchFamily="34" charset="0"/>
              </a:rPr>
              <a:t>sentiment scores (</a:t>
            </a:r>
            <a:r>
              <a:rPr lang="en-US" sz="2000" i="1" dirty="0" smtClean="0">
                <a:latin typeface="Calibri" panose="020F0502020204030204" pitchFamily="34" charset="0"/>
              </a:rPr>
              <a:t>s</a:t>
            </a:r>
            <a:r>
              <a:rPr lang="en-US" sz="2000" baseline="-25000" dirty="0" smtClean="0">
                <a:latin typeface="Calibri" panose="020F0502020204030204" pitchFamily="34" charset="0"/>
              </a:rPr>
              <a:t>1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and </a:t>
            </a:r>
            <a:r>
              <a:rPr lang="en-US" sz="2000" i="1" dirty="0" smtClean="0">
                <a:latin typeface="Calibri" panose="020F0502020204030204" pitchFamily="34" charset="0"/>
              </a:rPr>
              <a:t>s</a:t>
            </a:r>
            <a:r>
              <a:rPr lang="en-US" sz="2000" baseline="-25000" dirty="0" smtClean="0">
                <a:latin typeface="Calibri" panose="020F0502020204030204" pitchFamily="34" charset="0"/>
              </a:rPr>
              <a:t>2</a:t>
            </a:r>
            <a:r>
              <a:rPr lang="en-US" sz="2000" dirty="0" smtClean="0">
                <a:latin typeface="Calibri" panose="020F0502020204030204" pitchFamily="34" charset="0"/>
              </a:rPr>
              <a:t>) for two products 1 and 2 respectively.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Arrow between the two product, tip ends on the product with higher sentiment score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Difference in sentiment scores becomes the weight of the arrow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How to put a score on each node which represents its desirability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6112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Metric Can Capture the Relative Importance of a Product?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Create a network of product preferences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PageRank is one possibility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Developed by Larry </a:t>
            </a:r>
            <a:r>
              <a:rPr lang="en-US" sz="2800" dirty="0" smtClean="0">
                <a:latin typeface="Calibri" panose="020F0502020204030204" pitchFamily="34" charset="0"/>
              </a:rPr>
              <a:t>Page, Serge </a:t>
            </a:r>
            <a:r>
              <a:rPr lang="en-US" sz="2800" dirty="0" err="1" smtClean="0">
                <a:latin typeface="Calibri" panose="020F0502020204030204" pitchFamily="34" charset="0"/>
              </a:rPr>
              <a:t>Brin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&amp; Rajiv </a:t>
            </a:r>
            <a:r>
              <a:rPr lang="en-US" sz="2800" dirty="0" err="1" smtClean="0">
                <a:latin typeface="Calibri" panose="020F0502020204030204" pitchFamily="34" charset="0"/>
              </a:rPr>
              <a:t>Motwani</a:t>
            </a:r>
            <a:r>
              <a:rPr lang="en-US" sz="2800" dirty="0" smtClean="0">
                <a:latin typeface="Calibri" panose="020F0502020204030204" pitchFamily="34" charset="0"/>
              </a:rPr>
              <a:t> at </a:t>
            </a:r>
            <a:r>
              <a:rPr lang="en-US" sz="2800" dirty="0" smtClean="0">
                <a:latin typeface="Calibri" panose="020F0502020204030204" pitchFamily="34" charset="0"/>
              </a:rPr>
              <a:t>Stanford 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A variation of the good old eigenvector algebra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Based on how many web pages refer to a particular web page.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9767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to </a:t>
            </a:r>
            <a:br>
              <a:rPr lang="en-US" dirty="0" smtClean="0"/>
            </a:br>
            <a:r>
              <a:rPr lang="en-US" dirty="0" smtClean="0"/>
              <a:t>the Rescue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719263"/>
            <a:ext cx="3657600" cy="4411662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</a:rPr>
              <a:t>many web pages refer to a </a:t>
            </a:r>
            <a:r>
              <a:rPr lang="en-US" sz="2000" dirty="0" smtClean="0">
                <a:latin typeface="Calibri" panose="020F0502020204030204" pitchFamily="34" charset="0"/>
              </a:rPr>
              <a:t>page, the </a:t>
            </a:r>
            <a:r>
              <a:rPr lang="en-US" sz="2000" dirty="0">
                <a:latin typeface="Calibri" panose="020F0502020204030204" pitchFamily="34" charset="0"/>
              </a:rPr>
              <a:t>latter must be important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If the referring pages are referred to </a:t>
            </a:r>
            <a:r>
              <a:rPr lang="en-US" sz="2000" dirty="0" smtClean="0">
                <a:latin typeface="Calibri" panose="020F0502020204030204" pitchFamily="34" charset="0"/>
              </a:rPr>
              <a:t> by </a:t>
            </a:r>
            <a:r>
              <a:rPr lang="en-US" sz="2000" dirty="0">
                <a:latin typeface="Calibri" panose="020F0502020204030204" pitchFamily="34" charset="0"/>
              </a:rPr>
              <a:t>many other pages, the effect is </a:t>
            </a:r>
            <a:r>
              <a:rPr lang="en-US" sz="2000" dirty="0" smtClean="0">
                <a:latin typeface="Calibri" panose="020F0502020204030204" pitchFamily="34" charset="0"/>
              </a:rPr>
              <a:t>stronger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5334000" cy="68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64886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427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Not all incoming links are created equal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Different ways to create weights on links</a:t>
            </a:r>
          </a:p>
          <a:p>
            <a:r>
              <a:rPr lang="en-US" sz="2400" dirty="0" err="1">
                <a:latin typeface="Calibri" panose="020F0502020204030204" pitchFamily="34" charset="0"/>
              </a:rPr>
              <a:t>n</a:t>
            </a:r>
            <a:r>
              <a:rPr lang="en-US" sz="2400" dirty="0" err="1" smtClean="0">
                <a:latin typeface="Calibri" panose="020F0502020204030204" pitchFamily="34" charset="0"/>
              </a:rPr>
              <a:t>etworkx</a:t>
            </a:r>
            <a:r>
              <a:rPr lang="en-US" sz="2400" dirty="0" smtClean="0">
                <a:latin typeface="Calibri" panose="020F0502020204030204" pitchFamily="34" charset="0"/>
              </a:rPr>
              <a:t> library in python can calculate weighted PageRank scores</a:t>
            </a:r>
          </a:p>
        </p:txBody>
      </p:sp>
    </p:spTree>
    <p:extLst>
      <p:ext uri="{BB962C8B-B14F-4D97-AF65-F5344CB8AC3E}">
        <p14:creationId xmlns:p14="http://schemas.microsoft.com/office/powerpoint/2010/main" val="39875762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543800" cy="1295400"/>
          </a:xfrm>
        </p:spPr>
        <p:txBody>
          <a:bodyPr/>
          <a:lstStyle/>
          <a:p>
            <a:r>
              <a:rPr lang="en-US" dirty="0" smtClean="0"/>
              <a:t>Real World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41530"/>
            <a:ext cx="5827712" cy="531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59328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51388</TotalTime>
  <Words>421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Calibri (Headings)</vt:lpstr>
      <vt:lpstr>Lucida Sans</vt:lpstr>
      <vt:lpstr>Times New Roman</vt:lpstr>
      <vt:lpstr>Wingdings</vt:lpstr>
      <vt:lpstr>Network</vt:lpstr>
      <vt:lpstr> User Generated Content  and Product Preference Networks  </vt:lpstr>
      <vt:lpstr>Predicting Business Outcomes From User Generated Content</vt:lpstr>
      <vt:lpstr>From Product Comparisons to Preference Networks</vt:lpstr>
      <vt:lpstr>The Main Idea</vt:lpstr>
      <vt:lpstr>What Metric Can Capture the Relative Importance of a Product?</vt:lpstr>
      <vt:lpstr>PageRank to  the Rescue</vt:lpstr>
      <vt:lpstr>Weighted PageRank</vt:lpstr>
      <vt:lpstr>Real World Implications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760</cp:revision>
  <dcterms:created xsi:type="dcterms:W3CDTF">2000-10-19T17:22:27Z</dcterms:created>
  <dcterms:modified xsi:type="dcterms:W3CDTF">2018-10-04T12:03:57Z</dcterms:modified>
</cp:coreProperties>
</file>