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handoutMasterIdLst>
    <p:handoutMasterId r:id="rId8"/>
  </p:handoutMasterIdLst>
  <p:sldIdLst>
    <p:sldId id="955" r:id="rId2"/>
    <p:sldId id="958" r:id="rId3"/>
    <p:sldId id="919" r:id="rId4"/>
    <p:sldId id="956" r:id="rId5"/>
    <p:sldId id="957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13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523875"/>
            <a:ext cx="7097713" cy="2295525"/>
          </a:xfrm>
        </p:spPr>
        <p:txBody>
          <a:bodyPr/>
          <a:lstStyle/>
          <a:p>
            <a:pPr algn="ctr"/>
            <a:r>
              <a:rPr lang="en-US" sz="3600" dirty="0" smtClean="0"/>
              <a:t>USER GENERATED CONTENT</a:t>
            </a:r>
            <a:br>
              <a:rPr lang="en-US" sz="3600" dirty="0" smtClean="0"/>
            </a:br>
            <a:r>
              <a:rPr lang="en-US" sz="3600" dirty="0" smtClean="0"/>
              <a:t>ANALYTICS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Fall </a:t>
            </a:r>
            <a:r>
              <a:rPr lang="en-US" sz="2400" dirty="0" smtClean="0"/>
              <a:t>2018 </a:t>
            </a:r>
            <a:br>
              <a:rPr lang="en-US" sz="2400" dirty="0" smtClean="0"/>
            </a:br>
            <a:r>
              <a:rPr lang="en-US" sz="2400" dirty="0" smtClean="0"/>
              <a:t>Session </a:t>
            </a:r>
            <a:r>
              <a:rPr lang="en-US" sz="2400" dirty="0"/>
              <a:t>6</a:t>
            </a:r>
            <a:r>
              <a:rPr lang="en-US" sz="2400" dirty="0" smtClean="0"/>
              <a:t>, 09/18/18</a:t>
            </a:r>
            <a:endParaRPr lang="en-US" sz="1800" dirty="0"/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5" y="1451769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2513013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Dr. Anitesh Barua</a:t>
            </a:r>
          </a:p>
          <a:p>
            <a:pPr algn="l"/>
            <a:r>
              <a:rPr lang="en-US" sz="1600" dirty="0" smtClean="0"/>
              <a:t>David Bruton Jr. Centennial Chair Professor of Business</a:t>
            </a:r>
          </a:p>
          <a:p>
            <a:pPr algn="l"/>
            <a:r>
              <a:rPr lang="en-US" sz="1600" dirty="0" smtClean="0"/>
              <a:t>Distinguished Fellow, INFORMS Information Systems Society</a:t>
            </a:r>
          </a:p>
          <a:p>
            <a:pPr algn="l"/>
            <a:r>
              <a:rPr lang="en-US" sz="1600" dirty="0" smtClean="0"/>
              <a:t>Stevens Piper Foundation Professor</a:t>
            </a:r>
          </a:p>
          <a:p>
            <a:pPr algn="l"/>
            <a:r>
              <a:rPr lang="en-US" sz="1600" dirty="0" smtClean="0"/>
              <a:t>University of Texas Distinguished Teaching Professor</a:t>
            </a:r>
          </a:p>
          <a:p>
            <a:pPr algn="l"/>
            <a:r>
              <a:rPr lang="en-US" sz="1600" dirty="0" smtClean="0"/>
              <a:t>McCombs School of Business, University of Texas at Austin</a:t>
            </a:r>
          </a:p>
          <a:p>
            <a:pPr algn="l"/>
            <a:r>
              <a:rPr lang="en-US" sz="1600" dirty="0" smtClean="0"/>
              <a:t>Email: </a:t>
            </a:r>
            <a:r>
              <a:rPr lang="en-US" sz="1600" b="1" u="sng" dirty="0" smtClean="0"/>
              <a:t>aniteshb@gmail.com</a:t>
            </a:r>
            <a:r>
              <a:rPr lang="en-US" sz="1600" dirty="0" smtClean="0"/>
              <a:t> </a:t>
            </a:r>
            <a:endParaRPr lang="en-US" sz="1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530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Discussions of Assignment 1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Finish discussion of lift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access unstructured data with a general purpose web scraper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Accessing Twitter data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41934"/>
      </p:ext>
    </p:extLst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7772400" cy="1295400"/>
          </a:xfrm>
        </p:spPr>
        <p:txBody>
          <a:bodyPr/>
          <a:lstStyle/>
          <a:p>
            <a:r>
              <a:rPr lang="en-US" sz="3200" dirty="0" smtClean="0"/>
              <a:t>How is Lift Different from Confidence?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Commonly found in commercial software packages</a:t>
            </a:r>
          </a:p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% of people who mentioned word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(e.g., BMW) also mentioned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(e.g., Lexus)</a:t>
            </a:r>
          </a:p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|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= #(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)/#(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= (say) 125 / 300 = .417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 is not symmetric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Also if most people talk about Lexus anyway,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|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will not be a useful metric.  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134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73326" y="990600"/>
            <a:ext cx="6218074" cy="5867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Oval 4"/>
          <p:cNvSpPr/>
          <p:nvPr/>
        </p:nvSpPr>
        <p:spPr>
          <a:xfrm>
            <a:off x="2438400" y="1905000"/>
            <a:ext cx="3810000" cy="3505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09800" y="1524000"/>
            <a:ext cx="2819400" cy="2667000"/>
          </a:xfrm>
          <a:prstGeom prst="ellipse">
            <a:avLst/>
          </a:prstGeom>
          <a:solidFill>
            <a:srgbClr val="99CCFF">
              <a:alpha val="34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524000"/>
            <a:ext cx="2438400" cy="2334986"/>
          </a:xfrm>
          <a:prstGeom prst="ellipse">
            <a:avLst/>
          </a:prstGeom>
          <a:solidFill>
            <a:srgbClr val="FFC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0652" y="2514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#(A,B,P)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62484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All Mentions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8691" y="434340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Mentions of </a:t>
            </a:r>
          </a:p>
          <a:p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81716" y="198120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Mentions </a:t>
            </a:r>
          </a:p>
          <a:p>
            <a:r>
              <a:rPr lang="en-US" b="1" dirty="0" smtClean="0"/>
              <a:t>of Audi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20980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Mentions </a:t>
            </a:r>
          </a:p>
          <a:p>
            <a:r>
              <a:rPr lang="en-US" b="1" dirty="0" smtClean="0"/>
              <a:t>of BMW</a:t>
            </a:r>
            <a:endParaRPr lang="en-US" b="1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219200" y="-762000"/>
            <a:ext cx="7543800" cy="1295400"/>
          </a:xfrm>
        </p:spPr>
        <p:txBody>
          <a:bodyPr/>
          <a:lstStyle/>
          <a:p>
            <a:r>
              <a:rPr lang="en-US" sz="3200" dirty="0" smtClean="0"/>
              <a:t>Beyond Pairwise Association</a:t>
            </a:r>
            <a:endParaRPr lang="en-US" sz="3200" dirty="0"/>
          </a:p>
        </p:txBody>
      </p:sp>
      <p:sp>
        <p:nvSpPr>
          <p:cNvPr id="17" name="Freeform 16"/>
          <p:cNvSpPr/>
          <p:nvPr/>
        </p:nvSpPr>
        <p:spPr>
          <a:xfrm>
            <a:off x="4049486" y="1917519"/>
            <a:ext cx="587828" cy="25581"/>
          </a:xfrm>
          <a:custGeom>
            <a:avLst/>
            <a:gdLst>
              <a:gd name="connsiteX0" fmla="*/ 0 w 587828"/>
              <a:gd name="connsiteY0" fmla="*/ 25581 h 25581"/>
              <a:gd name="connsiteX1" fmla="*/ 179614 w 587828"/>
              <a:gd name="connsiteY1" fmla="*/ 9252 h 25581"/>
              <a:gd name="connsiteX2" fmla="*/ 220435 w 587828"/>
              <a:gd name="connsiteY2" fmla="*/ 1088 h 25581"/>
              <a:gd name="connsiteX3" fmla="*/ 587828 w 587828"/>
              <a:gd name="connsiteY3" fmla="*/ 1088 h 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828" h="25581">
                <a:moveTo>
                  <a:pt x="0" y="25581"/>
                </a:moveTo>
                <a:cubicBezTo>
                  <a:pt x="33990" y="22749"/>
                  <a:pt x="141510" y="14333"/>
                  <a:pt x="179614" y="9252"/>
                </a:cubicBezTo>
                <a:cubicBezTo>
                  <a:pt x="193369" y="7418"/>
                  <a:pt x="206561" y="1365"/>
                  <a:pt x="220435" y="1088"/>
                </a:cubicBezTo>
                <a:cubicBezTo>
                  <a:pt x="342875" y="-1361"/>
                  <a:pt x="465364" y="1088"/>
                  <a:pt x="587828" y="108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596493" y="1926771"/>
            <a:ext cx="432707" cy="1926793"/>
          </a:xfrm>
          <a:custGeom>
            <a:avLst/>
            <a:gdLst>
              <a:gd name="connsiteX0" fmla="*/ 24493 w 432707"/>
              <a:gd name="connsiteY0" fmla="*/ 0 h 1926793"/>
              <a:gd name="connsiteX1" fmla="*/ 65314 w 432707"/>
              <a:gd name="connsiteY1" fmla="*/ 32658 h 1926793"/>
              <a:gd name="connsiteX2" fmla="*/ 89807 w 432707"/>
              <a:gd name="connsiteY2" fmla="*/ 48986 h 1926793"/>
              <a:gd name="connsiteX3" fmla="*/ 106136 w 432707"/>
              <a:gd name="connsiteY3" fmla="*/ 97972 h 1926793"/>
              <a:gd name="connsiteX4" fmla="*/ 138793 w 432707"/>
              <a:gd name="connsiteY4" fmla="*/ 146958 h 1926793"/>
              <a:gd name="connsiteX5" fmla="*/ 155121 w 432707"/>
              <a:gd name="connsiteY5" fmla="*/ 171450 h 1926793"/>
              <a:gd name="connsiteX6" fmla="*/ 179614 w 432707"/>
              <a:gd name="connsiteY6" fmla="*/ 220436 h 1926793"/>
              <a:gd name="connsiteX7" fmla="*/ 204107 w 432707"/>
              <a:gd name="connsiteY7" fmla="*/ 236765 h 1926793"/>
              <a:gd name="connsiteX8" fmla="*/ 220436 w 432707"/>
              <a:gd name="connsiteY8" fmla="*/ 261258 h 1926793"/>
              <a:gd name="connsiteX9" fmla="*/ 244928 w 432707"/>
              <a:gd name="connsiteY9" fmla="*/ 277586 h 1926793"/>
              <a:gd name="connsiteX10" fmla="*/ 261257 w 432707"/>
              <a:gd name="connsiteY10" fmla="*/ 326572 h 1926793"/>
              <a:gd name="connsiteX11" fmla="*/ 293914 w 432707"/>
              <a:gd name="connsiteY11" fmla="*/ 375558 h 1926793"/>
              <a:gd name="connsiteX12" fmla="*/ 318407 w 432707"/>
              <a:gd name="connsiteY12" fmla="*/ 432708 h 1926793"/>
              <a:gd name="connsiteX13" fmla="*/ 326571 w 432707"/>
              <a:gd name="connsiteY13" fmla="*/ 465365 h 1926793"/>
              <a:gd name="connsiteX14" fmla="*/ 342900 w 432707"/>
              <a:gd name="connsiteY14" fmla="*/ 489858 h 1926793"/>
              <a:gd name="connsiteX15" fmla="*/ 359228 w 432707"/>
              <a:gd name="connsiteY15" fmla="*/ 522515 h 1926793"/>
              <a:gd name="connsiteX16" fmla="*/ 375557 w 432707"/>
              <a:gd name="connsiteY16" fmla="*/ 571500 h 1926793"/>
              <a:gd name="connsiteX17" fmla="*/ 391886 w 432707"/>
              <a:gd name="connsiteY17" fmla="*/ 644979 h 1926793"/>
              <a:gd name="connsiteX18" fmla="*/ 400050 w 432707"/>
              <a:gd name="connsiteY18" fmla="*/ 669472 h 1926793"/>
              <a:gd name="connsiteX19" fmla="*/ 416378 w 432707"/>
              <a:gd name="connsiteY19" fmla="*/ 734786 h 1926793"/>
              <a:gd name="connsiteX20" fmla="*/ 424543 w 432707"/>
              <a:gd name="connsiteY20" fmla="*/ 922565 h 1926793"/>
              <a:gd name="connsiteX21" fmla="*/ 432707 w 432707"/>
              <a:gd name="connsiteY21" fmla="*/ 1012372 h 1926793"/>
              <a:gd name="connsiteX22" fmla="*/ 424543 w 432707"/>
              <a:gd name="connsiteY22" fmla="*/ 1183822 h 1926793"/>
              <a:gd name="connsiteX23" fmla="*/ 416378 w 432707"/>
              <a:gd name="connsiteY23" fmla="*/ 1208315 h 1926793"/>
              <a:gd name="connsiteX24" fmla="*/ 400050 w 432707"/>
              <a:gd name="connsiteY24" fmla="*/ 1273629 h 1926793"/>
              <a:gd name="connsiteX25" fmla="*/ 383721 w 432707"/>
              <a:gd name="connsiteY25" fmla="*/ 1322615 h 1926793"/>
              <a:gd name="connsiteX26" fmla="*/ 375557 w 432707"/>
              <a:gd name="connsiteY26" fmla="*/ 1347108 h 1926793"/>
              <a:gd name="connsiteX27" fmla="*/ 351064 w 432707"/>
              <a:gd name="connsiteY27" fmla="*/ 1453243 h 1926793"/>
              <a:gd name="connsiteX28" fmla="*/ 318407 w 432707"/>
              <a:gd name="connsiteY28" fmla="*/ 1502229 h 1926793"/>
              <a:gd name="connsiteX29" fmla="*/ 302078 w 432707"/>
              <a:gd name="connsiteY29" fmla="*/ 1534886 h 1926793"/>
              <a:gd name="connsiteX30" fmla="*/ 269421 w 432707"/>
              <a:gd name="connsiteY30" fmla="*/ 1583872 h 1926793"/>
              <a:gd name="connsiteX31" fmla="*/ 253093 w 432707"/>
              <a:gd name="connsiteY31" fmla="*/ 1608365 h 1926793"/>
              <a:gd name="connsiteX32" fmla="*/ 236764 w 432707"/>
              <a:gd name="connsiteY32" fmla="*/ 1657350 h 1926793"/>
              <a:gd name="connsiteX33" fmla="*/ 212271 w 432707"/>
              <a:gd name="connsiteY33" fmla="*/ 1673679 h 1926793"/>
              <a:gd name="connsiteX34" fmla="*/ 163286 w 432707"/>
              <a:gd name="connsiteY34" fmla="*/ 1747158 h 1926793"/>
              <a:gd name="connsiteX35" fmla="*/ 146957 w 432707"/>
              <a:gd name="connsiteY35" fmla="*/ 1771650 h 1926793"/>
              <a:gd name="connsiteX36" fmla="*/ 130628 w 432707"/>
              <a:gd name="connsiteY36" fmla="*/ 1796143 h 1926793"/>
              <a:gd name="connsiteX37" fmla="*/ 122464 w 432707"/>
              <a:gd name="connsiteY37" fmla="*/ 1820636 h 1926793"/>
              <a:gd name="connsiteX38" fmla="*/ 97971 w 432707"/>
              <a:gd name="connsiteY38" fmla="*/ 1828800 h 1926793"/>
              <a:gd name="connsiteX39" fmla="*/ 48986 w 432707"/>
              <a:gd name="connsiteY39" fmla="*/ 1861458 h 1926793"/>
              <a:gd name="connsiteX40" fmla="*/ 24493 w 432707"/>
              <a:gd name="connsiteY40" fmla="*/ 1877786 h 1926793"/>
              <a:gd name="connsiteX41" fmla="*/ 0 w 432707"/>
              <a:gd name="connsiteY41" fmla="*/ 1926772 h 192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2707" h="1926793">
                <a:moveTo>
                  <a:pt x="24493" y="0"/>
                </a:moveTo>
                <a:cubicBezTo>
                  <a:pt x="38100" y="10886"/>
                  <a:pt x="51373" y="22203"/>
                  <a:pt x="65314" y="32658"/>
                </a:cubicBezTo>
                <a:cubicBezTo>
                  <a:pt x="73164" y="38545"/>
                  <a:pt x="84606" y="40665"/>
                  <a:pt x="89807" y="48986"/>
                </a:cubicBezTo>
                <a:cubicBezTo>
                  <a:pt x="98929" y="63582"/>
                  <a:pt x="96589" y="83651"/>
                  <a:pt x="106136" y="97972"/>
                </a:cubicBezTo>
                <a:lnTo>
                  <a:pt x="138793" y="146958"/>
                </a:lnTo>
                <a:cubicBezTo>
                  <a:pt x="144236" y="155122"/>
                  <a:pt x="152018" y="162142"/>
                  <a:pt x="155121" y="171450"/>
                </a:cubicBezTo>
                <a:cubicBezTo>
                  <a:pt x="161761" y="191369"/>
                  <a:pt x="163789" y="204610"/>
                  <a:pt x="179614" y="220436"/>
                </a:cubicBezTo>
                <a:cubicBezTo>
                  <a:pt x="186552" y="227374"/>
                  <a:pt x="195943" y="231322"/>
                  <a:pt x="204107" y="236765"/>
                </a:cubicBezTo>
                <a:cubicBezTo>
                  <a:pt x="209550" y="244929"/>
                  <a:pt x="213498" y="254320"/>
                  <a:pt x="220436" y="261258"/>
                </a:cubicBezTo>
                <a:cubicBezTo>
                  <a:pt x="227374" y="268196"/>
                  <a:pt x="239728" y="269266"/>
                  <a:pt x="244928" y="277586"/>
                </a:cubicBezTo>
                <a:cubicBezTo>
                  <a:pt x="254050" y="292182"/>
                  <a:pt x="251710" y="312251"/>
                  <a:pt x="261257" y="326572"/>
                </a:cubicBezTo>
                <a:cubicBezTo>
                  <a:pt x="272143" y="342901"/>
                  <a:pt x="287708" y="356941"/>
                  <a:pt x="293914" y="375558"/>
                </a:cubicBezTo>
                <a:cubicBezTo>
                  <a:pt x="305927" y="411596"/>
                  <a:pt x="298229" y="392353"/>
                  <a:pt x="318407" y="432708"/>
                </a:cubicBezTo>
                <a:cubicBezTo>
                  <a:pt x="321128" y="443594"/>
                  <a:pt x="322151" y="455052"/>
                  <a:pt x="326571" y="465365"/>
                </a:cubicBezTo>
                <a:cubicBezTo>
                  <a:pt x="330436" y="474384"/>
                  <a:pt x="338032" y="481338"/>
                  <a:pt x="342900" y="489858"/>
                </a:cubicBezTo>
                <a:cubicBezTo>
                  <a:pt x="348938" y="500425"/>
                  <a:pt x="354708" y="511215"/>
                  <a:pt x="359228" y="522515"/>
                </a:cubicBezTo>
                <a:cubicBezTo>
                  <a:pt x="365620" y="538496"/>
                  <a:pt x="370114" y="555172"/>
                  <a:pt x="375557" y="571500"/>
                </a:cubicBezTo>
                <a:cubicBezTo>
                  <a:pt x="393933" y="626628"/>
                  <a:pt x="372731" y="558784"/>
                  <a:pt x="391886" y="644979"/>
                </a:cubicBezTo>
                <a:cubicBezTo>
                  <a:pt x="393753" y="653380"/>
                  <a:pt x="397963" y="661123"/>
                  <a:pt x="400050" y="669472"/>
                </a:cubicBezTo>
                <a:lnTo>
                  <a:pt x="416378" y="734786"/>
                </a:lnTo>
                <a:cubicBezTo>
                  <a:pt x="419100" y="797379"/>
                  <a:pt x="420864" y="860021"/>
                  <a:pt x="424543" y="922565"/>
                </a:cubicBezTo>
                <a:cubicBezTo>
                  <a:pt x="426308" y="952572"/>
                  <a:pt x="432707" y="982313"/>
                  <a:pt x="432707" y="1012372"/>
                </a:cubicBezTo>
                <a:cubicBezTo>
                  <a:pt x="432707" y="1069587"/>
                  <a:pt x="429295" y="1126805"/>
                  <a:pt x="424543" y="1183822"/>
                </a:cubicBezTo>
                <a:cubicBezTo>
                  <a:pt x="423828" y="1192398"/>
                  <a:pt x="418642" y="1200012"/>
                  <a:pt x="416378" y="1208315"/>
                </a:cubicBezTo>
                <a:cubicBezTo>
                  <a:pt x="410473" y="1229966"/>
                  <a:pt x="407147" y="1252339"/>
                  <a:pt x="400050" y="1273629"/>
                </a:cubicBezTo>
                <a:lnTo>
                  <a:pt x="383721" y="1322615"/>
                </a:lnTo>
                <a:lnTo>
                  <a:pt x="375557" y="1347108"/>
                </a:lnTo>
                <a:cubicBezTo>
                  <a:pt x="371793" y="1373459"/>
                  <a:pt x="367366" y="1428789"/>
                  <a:pt x="351064" y="1453243"/>
                </a:cubicBezTo>
                <a:cubicBezTo>
                  <a:pt x="340178" y="1469572"/>
                  <a:pt x="327184" y="1484676"/>
                  <a:pt x="318407" y="1502229"/>
                </a:cubicBezTo>
                <a:cubicBezTo>
                  <a:pt x="312964" y="1513115"/>
                  <a:pt x="308340" y="1524450"/>
                  <a:pt x="302078" y="1534886"/>
                </a:cubicBezTo>
                <a:cubicBezTo>
                  <a:pt x="291981" y="1551714"/>
                  <a:pt x="280307" y="1567543"/>
                  <a:pt x="269421" y="1583872"/>
                </a:cubicBezTo>
                <a:cubicBezTo>
                  <a:pt x="263978" y="1592036"/>
                  <a:pt x="256196" y="1599056"/>
                  <a:pt x="253093" y="1608365"/>
                </a:cubicBezTo>
                <a:cubicBezTo>
                  <a:pt x="247650" y="1624693"/>
                  <a:pt x="251085" y="1647803"/>
                  <a:pt x="236764" y="1657350"/>
                </a:cubicBezTo>
                <a:lnTo>
                  <a:pt x="212271" y="1673679"/>
                </a:lnTo>
                <a:lnTo>
                  <a:pt x="163286" y="1747158"/>
                </a:lnTo>
                <a:lnTo>
                  <a:pt x="146957" y="1771650"/>
                </a:lnTo>
                <a:lnTo>
                  <a:pt x="130628" y="1796143"/>
                </a:lnTo>
                <a:cubicBezTo>
                  <a:pt x="127907" y="1804307"/>
                  <a:pt x="128549" y="1814551"/>
                  <a:pt x="122464" y="1820636"/>
                </a:cubicBezTo>
                <a:cubicBezTo>
                  <a:pt x="116379" y="1826721"/>
                  <a:pt x="105494" y="1824621"/>
                  <a:pt x="97971" y="1828800"/>
                </a:cubicBezTo>
                <a:cubicBezTo>
                  <a:pt x="80816" y="1838331"/>
                  <a:pt x="65314" y="1850572"/>
                  <a:pt x="48986" y="1861458"/>
                </a:cubicBezTo>
                <a:lnTo>
                  <a:pt x="24493" y="1877786"/>
                </a:lnTo>
                <a:cubicBezTo>
                  <a:pt x="7303" y="1929354"/>
                  <a:pt x="25376" y="1926772"/>
                  <a:pt x="0" y="192677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3698307" y="1951233"/>
            <a:ext cx="922679" cy="1885981"/>
          </a:xfrm>
          <a:custGeom>
            <a:avLst/>
            <a:gdLst>
              <a:gd name="connsiteX0" fmla="*/ 922679 w 922679"/>
              <a:gd name="connsiteY0" fmla="*/ 1885981 h 1885981"/>
              <a:gd name="connsiteX1" fmla="*/ 881857 w 922679"/>
              <a:gd name="connsiteY1" fmla="*/ 1869653 h 1885981"/>
              <a:gd name="connsiteX2" fmla="*/ 832872 w 922679"/>
              <a:gd name="connsiteY2" fmla="*/ 1836996 h 1885981"/>
              <a:gd name="connsiteX3" fmla="*/ 734900 w 922679"/>
              <a:gd name="connsiteY3" fmla="*/ 1804338 h 1885981"/>
              <a:gd name="connsiteX4" fmla="*/ 710407 w 922679"/>
              <a:gd name="connsiteY4" fmla="*/ 1796174 h 1885981"/>
              <a:gd name="connsiteX5" fmla="*/ 685914 w 922679"/>
              <a:gd name="connsiteY5" fmla="*/ 1779846 h 1885981"/>
              <a:gd name="connsiteX6" fmla="*/ 661422 w 922679"/>
              <a:gd name="connsiteY6" fmla="*/ 1771681 h 1885981"/>
              <a:gd name="connsiteX7" fmla="*/ 612436 w 922679"/>
              <a:gd name="connsiteY7" fmla="*/ 1739024 h 1885981"/>
              <a:gd name="connsiteX8" fmla="*/ 563450 w 922679"/>
              <a:gd name="connsiteY8" fmla="*/ 1722696 h 1885981"/>
              <a:gd name="connsiteX9" fmla="*/ 538957 w 922679"/>
              <a:gd name="connsiteY9" fmla="*/ 1706367 h 1885981"/>
              <a:gd name="connsiteX10" fmla="*/ 514464 w 922679"/>
              <a:gd name="connsiteY10" fmla="*/ 1698203 h 1885981"/>
              <a:gd name="connsiteX11" fmla="*/ 481807 w 922679"/>
              <a:gd name="connsiteY11" fmla="*/ 1649217 h 1885981"/>
              <a:gd name="connsiteX12" fmla="*/ 432822 w 922679"/>
              <a:gd name="connsiteY12" fmla="*/ 1616560 h 1885981"/>
              <a:gd name="connsiteX13" fmla="*/ 416493 w 922679"/>
              <a:gd name="connsiteY13" fmla="*/ 1592067 h 1885981"/>
              <a:gd name="connsiteX14" fmla="*/ 392000 w 922679"/>
              <a:gd name="connsiteY14" fmla="*/ 1583903 h 1885981"/>
              <a:gd name="connsiteX15" fmla="*/ 367507 w 922679"/>
              <a:gd name="connsiteY15" fmla="*/ 1567574 h 1885981"/>
              <a:gd name="connsiteX16" fmla="*/ 326686 w 922679"/>
              <a:gd name="connsiteY16" fmla="*/ 1518588 h 1885981"/>
              <a:gd name="connsiteX17" fmla="*/ 294029 w 922679"/>
              <a:gd name="connsiteY17" fmla="*/ 1469603 h 1885981"/>
              <a:gd name="connsiteX18" fmla="*/ 277700 w 922679"/>
              <a:gd name="connsiteY18" fmla="*/ 1445110 h 1885981"/>
              <a:gd name="connsiteX19" fmla="*/ 261372 w 922679"/>
              <a:gd name="connsiteY19" fmla="*/ 1420617 h 1885981"/>
              <a:gd name="connsiteX20" fmla="*/ 236879 w 922679"/>
              <a:gd name="connsiteY20" fmla="*/ 1404288 h 1885981"/>
              <a:gd name="connsiteX21" fmla="*/ 220550 w 922679"/>
              <a:gd name="connsiteY21" fmla="*/ 1379796 h 1885981"/>
              <a:gd name="connsiteX22" fmla="*/ 196057 w 922679"/>
              <a:gd name="connsiteY22" fmla="*/ 1355303 h 1885981"/>
              <a:gd name="connsiteX23" fmla="*/ 187893 w 922679"/>
              <a:gd name="connsiteY23" fmla="*/ 1330810 h 1885981"/>
              <a:gd name="connsiteX24" fmla="*/ 171564 w 922679"/>
              <a:gd name="connsiteY24" fmla="*/ 1273660 h 1885981"/>
              <a:gd name="connsiteX25" fmla="*/ 130743 w 922679"/>
              <a:gd name="connsiteY25" fmla="*/ 1232838 h 1885981"/>
              <a:gd name="connsiteX26" fmla="*/ 98086 w 922679"/>
              <a:gd name="connsiteY26" fmla="*/ 1183853 h 1885981"/>
              <a:gd name="connsiteX27" fmla="*/ 81757 w 922679"/>
              <a:gd name="connsiteY27" fmla="*/ 1134867 h 1885981"/>
              <a:gd name="connsiteX28" fmla="*/ 65429 w 922679"/>
              <a:gd name="connsiteY28" fmla="*/ 1061388 h 1885981"/>
              <a:gd name="connsiteX29" fmla="*/ 57264 w 922679"/>
              <a:gd name="connsiteY29" fmla="*/ 979746 h 1885981"/>
              <a:gd name="connsiteX30" fmla="*/ 32772 w 922679"/>
              <a:gd name="connsiteY30" fmla="*/ 947088 h 1885981"/>
              <a:gd name="connsiteX31" fmla="*/ 16443 w 922679"/>
              <a:gd name="connsiteY31" fmla="*/ 922596 h 1885981"/>
              <a:gd name="connsiteX32" fmla="*/ 114 w 922679"/>
              <a:gd name="connsiteY32" fmla="*/ 873610 h 1885981"/>
              <a:gd name="connsiteX33" fmla="*/ 16443 w 922679"/>
              <a:gd name="connsiteY33" fmla="*/ 742981 h 1885981"/>
              <a:gd name="connsiteX34" fmla="*/ 24607 w 922679"/>
              <a:gd name="connsiteY34" fmla="*/ 718488 h 1885981"/>
              <a:gd name="connsiteX35" fmla="*/ 40936 w 922679"/>
              <a:gd name="connsiteY35" fmla="*/ 693996 h 1885981"/>
              <a:gd name="connsiteX36" fmla="*/ 57264 w 922679"/>
              <a:gd name="connsiteY36" fmla="*/ 579696 h 1885981"/>
              <a:gd name="connsiteX37" fmla="*/ 73593 w 922679"/>
              <a:gd name="connsiteY37" fmla="*/ 530710 h 1885981"/>
              <a:gd name="connsiteX38" fmla="*/ 81757 w 922679"/>
              <a:gd name="connsiteY38" fmla="*/ 432738 h 1885981"/>
              <a:gd name="connsiteX39" fmla="*/ 106250 w 922679"/>
              <a:gd name="connsiteY39" fmla="*/ 383753 h 1885981"/>
              <a:gd name="connsiteX40" fmla="*/ 130743 w 922679"/>
              <a:gd name="connsiteY40" fmla="*/ 334767 h 1885981"/>
              <a:gd name="connsiteX41" fmla="*/ 179729 w 922679"/>
              <a:gd name="connsiteY41" fmla="*/ 236796 h 1885981"/>
              <a:gd name="connsiteX42" fmla="*/ 196057 w 922679"/>
              <a:gd name="connsiteY42" fmla="*/ 212303 h 1885981"/>
              <a:gd name="connsiteX43" fmla="*/ 212386 w 922679"/>
              <a:gd name="connsiteY43" fmla="*/ 187810 h 1885981"/>
              <a:gd name="connsiteX44" fmla="*/ 253207 w 922679"/>
              <a:gd name="connsiteY44" fmla="*/ 114331 h 1885981"/>
              <a:gd name="connsiteX45" fmla="*/ 269536 w 922679"/>
              <a:gd name="connsiteY45" fmla="*/ 89838 h 1885981"/>
              <a:gd name="connsiteX46" fmla="*/ 294029 w 922679"/>
              <a:gd name="connsiteY46" fmla="*/ 65346 h 1885981"/>
              <a:gd name="connsiteX47" fmla="*/ 310357 w 922679"/>
              <a:gd name="connsiteY47" fmla="*/ 40853 h 1885981"/>
              <a:gd name="connsiteX48" fmla="*/ 334850 w 922679"/>
              <a:gd name="connsiteY48" fmla="*/ 24524 h 1885981"/>
              <a:gd name="connsiteX49" fmla="*/ 367507 w 922679"/>
              <a:gd name="connsiteY49" fmla="*/ 31 h 188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22679" h="1885981">
                <a:moveTo>
                  <a:pt x="922679" y="1885981"/>
                </a:moveTo>
                <a:cubicBezTo>
                  <a:pt x="909072" y="1880538"/>
                  <a:pt x="894723" y="1876671"/>
                  <a:pt x="881857" y="1869653"/>
                </a:cubicBezTo>
                <a:cubicBezTo>
                  <a:pt x="864629" y="1860256"/>
                  <a:pt x="851489" y="1843202"/>
                  <a:pt x="832872" y="1836996"/>
                </a:cubicBezTo>
                <a:lnTo>
                  <a:pt x="734900" y="1804338"/>
                </a:lnTo>
                <a:cubicBezTo>
                  <a:pt x="726736" y="1801617"/>
                  <a:pt x="717568" y="1800948"/>
                  <a:pt x="710407" y="1796174"/>
                </a:cubicBezTo>
                <a:cubicBezTo>
                  <a:pt x="702243" y="1790731"/>
                  <a:pt x="694690" y="1784234"/>
                  <a:pt x="685914" y="1779846"/>
                </a:cubicBezTo>
                <a:cubicBezTo>
                  <a:pt x="678217" y="1775997"/>
                  <a:pt x="668945" y="1775860"/>
                  <a:pt x="661422" y="1771681"/>
                </a:cubicBezTo>
                <a:cubicBezTo>
                  <a:pt x="644267" y="1762150"/>
                  <a:pt x="631054" y="1745230"/>
                  <a:pt x="612436" y="1739024"/>
                </a:cubicBezTo>
                <a:lnTo>
                  <a:pt x="563450" y="1722696"/>
                </a:lnTo>
                <a:cubicBezTo>
                  <a:pt x="555286" y="1717253"/>
                  <a:pt x="547733" y="1710755"/>
                  <a:pt x="538957" y="1706367"/>
                </a:cubicBezTo>
                <a:cubicBezTo>
                  <a:pt x="531260" y="1702518"/>
                  <a:pt x="520549" y="1704288"/>
                  <a:pt x="514464" y="1698203"/>
                </a:cubicBezTo>
                <a:cubicBezTo>
                  <a:pt x="500587" y="1684326"/>
                  <a:pt x="498136" y="1660103"/>
                  <a:pt x="481807" y="1649217"/>
                </a:cubicBezTo>
                <a:lnTo>
                  <a:pt x="432822" y="1616560"/>
                </a:lnTo>
                <a:cubicBezTo>
                  <a:pt x="427379" y="1608396"/>
                  <a:pt x="424155" y="1598197"/>
                  <a:pt x="416493" y="1592067"/>
                </a:cubicBezTo>
                <a:cubicBezTo>
                  <a:pt x="409773" y="1586691"/>
                  <a:pt x="399697" y="1587752"/>
                  <a:pt x="392000" y="1583903"/>
                </a:cubicBezTo>
                <a:cubicBezTo>
                  <a:pt x="383224" y="1579515"/>
                  <a:pt x="375671" y="1573017"/>
                  <a:pt x="367507" y="1567574"/>
                </a:cubicBezTo>
                <a:cubicBezTo>
                  <a:pt x="309173" y="1480069"/>
                  <a:pt x="400010" y="1612861"/>
                  <a:pt x="326686" y="1518588"/>
                </a:cubicBezTo>
                <a:cubicBezTo>
                  <a:pt x="314638" y="1503098"/>
                  <a:pt x="304915" y="1485931"/>
                  <a:pt x="294029" y="1469603"/>
                </a:cubicBezTo>
                <a:lnTo>
                  <a:pt x="277700" y="1445110"/>
                </a:lnTo>
                <a:cubicBezTo>
                  <a:pt x="272257" y="1436946"/>
                  <a:pt x="269536" y="1426060"/>
                  <a:pt x="261372" y="1420617"/>
                </a:cubicBezTo>
                <a:lnTo>
                  <a:pt x="236879" y="1404288"/>
                </a:lnTo>
                <a:cubicBezTo>
                  <a:pt x="231436" y="1396124"/>
                  <a:pt x="226832" y="1387334"/>
                  <a:pt x="220550" y="1379796"/>
                </a:cubicBezTo>
                <a:cubicBezTo>
                  <a:pt x="213158" y="1370926"/>
                  <a:pt x="202462" y="1364910"/>
                  <a:pt x="196057" y="1355303"/>
                </a:cubicBezTo>
                <a:cubicBezTo>
                  <a:pt x="191283" y="1348142"/>
                  <a:pt x="190257" y="1339085"/>
                  <a:pt x="187893" y="1330810"/>
                </a:cubicBezTo>
                <a:cubicBezTo>
                  <a:pt x="184403" y="1318595"/>
                  <a:pt x="178092" y="1286715"/>
                  <a:pt x="171564" y="1273660"/>
                </a:cubicBezTo>
                <a:cubicBezTo>
                  <a:pt x="157956" y="1246445"/>
                  <a:pt x="155237" y="1249168"/>
                  <a:pt x="130743" y="1232838"/>
                </a:cubicBezTo>
                <a:cubicBezTo>
                  <a:pt x="119857" y="1216510"/>
                  <a:pt x="104292" y="1202470"/>
                  <a:pt x="98086" y="1183853"/>
                </a:cubicBezTo>
                <a:cubicBezTo>
                  <a:pt x="92643" y="1167524"/>
                  <a:pt x="85931" y="1151565"/>
                  <a:pt x="81757" y="1134867"/>
                </a:cubicBezTo>
                <a:cubicBezTo>
                  <a:pt x="76213" y="1112691"/>
                  <a:pt x="68391" y="1083602"/>
                  <a:pt x="65429" y="1061388"/>
                </a:cubicBezTo>
                <a:cubicBezTo>
                  <a:pt x="61814" y="1034278"/>
                  <a:pt x="64778" y="1006043"/>
                  <a:pt x="57264" y="979746"/>
                </a:cubicBezTo>
                <a:cubicBezTo>
                  <a:pt x="53526" y="966662"/>
                  <a:pt x="40681" y="958161"/>
                  <a:pt x="32772" y="947088"/>
                </a:cubicBezTo>
                <a:cubicBezTo>
                  <a:pt x="27069" y="939104"/>
                  <a:pt x="21886" y="930760"/>
                  <a:pt x="16443" y="922596"/>
                </a:cubicBezTo>
                <a:cubicBezTo>
                  <a:pt x="11000" y="906267"/>
                  <a:pt x="-1315" y="890762"/>
                  <a:pt x="114" y="873610"/>
                </a:cubicBezTo>
                <a:cubicBezTo>
                  <a:pt x="6443" y="797673"/>
                  <a:pt x="1279" y="796057"/>
                  <a:pt x="16443" y="742981"/>
                </a:cubicBezTo>
                <a:cubicBezTo>
                  <a:pt x="18807" y="734706"/>
                  <a:pt x="20758" y="726185"/>
                  <a:pt x="24607" y="718488"/>
                </a:cubicBezTo>
                <a:cubicBezTo>
                  <a:pt x="28995" y="709712"/>
                  <a:pt x="35493" y="702160"/>
                  <a:pt x="40936" y="693996"/>
                </a:cubicBezTo>
                <a:cubicBezTo>
                  <a:pt x="63727" y="625621"/>
                  <a:pt x="30432" y="731741"/>
                  <a:pt x="57264" y="579696"/>
                </a:cubicBezTo>
                <a:cubicBezTo>
                  <a:pt x="60255" y="562746"/>
                  <a:pt x="73593" y="530710"/>
                  <a:pt x="73593" y="530710"/>
                </a:cubicBezTo>
                <a:cubicBezTo>
                  <a:pt x="76314" y="498053"/>
                  <a:pt x="77426" y="465221"/>
                  <a:pt x="81757" y="432738"/>
                </a:cubicBezTo>
                <a:cubicBezTo>
                  <a:pt x="85488" y="404760"/>
                  <a:pt x="93743" y="408768"/>
                  <a:pt x="106250" y="383753"/>
                </a:cubicBezTo>
                <a:cubicBezTo>
                  <a:pt x="140046" y="316158"/>
                  <a:pt x="83952" y="404952"/>
                  <a:pt x="130743" y="334767"/>
                </a:cubicBezTo>
                <a:cubicBezTo>
                  <a:pt x="153278" y="267162"/>
                  <a:pt x="137524" y="300104"/>
                  <a:pt x="179729" y="236796"/>
                </a:cubicBezTo>
                <a:lnTo>
                  <a:pt x="196057" y="212303"/>
                </a:lnTo>
                <a:lnTo>
                  <a:pt x="212386" y="187810"/>
                </a:lnTo>
                <a:cubicBezTo>
                  <a:pt x="226755" y="144700"/>
                  <a:pt x="215777" y="170476"/>
                  <a:pt x="253207" y="114331"/>
                </a:cubicBezTo>
                <a:cubicBezTo>
                  <a:pt x="258650" y="106167"/>
                  <a:pt x="262597" y="96776"/>
                  <a:pt x="269536" y="89838"/>
                </a:cubicBezTo>
                <a:cubicBezTo>
                  <a:pt x="277700" y="81674"/>
                  <a:pt x="286637" y="74216"/>
                  <a:pt x="294029" y="65346"/>
                </a:cubicBezTo>
                <a:cubicBezTo>
                  <a:pt x="300311" y="57808"/>
                  <a:pt x="303419" y="47791"/>
                  <a:pt x="310357" y="40853"/>
                </a:cubicBezTo>
                <a:cubicBezTo>
                  <a:pt x="317295" y="33915"/>
                  <a:pt x="327312" y="30806"/>
                  <a:pt x="334850" y="24524"/>
                </a:cubicBezTo>
                <a:cubicBezTo>
                  <a:pt x="366550" y="-1893"/>
                  <a:pt x="346552" y="31"/>
                  <a:pt x="367507" y="3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66800" y="54506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Do people compare </a:t>
            </a:r>
            <a:r>
              <a:rPr lang="en-US" b="1" dirty="0">
                <a:latin typeface="Calibri" panose="020F0502020204030204" pitchFamily="34" charset="0"/>
              </a:rPr>
              <a:t>Audi</a:t>
            </a:r>
            <a:r>
              <a:rPr lang="en-US" dirty="0">
                <a:latin typeface="Calibri" panose="020F0502020204030204" pitchFamily="34" charset="0"/>
              </a:rPr>
              <a:t> &amp; </a:t>
            </a:r>
            <a:r>
              <a:rPr lang="en-US" b="1" dirty="0">
                <a:latin typeface="Calibri" panose="020F0502020204030204" pitchFamily="34" charset="0"/>
              </a:rPr>
              <a:t>BMW</a:t>
            </a:r>
            <a:r>
              <a:rPr lang="en-US" dirty="0">
                <a:latin typeface="Calibri" panose="020F0502020204030204" pitchFamily="34" charset="0"/>
              </a:rPr>
              <a:t> when they discuss </a:t>
            </a:r>
            <a:r>
              <a:rPr lang="en-US" b="1" dirty="0">
                <a:latin typeface="Calibri" panose="020F0502020204030204" pitchFamily="34" charset="0"/>
              </a:rPr>
              <a:t>performance</a:t>
            </a:r>
            <a:r>
              <a:rPr lang="en-US" dirty="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000380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7" grpId="0" animBg="1"/>
      <p:bldP spid="19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en-US" sz="2400" i="1" dirty="0" smtClean="0">
                <a:latin typeface="Calibri" panose="020F0502020204030204" pitchFamily="34" charset="0"/>
              </a:rPr>
              <a:t>Lift</a:t>
            </a:r>
            <a:r>
              <a:rPr lang="en-US" sz="2400" dirty="0" smtClean="0">
                <a:latin typeface="Calibri" panose="020F0502020204030204" pitchFamily="34" charset="0"/>
              </a:rPr>
              <a:t>(</a:t>
            </a:r>
            <a:r>
              <a:rPr lang="en-US" sz="2400" i="1" dirty="0" err="1" smtClean="0">
                <a:latin typeface="Calibri" panose="020F0502020204030204" pitchFamily="34" charset="0"/>
              </a:rPr>
              <a:t>x,y</a:t>
            </a:r>
            <a:r>
              <a:rPr lang="en-US" sz="2400" dirty="0" err="1" smtClean="0">
                <a:latin typeface="Calibri" panose="020F0502020204030204" pitchFamily="34" charset="0"/>
              </a:rPr>
              <a:t>|</a:t>
            </a:r>
            <a:r>
              <a:rPr lang="en-US" sz="2400" i="1" dirty="0" err="1" smtClean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 = 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x,y</a:t>
            </a:r>
            <a:r>
              <a:rPr lang="en-US" sz="2400" dirty="0">
                <a:latin typeface="Calibri" panose="020F0502020204030204" pitchFamily="34" charset="0"/>
              </a:rPr>
              <a:t>|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 smtClean="0">
                <a:latin typeface="Calibri" panose="020F0502020204030204" pitchFamily="34" charset="0"/>
              </a:rPr>
              <a:t>)/[</a:t>
            </a:r>
            <a:r>
              <a:rPr lang="en-US" sz="2400" i="1" dirty="0" smtClean="0">
                <a:latin typeface="Calibri" panose="020F0502020204030204" pitchFamily="34" charset="0"/>
              </a:rPr>
              <a:t>P</a:t>
            </a:r>
            <a:r>
              <a:rPr lang="en-US" sz="2400" dirty="0" smtClean="0">
                <a:latin typeface="Calibri" panose="020F0502020204030204" pitchFamily="34" charset="0"/>
              </a:rPr>
              <a:t>(</a:t>
            </a:r>
            <a:r>
              <a:rPr lang="en-US" sz="2400" i="1" dirty="0" smtClean="0">
                <a:latin typeface="Calibri" panose="020F0502020204030204" pitchFamily="34" charset="0"/>
              </a:rPr>
              <a:t>x</a:t>
            </a:r>
            <a:r>
              <a:rPr lang="en-US" sz="2400" dirty="0" smtClean="0">
                <a:latin typeface="Calibri" panose="020F0502020204030204" pitchFamily="34" charset="0"/>
              </a:rPr>
              <a:t>|</a:t>
            </a:r>
            <a:r>
              <a:rPr lang="en-US" sz="2400" i="1" dirty="0" smtClean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)*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|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 smtClean="0">
                <a:latin typeface="Calibri" panose="020F0502020204030204" pitchFamily="34" charset="0"/>
              </a:rPr>
              <a:t>)] 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= </a:t>
            </a:r>
            <a:r>
              <a:rPr lang="en-US" sz="2400" dirty="0">
                <a:latin typeface="Calibri" panose="020F0502020204030204" pitchFamily="34" charset="0"/>
              </a:rPr>
              <a:t>[#(</a:t>
            </a:r>
            <a:r>
              <a:rPr lang="en-US" sz="2400" i="1" dirty="0">
                <a:latin typeface="Calibri" panose="020F0502020204030204" pitchFamily="34" charset="0"/>
              </a:rPr>
              <a:t>x,y,z</a:t>
            </a:r>
            <a:r>
              <a:rPr lang="en-US" sz="2400" dirty="0">
                <a:latin typeface="Calibri" panose="020F0502020204030204" pitchFamily="34" charset="0"/>
              </a:rPr>
              <a:t>)/#(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)] / [{#(</a:t>
            </a:r>
            <a:r>
              <a:rPr lang="en-US" sz="2400" i="1" dirty="0">
                <a:latin typeface="Calibri" panose="020F0502020204030204" pitchFamily="34" charset="0"/>
              </a:rPr>
              <a:t>x,z</a:t>
            </a:r>
            <a:r>
              <a:rPr lang="en-US" sz="2400" dirty="0">
                <a:latin typeface="Calibri" panose="020F0502020204030204" pitchFamily="34" charset="0"/>
              </a:rPr>
              <a:t>)/#(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)}*{#(</a:t>
            </a:r>
            <a:r>
              <a:rPr lang="en-US" sz="2400" i="1" dirty="0">
                <a:latin typeface="Calibri" panose="020F0502020204030204" pitchFamily="34" charset="0"/>
              </a:rPr>
              <a:t>y,z</a:t>
            </a:r>
            <a:r>
              <a:rPr lang="en-US" sz="2400" dirty="0">
                <a:latin typeface="Calibri" panose="020F0502020204030204" pitchFamily="34" charset="0"/>
              </a:rPr>
              <a:t>)/#(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)}]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= </a:t>
            </a:r>
            <a:r>
              <a:rPr lang="en-US" sz="2400" dirty="0" smtClean="0">
                <a:latin typeface="Calibri" panose="020F0502020204030204" pitchFamily="34" charset="0"/>
              </a:rPr>
              <a:t>[#(</a:t>
            </a:r>
            <a:r>
              <a:rPr lang="en-US" sz="2400" i="1" dirty="0">
                <a:latin typeface="Calibri" panose="020F0502020204030204" pitchFamily="34" charset="0"/>
              </a:rPr>
              <a:t>x,y,z</a:t>
            </a:r>
            <a:r>
              <a:rPr lang="en-US" sz="2400" dirty="0">
                <a:latin typeface="Calibri" panose="020F0502020204030204" pitchFamily="34" charset="0"/>
              </a:rPr>
              <a:t>)*#(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 smtClean="0">
                <a:latin typeface="Calibri" panose="020F0502020204030204" pitchFamily="34" charset="0"/>
              </a:rPr>
              <a:t>)] </a:t>
            </a:r>
            <a:r>
              <a:rPr lang="en-US" sz="2400" dirty="0">
                <a:latin typeface="Calibri" panose="020F0502020204030204" pitchFamily="34" charset="0"/>
              </a:rPr>
              <a:t>/ [#(</a:t>
            </a:r>
            <a:r>
              <a:rPr lang="en-US" sz="2400" i="1" dirty="0">
                <a:latin typeface="Calibri" panose="020F0502020204030204" pitchFamily="34" charset="0"/>
              </a:rPr>
              <a:t>x,z</a:t>
            </a:r>
            <a:r>
              <a:rPr lang="en-US" sz="2400" dirty="0">
                <a:latin typeface="Calibri" panose="020F0502020204030204" pitchFamily="34" charset="0"/>
              </a:rPr>
              <a:t>)*#(</a:t>
            </a:r>
            <a:r>
              <a:rPr lang="en-US" sz="2400" i="1" dirty="0">
                <a:latin typeface="Calibri" panose="020F0502020204030204" pitchFamily="34" charset="0"/>
              </a:rPr>
              <a:t>y,z</a:t>
            </a:r>
            <a:r>
              <a:rPr lang="en-US" sz="2400" dirty="0">
                <a:latin typeface="Calibri" panose="020F0502020204030204" pitchFamily="34" charset="0"/>
              </a:rPr>
              <a:t>)]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E.g., </a:t>
            </a:r>
            <a:r>
              <a:rPr lang="en-US" sz="2400" i="1" dirty="0" smtClean="0">
                <a:latin typeface="Calibri" panose="020F0502020204030204" pitchFamily="34" charset="0"/>
              </a:rPr>
              <a:t>L</a:t>
            </a:r>
            <a:r>
              <a:rPr lang="en-US" sz="2400" dirty="0" smtClean="0">
                <a:latin typeface="Calibri" panose="020F0502020204030204" pitchFamily="34" charset="0"/>
              </a:rPr>
              <a:t>(Audi</a:t>
            </a:r>
            <a:r>
              <a:rPr lang="en-US" sz="2400" dirty="0">
                <a:latin typeface="Calibri" panose="020F0502020204030204" pitchFamily="34" charset="0"/>
              </a:rPr>
              <a:t>, BMW|performance) = 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[#(</a:t>
            </a:r>
            <a:r>
              <a:rPr lang="en-US" sz="2400" dirty="0">
                <a:latin typeface="Calibri" panose="020F0502020204030204" pitchFamily="34" charset="0"/>
              </a:rPr>
              <a:t>Audi, BMW, performance)*#(performance)] / [#(Audi,performance)*#(BMW,performance</a:t>
            </a:r>
            <a:r>
              <a:rPr lang="en-US" sz="2400" dirty="0" smtClean="0">
                <a:latin typeface="Calibri" panose="020F0502020204030204" pitchFamily="34" charset="0"/>
              </a:rPr>
              <a:t>)]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Perf: 500; Audi </a:t>
            </a:r>
            <a:r>
              <a:rPr lang="en-US" sz="2000" dirty="0">
                <a:latin typeface="Calibri" panose="020F0502020204030204" pitchFamily="34" charset="0"/>
              </a:rPr>
              <a:t>&amp; perf: </a:t>
            </a:r>
            <a:r>
              <a:rPr lang="en-US" sz="2000" dirty="0" smtClean="0">
                <a:latin typeface="Calibri" panose="020F0502020204030204" pitchFamily="34" charset="0"/>
              </a:rPr>
              <a:t>250; BMW </a:t>
            </a:r>
            <a:r>
              <a:rPr lang="en-US" sz="2000" dirty="0">
                <a:latin typeface="Calibri" panose="020F0502020204030204" pitchFamily="34" charset="0"/>
              </a:rPr>
              <a:t>&amp; perf: </a:t>
            </a:r>
            <a:r>
              <a:rPr lang="en-US" sz="2000" dirty="0" smtClean="0">
                <a:latin typeface="Calibri" panose="020F0502020204030204" pitchFamily="34" charset="0"/>
              </a:rPr>
              <a:t>300; Audi, BMW </a:t>
            </a:r>
            <a:r>
              <a:rPr lang="en-US" sz="2000" dirty="0">
                <a:latin typeface="Calibri" panose="020F0502020204030204" pitchFamily="34" charset="0"/>
              </a:rPr>
              <a:t>&amp; Perf: 200</a:t>
            </a:r>
          </a:p>
          <a:p>
            <a:r>
              <a:rPr lang="en-US" sz="2000" i="1" dirty="0">
                <a:latin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</a:rPr>
              <a:t>|</a:t>
            </a:r>
            <a:r>
              <a:rPr lang="en-US" sz="2000" i="1" dirty="0">
                <a:latin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</a:rPr>
              <a:t>) = </a:t>
            </a:r>
            <a:r>
              <a:rPr lang="en-US" sz="2000" dirty="0" smtClean="0">
                <a:latin typeface="Calibri" panose="020F0502020204030204" pitchFamily="34" charset="0"/>
              </a:rPr>
              <a:t>(</a:t>
            </a:r>
            <a:r>
              <a:rPr lang="en-US" sz="2000" dirty="0">
                <a:latin typeface="Calibri" panose="020F0502020204030204" pitchFamily="34" charset="0"/>
              </a:rPr>
              <a:t>200*500)/(250*300</a:t>
            </a:r>
            <a:r>
              <a:rPr lang="en-US" sz="2000" dirty="0" smtClean="0">
                <a:latin typeface="Calibri" panose="020F0502020204030204" pitchFamily="34" charset="0"/>
              </a:rPr>
              <a:t>) = </a:t>
            </a:r>
            <a:r>
              <a:rPr lang="en-US" sz="2000" dirty="0">
                <a:latin typeface="Calibri" panose="020F0502020204030204" pitchFamily="34" charset="0"/>
              </a:rPr>
              <a:t>1.33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613679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39526</TotalTime>
  <Words>269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Times New Roman</vt:lpstr>
      <vt:lpstr>Wingdings</vt:lpstr>
      <vt:lpstr>Network</vt:lpstr>
      <vt:lpstr>USER GENERATED CONTENT ANALYTICS   Fall 2018  Session 6, 09/18/18</vt:lpstr>
      <vt:lpstr>Agenda</vt:lpstr>
      <vt:lpstr>How is Lift Different from Confidence?</vt:lpstr>
      <vt:lpstr>Beyond Pairwise Association</vt:lpstr>
      <vt:lpstr>Conditional Lift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544</cp:revision>
  <cp:lastPrinted>2018-09-11T18:31:43Z</cp:lastPrinted>
  <dcterms:created xsi:type="dcterms:W3CDTF">2000-10-19T17:22:27Z</dcterms:created>
  <dcterms:modified xsi:type="dcterms:W3CDTF">2018-09-18T12:57:14Z</dcterms:modified>
</cp:coreProperties>
</file>