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handoutMasterIdLst>
    <p:handoutMasterId r:id="rId17"/>
  </p:handoutMasterIdLst>
  <p:sldIdLst>
    <p:sldId id="955" r:id="rId2"/>
    <p:sldId id="895" r:id="rId3"/>
    <p:sldId id="902" r:id="rId4"/>
    <p:sldId id="952" r:id="rId5"/>
    <p:sldId id="951" r:id="rId6"/>
    <p:sldId id="903" r:id="rId7"/>
    <p:sldId id="918" r:id="rId8"/>
    <p:sldId id="919" r:id="rId9"/>
    <p:sldId id="906" r:id="rId10"/>
    <p:sldId id="953" r:id="rId11"/>
    <p:sldId id="954" r:id="rId12"/>
    <p:sldId id="907" r:id="rId13"/>
    <p:sldId id="908" r:id="rId14"/>
    <p:sldId id="911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5" d="100"/>
          <a:sy n="155" d="100"/>
        </p:scale>
        <p:origin x="197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3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1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7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png"/><Relationship Id="rId3" Type="http://schemas.openxmlformats.org/officeDocument/2006/relationships/image" Target="../media/image21.jpeg"/><Relationship Id="rId7" Type="http://schemas.openxmlformats.org/officeDocument/2006/relationships/image" Target="../media/image25.gif"/><Relationship Id="rId12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523875"/>
            <a:ext cx="7097713" cy="2295525"/>
          </a:xfrm>
        </p:spPr>
        <p:txBody>
          <a:bodyPr/>
          <a:lstStyle/>
          <a:p>
            <a:pPr algn="ctr"/>
            <a:r>
              <a:rPr lang="en-US" sz="3600" dirty="0" smtClean="0"/>
              <a:t>USER GENERATED CONTENT ANALYTICS </a:t>
            </a:r>
            <a:br>
              <a:rPr lang="en-US" sz="36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Fall 2018 </a:t>
            </a:r>
            <a:br>
              <a:rPr lang="en-US" sz="2400" dirty="0" smtClean="0"/>
            </a:br>
            <a:r>
              <a:rPr lang="en-US" sz="2400" dirty="0" smtClean="0"/>
              <a:t>Sessions </a:t>
            </a:r>
            <a:r>
              <a:rPr lang="en-US" sz="2400" dirty="0" smtClean="0"/>
              <a:t>3 </a:t>
            </a:r>
            <a:r>
              <a:rPr lang="en-US" sz="2400" dirty="0" smtClean="0"/>
              <a:t>&amp; </a:t>
            </a:r>
            <a:r>
              <a:rPr lang="en-US" sz="2400" dirty="0" smtClean="0"/>
              <a:t>4, 09/06, 09/11</a:t>
            </a:r>
            <a:endParaRPr lang="en-US" sz="1800" dirty="0"/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5" y="1451769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2513013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Dr. Anitesh Barua</a:t>
            </a:r>
          </a:p>
          <a:p>
            <a:pPr algn="l"/>
            <a:r>
              <a:rPr lang="en-US" sz="1600" dirty="0" smtClean="0"/>
              <a:t>David Bruton Jr. Centennial Chair Professor of Business</a:t>
            </a:r>
          </a:p>
          <a:p>
            <a:pPr algn="l"/>
            <a:r>
              <a:rPr lang="en-US" sz="1600" dirty="0" smtClean="0"/>
              <a:t>Distinguished Fellow, INFORMS Information Systems Society</a:t>
            </a:r>
          </a:p>
          <a:p>
            <a:pPr algn="l"/>
            <a:r>
              <a:rPr lang="en-US" sz="1600" dirty="0" smtClean="0"/>
              <a:t>Stevens Piper Foundation Professor</a:t>
            </a:r>
          </a:p>
          <a:p>
            <a:pPr algn="l"/>
            <a:r>
              <a:rPr lang="en-US" sz="1600" dirty="0" smtClean="0"/>
              <a:t>University of Texas Distinguished Teaching Professor</a:t>
            </a:r>
          </a:p>
          <a:p>
            <a:pPr algn="l"/>
            <a:r>
              <a:rPr lang="en-US" sz="1600" dirty="0" smtClean="0"/>
              <a:t>Associate Director, Center for Research in e-Commerce</a:t>
            </a:r>
          </a:p>
          <a:p>
            <a:pPr algn="l"/>
            <a:r>
              <a:rPr lang="en-US" sz="1600" dirty="0" smtClean="0"/>
              <a:t>McCombs School of Business, University of Texas at Austin</a:t>
            </a:r>
          </a:p>
          <a:p>
            <a:pPr algn="l"/>
            <a:r>
              <a:rPr lang="en-US" sz="1600" dirty="0" smtClean="0"/>
              <a:t>Email: </a:t>
            </a:r>
            <a:r>
              <a:rPr lang="en-US" sz="1600" b="1" u="sng" dirty="0" smtClean="0"/>
              <a:t>aniteshb@gmail.com</a:t>
            </a:r>
            <a:r>
              <a:rPr lang="en-US" sz="1600" dirty="0" smtClean="0"/>
              <a:t> </a:t>
            </a:r>
            <a:endParaRPr lang="en-US" sz="1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530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85800"/>
            <a:ext cx="7543800" cy="1295400"/>
          </a:xfrm>
        </p:spPr>
        <p:txBody>
          <a:bodyPr/>
          <a:lstStyle/>
          <a:p>
            <a:r>
              <a:rPr lang="en-US" dirty="0" smtClean="0"/>
              <a:t>How to Draw an MDS Plot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0" y="609600"/>
            <a:ext cx="8855350" cy="3163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7927" y="327660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Should we plot the lift values directly?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29707"/>
            <a:ext cx="8380536" cy="2943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8728" y="65648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1608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sz="3200" dirty="0" smtClean="0"/>
              <a:t>What do the MDS Axes Represent?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4876800" cy="35393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329" y="5029200"/>
            <a:ext cx="8040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Coordinates for each brand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does the distance between a pair of brands represent?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6328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0372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 smtClean="0"/>
              <a:t>Product Attribute Associations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1295400"/>
            <a:ext cx="904557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39455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 smtClean="0"/>
              <a:t>Negative Perceptions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163" y="1447800"/>
            <a:ext cx="8759808" cy="523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25698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Crowds Vs. Experts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4955" y="1752600"/>
            <a:ext cx="451144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914400"/>
            <a:ext cx="499092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333375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Knowledge Discovery &amp; Insights from User Generated Content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User generated content (UGC) can reveal new insights about brands, products &amp; events</a:t>
            </a:r>
          </a:p>
          <a:p>
            <a:r>
              <a:rPr lang="en-US" sz="2800" dirty="0" smtClean="0">
                <a:latin typeface="Calibri" pitchFamily="34" charset="0"/>
              </a:rPr>
              <a:t>The idea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Find out what people are talking about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Find key entities (e.g., brands, products, etc.) &amp; attributes (e.g., service, price, etc.)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Find associations between words 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For now, we’ll do it manually; but can be automated</a:t>
            </a:r>
          </a:p>
          <a:p>
            <a:pPr marL="344487" lvl="1" indent="0">
              <a:buNone/>
            </a:pPr>
            <a:r>
              <a:rPr lang="en-US" sz="2400" dirty="0" smtClean="0">
                <a:latin typeface="Calibri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6328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367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609600"/>
            <a:ext cx="7543800" cy="1295400"/>
          </a:xfrm>
        </p:spPr>
        <p:txBody>
          <a:bodyPr/>
          <a:lstStyle/>
          <a:p>
            <a:r>
              <a:rPr lang="en-US" dirty="0" smtClean="0"/>
              <a:t>Co-occurrence of Terms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762000"/>
            <a:ext cx="7696200" cy="228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Do terms or words appear together in messages by chance or due to real association</a:t>
            </a:r>
            <a:r>
              <a:rPr lang="en-US" sz="2400" dirty="0">
                <a:latin typeface="Calibri" pitchFamily="34" charset="0"/>
              </a:rPr>
              <a:t>?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E.g., is Volvo more likely to mentioned in conjunction with safety related words than Toyota?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Is Honda more likely to be associated with reliability than, say, Jaguar?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992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7363" y="3773602"/>
                <a:ext cx="5702779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𝑜𝑐𝑖𝑎𝑡𝑖𝑜𝑛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63" y="3773602"/>
                <a:ext cx="5702779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6727" y="4724400"/>
                <a:ext cx="78408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both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2000" i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appearing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message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7" y="4724400"/>
                <a:ext cx="7840800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9600" y="5029200"/>
                <a:ext cx="65451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appearing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message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29200"/>
                <a:ext cx="6545190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9600" y="5334000"/>
                <a:ext cx="6566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appearing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message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4000"/>
                <a:ext cx="656673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5800" y="2971800"/>
                <a:ext cx="60821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two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words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phrases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71800"/>
                <a:ext cx="6082178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5800" y="3424535"/>
                <a:ext cx="4056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𝑉𝑜𝑙𝑣𝑜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𝑠𝑎𝑓𝑒𝑡𝑦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24535"/>
                <a:ext cx="4056880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1753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/>
      <p:bldP spid="3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can be = 1, &gt; 1 or &lt; 1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does it mean when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1?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 means A &amp; B are not associated in the minds of the crowd, and that any co-mentions of A &amp; B are due to chance only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Why so? 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3769346"/>
                <a:ext cx="8382000" cy="397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two events a and b,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when a and b are </a:t>
                </a:r>
                <a:r>
                  <a:rPr lang="en-US" sz="200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independent</a:t>
                </a:r>
                <a:endParaRPr lang="en-US" sz="2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69346"/>
                <a:ext cx="8382000" cy="397673"/>
              </a:xfrm>
              <a:prstGeom prst="rect">
                <a:avLst/>
              </a:prstGeom>
              <a:blipFill>
                <a:blip r:embed="rId2"/>
                <a:stretch>
                  <a:fillRect l="-727" t="-9091" r="-2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343400"/>
            <a:ext cx="8229600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about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Lift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&gt; 1?</a:t>
            </a:r>
          </a:p>
          <a:p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is the significance of the word 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Lift 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this context?</a:t>
            </a:r>
          </a:p>
          <a:p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about 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&lt; 1?</a:t>
            </a:r>
          </a:p>
          <a:p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From a practical standpoint we don’t distinguish between </a:t>
            </a:r>
            <a:r>
              <a:rPr lang="en-US" sz="2000" i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 or &lt; 1 </a:t>
            </a:r>
          </a:p>
          <a:p>
            <a:pPr marL="0" indent="0">
              <a:buNone/>
            </a:pPr>
            <a:endParaRPr lang="en-US" sz="2400" kern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kern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7788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609600"/>
            <a:ext cx="7543800" cy="1295400"/>
          </a:xfrm>
        </p:spPr>
        <p:txBody>
          <a:bodyPr/>
          <a:lstStyle/>
          <a:p>
            <a:r>
              <a:rPr lang="en-US" sz="3200" dirty="0" smtClean="0"/>
              <a:t>An Frequentist Interpretation of Lift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2622304"/>
                <a:ext cx="8458200" cy="806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22304"/>
                <a:ext cx="8458200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43000" y="3575379"/>
                <a:ext cx="6188553" cy="13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#(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#(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#(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∗#(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)∗#(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75379"/>
                <a:ext cx="6188553" cy="1377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52400" y="914400"/>
                <a:ext cx="8382000" cy="1585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𝐿𝑒𝑡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#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𝑚𝑒𝑠𝑠𝑎𝑔𝑒𝑠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𝑐𝑜𝑛𝑡𝑎𝑖𝑛𝑖𝑛𝑔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𝑏𝑜𝑡h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2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#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𝑚𝑒𝑠𝑠𝑎𝑔𝑒𝑠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𝑐𝑜𝑛𝑡𝑎𝑖𝑛𝑖𝑛𝑔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#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𝑚𝑒𝑠𝑠𝑎𝑔𝑒𝑠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𝑐𝑜𝑛𝑡𝑎𝑖𝑛𝑖𝑛𝑔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914400"/>
                <a:ext cx="8382000" cy="1585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43000" y="5410200"/>
            <a:ext cx="612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Does this mean that lift will increase with sample size?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9329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sz="3600" dirty="0" smtClean="0"/>
              <a:t>An Example from Edmunds.com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90666"/>
              </p:ext>
            </p:extLst>
          </p:nvPr>
        </p:nvGraphicFramePr>
        <p:xfrm>
          <a:off x="304800" y="1219200"/>
          <a:ext cx="8686800" cy="2926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Toyota Camry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Volvo S40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6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 mentions 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34,559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1160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14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 co-mentions with safety</a:t>
                      </a:r>
                      <a:r>
                        <a:rPr lang="en-US" sz="24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related words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379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60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Lift of make/model &amp;</a:t>
                      </a:r>
                      <a:r>
                        <a:rPr lang="en-US" sz="24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safety related words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4152" y="4343400"/>
            <a:ext cx="7574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Total # messages: 868,174 (assume one make/model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appears only once in a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Safety related messages: 4534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5791200"/>
            <a:ext cx="876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are the values of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Volvo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safety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and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Toyota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safety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)?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199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0"/>
            <a:ext cx="7543800" cy="1295400"/>
          </a:xfrm>
        </p:spPr>
        <p:txBody>
          <a:bodyPr/>
          <a:lstStyle/>
          <a:p>
            <a:r>
              <a:rPr lang="en-US" sz="3600" dirty="0" smtClean="0"/>
              <a:t>Which Associations are Strong?</a:t>
            </a:r>
            <a:endParaRPr lang="en-US" sz="3600" dirty="0"/>
          </a:p>
        </p:txBody>
      </p:sp>
      <p:pic>
        <p:nvPicPr>
          <p:cNvPr id="2058" name="Picture 10" descr="http://www.funinmarriage.com/wp-content/uploads/2010/08/2153996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84865"/>
            <a:ext cx="1536700" cy="182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netdna.webdesignerdepot.com/uploads/2013/02/new-american-logo-1024x7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0600"/>
            <a:ext cx="2852807" cy="19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upload.wikimedia.org/wikipedia/commons/thumb/0/09/US_Airways_Logo.svg/2000px-US_Airway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6" y="4954179"/>
            <a:ext cx="2212974" cy="16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90600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637951"/>
            <a:ext cx="1687735" cy="2562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781" y="653714"/>
            <a:ext cx="1204419" cy="2775286"/>
          </a:xfrm>
          <a:prstGeom prst="rect">
            <a:avLst/>
          </a:prstGeom>
        </p:spPr>
      </p:pic>
      <p:pic>
        <p:nvPicPr>
          <p:cNvPr id="1036" name="Picture 12" descr="email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20" y="2438401"/>
            <a:ext cx="840580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lipart terroris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24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lipart job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1708150" cy="127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" y="2286000"/>
            <a:ext cx="1676400" cy="1083527"/>
          </a:xfrm>
          <a:prstGeom prst="rect">
            <a:avLst/>
          </a:prstGeom>
        </p:spPr>
      </p:pic>
      <p:pic>
        <p:nvPicPr>
          <p:cNvPr id="1042" name="Picture 18" descr="Benghazi Highway Road Sig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90918"/>
            <a:ext cx="1470025" cy="9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clipart corrupti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01" y="1219200"/>
            <a:ext cx="1384599" cy="10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lipart racism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9" y="533400"/>
            <a:ext cx="901031" cy="13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clipart women empowerme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09" y="762000"/>
            <a:ext cx="141849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143000" y="1295400"/>
            <a:ext cx="990600" cy="228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32128" y="1456164"/>
            <a:ext cx="849372" cy="2964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34200" y="2438400"/>
            <a:ext cx="1219200" cy="304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21487" y="2749214"/>
            <a:ext cx="646113" cy="7559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934200" y="1981200"/>
            <a:ext cx="3810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828800" y="2438400"/>
            <a:ext cx="527050" cy="4572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74132" y="3043241"/>
            <a:ext cx="230584" cy="54767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680822" y="2514600"/>
            <a:ext cx="615687" cy="8382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66839" y="1524000"/>
            <a:ext cx="616847" cy="381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800600" y="2514600"/>
            <a:ext cx="1094438" cy="1143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Image result for clipart glob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3526"/>
            <a:ext cx="1108074" cy="11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H="1">
            <a:off x="6914454" y="1103478"/>
            <a:ext cx="553146" cy="2681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48000" y="2257649"/>
            <a:ext cx="2847038" cy="185715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6670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7691142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7772400" cy="1295400"/>
          </a:xfrm>
        </p:spPr>
        <p:txBody>
          <a:bodyPr/>
          <a:lstStyle/>
          <a:p>
            <a:r>
              <a:rPr lang="en-US" sz="3200" dirty="0" smtClean="0"/>
              <a:t>How is Lift Different from Confidence?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Commonly found in commercial software packages</a:t>
            </a:r>
          </a:p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% of people who mentioned word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(e.g., BMW) also mentioned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(e.g., Lexus)</a:t>
            </a:r>
          </a:p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|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= #(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)/#(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= (say) 125 / 300 = .417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 is not symmetric</a:t>
            </a:r>
          </a:p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|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may be very different from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|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Also if most people talk about Lexus anyway,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|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is not a useful metric.  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134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Predict Switching Behavior?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1602710"/>
            <a:ext cx="4825309" cy="411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8062" y="1621228"/>
            <a:ext cx="4794538" cy="409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5867400"/>
            <a:ext cx="3384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Forum co-mentions </a:t>
            </a:r>
          </a:p>
          <a:p>
            <a:r>
              <a:rPr lang="en-US" sz="2800" dirty="0" smtClean="0"/>
              <a:t>(100k mentions)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67789" y="5867400"/>
            <a:ext cx="3882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Actual brand switching </a:t>
            </a:r>
          </a:p>
          <a:p>
            <a:r>
              <a:rPr lang="en-US" sz="2800" dirty="0" smtClean="0"/>
              <a:t>(3.5 million)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18757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37266</TotalTime>
  <Words>579</Words>
  <Application>Microsoft Office PowerPoint</Application>
  <PresentationFormat>On-screen Show (4:3)</PresentationFormat>
  <Paragraphs>93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Wingdings</vt:lpstr>
      <vt:lpstr>Network</vt:lpstr>
      <vt:lpstr>USER GENERATED CONTENT ANALYTICS    Fall 2018  Sessions 3 &amp; 4, 09/06, 09/11</vt:lpstr>
      <vt:lpstr>Knowledge Discovery &amp; Insights from User Generated Content</vt:lpstr>
      <vt:lpstr>Co-occurrence of Terms</vt:lpstr>
      <vt:lpstr>Interpretation of Lift</vt:lpstr>
      <vt:lpstr>An Frequentist Interpretation of Lift</vt:lpstr>
      <vt:lpstr>An Example from Edmunds.com</vt:lpstr>
      <vt:lpstr>Which Associations are Strong?</vt:lpstr>
      <vt:lpstr>How is Lift Different from Confidence?</vt:lpstr>
      <vt:lpstr>Can We Predict Switching Behavior?</vt:lpstr>
      <vt:lpstr>How to Draw an MDS Plot </vt:lpstr>
      <vt:lpstr>What do the MDS Axes Represent?</vt:lpstr>
      <vt:lpstr>Product Attribute Associations</vt:lpstr>
      <vt:lpstr>Negative Perceptions</vt:lpstr>
      <vt:lpstr>Crowds Vs. Experts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534</cp:revision>
  <cp:lastPrinted>2018-09-06T12:30:45Z</cp:lastPrinted>
  <dcterms:created xsi:type="dcterms:W3CDTF">2000-10-19T17:22:27Z</dcterms:created>
  <dcterms:modified xsi:type="dcterms:W3CDTF">2018-09-06T12:30:50Z</dcterms:modified>
</cp:coreProperties>
</file>