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9"/>
  </p:notesMasterIdLst>
  <p:handoutMasterIdLst>
    <p:handoutMasterId r:id="rId30"/>
  </p:handoutMasterIdLst>
  <p:sldIdLst>
    <p:sldId id="970" r:id="rId2"/>
    <p:sldId id="967" r:id="rId3"/>
    <p:sldId id="961" r:id="rId4"/>
    <p:sldId id="960" r:id="rId5"/>
    <p:sldId id="962" r:id="rId6"/>
    <p:sldId id="971" r:id="rId7"/>
    <p:sldId id="972" r:id="rId8"/>
    <p:sldId id="973" r:id="rId9"/>
    <p:sldId id="974" r:id="rId10"/>
    <p:sldId id="963" r:id="rId11"/>
    <p:sldId id="964" r:id="rId12"/>
    <p:sldId id="965" r:id="rId13"/>
    <p:sldId id="966" r:id="rId14"/>
    <p:sldId id="969" r:id="rId15"/>
    <p:sldId id="975" r:id="rId16"/>
    <p:sldId id="976" r:id="rId17"/>
    <p:sldId id="977" r:id="rId18"/>
    <p:sldId id="978" r:id="rId19"/>
    <p:sldId id="979" r:id="rId20"/>
    <p:sldId id="980" r:id="rId21"/>
    <p:sldId id="981" r:id="rId22"/>
    <p:sldId id="982" r:id="rId23"/>
    <p:sldId id="983" r:id="rId24"/>
    <p:sldId id="984" r:id="rId25"/>
    <p:sldId id="985" r:id="rId26"/>
    <p:sldId id="986" r:id="rId27"/>
    <p:sldId id="987" r:id="rId2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13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523875"/>
            <a:ext cx="7097713" cy="2295525"/>
          </a:xfrm>
        </p:spPr>
        <p:txBody>
          <a:bodyPr/>
          <a:lstStyle/>
          <a:p>
            <a:pPr algn="ctr"/>
            <a:r>
              <a:rPr lang="en-US" sz="3600" dirty="0" smtClean="0"/>
              <a:t>USER GENERATED CONTENT </a:t>
            </a:r>
            <a:r>
              <a:rPr lang="en-US" sz="3600" dirty="0" smtClean="0"/>
              <a:t>ANALYTICS</a:t>
            </a:r>
            <a:br>
              <a:rPr lang="en-US" sz="36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Sentiment </a:t>
            </a:r>
            <a:r>
              <a:rPr lang="en-US" sz="2800" dirty="0" smtClean="0"/>
              <a:t>Analysis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Fall </a:t>
            </a:r>
            <a:r>
              <a:rPr lang="en-US" sz="2400" dirty="0" smtClean="0"/>
              <a:t>2018 </a:t>
            </a:r>
            <a:br>
              <a:rPr lang="en-US" sz="2400" dirty="0" smtClean="0"/>
            </a:br>
            <a:r>
              <a:rPr lang="en-US" sz="2400" dirty="0" smtClean="0"/>
              <a:t>Session </a:t>
            </a:r>
            <a:r>
              <a:rPr lang="en-US" sz="2400" dirty="0" smtClean="0"/>
              <a:t>7, 09/20/18</a:t>
            </a:r>
            <a:endParaRPr lang="en-US" sz="1800" dirty="0"/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5" y="1451769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2513013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Dr. Anitesh Barua</a:t>
            </a:r>
          </a:p>
          <a:p>
            <a:pPr algn="l"/>
            <a:r>
              <a:rPr lang="en-US" sz="1600" dirty="0" smtClean="0"/>
              <a:t>David Bruton Jr. Centennial Chair Professor of Business</a:t>
            </a:r>
          </a:p>
          <a:p>
            <a:pPr algn="l"/>
            <a:r>
              <a:rPr lang="en-US" sz="1600" dirty="0" smtClean="0"/>
              <a:t>Distinguished Fellow, INFORMS Information Systems Society</a:t>
            </a:r>
          </a:p>
          <a:p>
            <a:pPr algn="l"/>
            <a:r>
              <a:rPr lang="en-US" sz="1600" dirty="0" smtClean="0"/>
              <a:t>Stevens Piper Foundation Professor</a:t>
            </a:r>
          </a:p>
          <a:p>
            <a:pPr algn="l"/>
            <a:r>
              <a:rPr lang="en-US" sz="1600" dirty="0" smtClean="0"/>
              <a:t>University of Texas Distinguished Teaching Professor</a:t>
            </a:r>
          </a:p>
          <a:p>
            <a:pPr algn="l"/>
            <a:r>
              <a:rPr lang="en-US" sz="1600" dirty="0" smtClean="0"/>
              <a:t>McCombs School of Business, University of Texas at Austin</a:t>
            </a:r>
          </a:p>
          <a:p>
            <a:pPr algn="l"/>
            <a:r>
              <a:rPr lang="en-US" sz="1600" dirty="0" smtClean="0"/>
              <a:t>Email: </a:t>
            </a:r>
            <a:r>
              <a:rPr lang="en-US" sz="1600" b="1" u="sng" dirty="0" smtClean="0"/>
              <a:t>aniteshb@gmail.com</a:t>
            </a:r>
            <a:r>
              <a:rPr lang="en-US" sz="1600" dirty="0" smtClean="0"/>
              <a:t> </a:t>
            </a:r>
            <a:endParaRPr lang="en-US" sz="1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091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1295400"/>
          </a:xfrm>
        </p:spPr>
        <p:txBody>
          <a:bodyPr/>
          <a:lstStyle/>
          <a:p>
            <a:r>
              <a:rPr lang="en-US" sz="3200" dirty="0" smtClean="0"/>
              <a:t>Extract Two-Word Phrases Using Parts-of-Speech Tagging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800" y="1676400"/>
          <a:ext cx="75438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Rule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First word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Second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Word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Third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word (not extracted)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1.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JJ (Adjective)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NN or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Anything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2.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RB (Adverb), RBR or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RBS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JJ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Not NN or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3.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JJ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JJ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Not NN or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4.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NN  (Noun) or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NNS 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JJ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Not NN or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NNS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5.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RB,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RBR or RBS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VB (verb), VBD,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VBN or VBG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Anything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5890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E.g., “This business runs like a virtual monopoly.” 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Tagging tool: http://cogcomp.cs.illinois.edu/demo/pos/?id=4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1352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the Sentiment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Associate extracted phrases with 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positive reference words like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“awesome”, “excellent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”, “great”, etc. 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negative reference words like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“awful”, “poor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”, “terrible”, etc.</a:t>
            </a:r>
          </a:p>
          <a:p>
            <a:pPr lvl="1"/>
            <a:r>
              <a:rPr lang="en-US" sz="2800" dirty="0" smtClean="0">
                <a:latin typeface="Calibri" pitchFamily="34" charset="0"/>
                <a:cs typeface="Calibri" pitchFamily="34" charset="0"/>
              </a:rPr>
              <a:t>See which association is dominant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49440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 sz="3200" dirty="0" smtClean="0"/>
              <a:t>Unsupervised Learning Using POS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41475"/>
            <a:ext cx="8686800" cy="4530725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Point-wise mutual information (PMI) of two phrases (or words) = amount of information we get about the presence of one phrase given the presence of the other. </a:t>
            </a:r>
          </a:p>
          <a:p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(phrase 1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phrase 2) /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(phrase 1) *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(phrase 2)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shows how statistically dependent the phrases are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where</a:t>
            </a:r>
            <a:r>
              <a:rPr lang="en-US" sz="1800" i="1" dirty="0" smtClean="0">
                <a:latin typeface="Calibri" pitchFamily="34" charset="0"/>
                <a:cs typeface="Calibri" pitchFamily="34" charset="0"/>
              </a:rPr>
              <a:t> 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is the probability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E.g., </a:t>
            </a:r>
            <a:r>
              <a:rPr lang="en-US" sz="18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(“virtual monopoly” and “awesome”) /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18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(“virtual monopoly”) * </a:t>
            </a:r>
            <a:r>
              <a:rPr lang="en-US" sz="18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(“awesome”)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Taking log of the above gives us the “quantity” of information we get about one phrase in the presence of the other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PMI = log</a:t>
            </a:r>
            <a:r>
              <a:rPr lang="en-US" sz="2000" baseline="-25000" dirty="0" smtClean="0">
                <a:latin typeface="Calibri" pitchFamily="34" charset="0"/>
                <a:cs typeface="Calibri" pitchFamily="34" charset="0"/>
              </a:rPr>
              <a:t>2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(phrase 1 and phrase 2) /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(phrase 1) *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(phrase 2)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]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1283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543800" cy="1295400"/>
          </a:xfrm>
        </p:spPr>
        <p:txBody>
          <a:bodyPr/>
          <a:lstStyle/>
          <a:p>
            <a:r>
              <a:rPr lang="en-US" sz="3600" dirty="0" smtClean="0"/>
              <a:t>Calculating Semantic Orientation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4338"/>
            <a:ext cx="8534400" cy="4564062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</a:rPr>
              <a:t>Opinion orientation (a.k.a. semantic orientation) = PMI(“virtual monopoly”, “awesome) – PMI(“virtual monopoly”, </a:t>
            </a:r>
            <a:r>
              <a:rPr lang="en-US" sz="2000" dirty="0" smtClean="0">
                <a:latin typeface="Calibri" pitchFamily="34" charset="0"/>
              </a:rPr>
              <a:t>“awful”) </a:t>
            </a:r>
            <a:r>
              <a:rPr lang="en-US" sz="2000" dirty="0" smtClean="0">
                <a:latin typeface="Calibri" pitchFamily="34" charset="0"/>
              </a:rPr>
              <a:t>= log</a:t>
            </a:r>
            <a:r>
              <a:rPr lang="en-US" sz="2000" baseline="-25000" dirty="0" smtClean="0">
                <a:latin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</a:rPr>
              <a:t> of the ratio below: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   </a:t>
            </a:r>
            <a:endParaRPr lang="en-US" sz="28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# cases of “virtual monopoly” AND “awesome” * # cases of </a:t>
            </a:r>
            <a:r>
              <a:rPr lang="en-US" sz="2000" dirty="0" smtClean="0">
                <a:latin typeface="Calibri" pitchFamily="34" charset="0"/>
              </a:rPr>
              <a:t>“awful”</a:t>
            </a:r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-------------------------------------------------------------------------------------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#cases of “virtual monopoly” AND “awesome” * # cases of “awesome”</a:t>
            </a:r>
          </a:p>
          <a:p>
            <a:pPr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endParaRPr lang="en-US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3995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sz="2800" dirty="0" smtClean="0"/>
              <a:t>Applying POS Bigrams for Opinion Mining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5400"/>
            <a:ext cx="4270109" cy="477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676400"/>
            <a:ext cx="4869791" cy="373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059269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of a review where author </a:t>
            </a:r>
          </a:p>
          <a:p>
            <a:r>
              <a:rPr lang="en-US" dirty="0" smtClean="0"/>
              <a:t>summarized as “not recommended”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5525869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of a review where author </a:t>
            </a:r>
          </a:p>
          <a:p>
            <a:r>
              <a:rPr lang="en-US" dirty="0" smtClean="0"/>
              <a:t>summarized as “recommended”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421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Challenges of Dealing With Multiple Products &amp; Attributes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>
                <a:latin typeface="Calibri" panose="020F0502020204030204" pitchFamily="34" charset="0"/>
              </a:rPr>
              <a:t>“</a:t>
            </a:r>
            <a:r>
              <a:rPr lang="en-US" sz="2000" i="1" dirty="0">
                <a:latin typeface="Calibri" panose="020F0502020204030204" pitchFamily="34" charset="0"/>
              </a:rPr>
              <a:t>The lobby of the </a:t>
            </a:r>
            <a:r>
              <a:rPr lang="en-US" sz="2000" i="1" dirty="0" smtClean="0">
                <a:latin typeface="Calibri" panose="020F0502020204030204" pitchFamily="34" charset="0"/>
              </a:rPr>
              <a:t>Coastal Delight </a:t>
            </a:r>
            <a:r>
              <a:rPr lang="en-US" sz="2000" i="1" dirty="0">
                <a:latin typeface="Calibri" panose="020F0502020204030204" pitchFamily="34" charset="0"/>
              </a:rPr>
              <a:t>was cool, but the room was nothing to write home about; the food was good, but the location was too far away from </a:t>
            </a:r>
            <a:r>
              <a:rPr lang="en-US" sz="2000" i="1" dirty="0" smtClean="0">
                <a:latin typeface="Calibri" panose="020F0502020204030204" pitchFamily="34" charset="0"/>
              </a:rPr>
              <a:t>public transportation</a:t>
            </a:r>
            <a:r>
              <a:rPr lang="en-US" sz="2000" i="1" dirty="0">
                <a:latin typeface="Calibri" panose="020F0502020204030204" pitchFamily="34" charset="0"/>
              </a:rPr>
              <a:t>. In hindsight, although the </a:t>
            </a:r>
            <a:r>
              <a:rPr lang="en-US" sz="2000" i="1" dirty="0" smtClean="0">
                <a:latin typeface="Calibri" panose="020F0502020204030204" pitchFamily="34" charset="0"/>
              </a:rPr>
              <a:t>Tuscany Grand </a:t>
            </a:r>
            <a:r>
              <a:rPr lang="en-US" sz="2000" i="1" dirty="0">
                <a:latin typeface="Calibri" panose="020F0502020204030204" pitchFamily="34" charset="0"/>
              </a:rPr>
              <a:t>was very pricey, its awesome location and high-end ambience would have been great.” 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Assumption</a:t>
            </a:r>
            <a:r>
              <a:rPr lang="en-US" sz="2000" dirty="0">
                <a:latin typeface="Calibri" panose="020F0502020204030204" pitchFamily="34" charset="0"/>
              </a:rPr>
              <a:t>: People express emotions in close proximity to the mentions of entities and/or attributes. 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Parse and extract phrases </a:t>
            </a:r>
            <a:r>
              <a:rPr lang="en-US" sz="2000" dirty="0">
                <a:latin typeface="Calibri" panose="020F0502020204030204" pitchFamily="34" charset="0"/>
              </a:rPr>
              <a:t>that are “relevant”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E.g., </a:t>
            </a:r>
            <a:r>
              <a:rPr lang="en-US" sz="2000" i="1" dirty="0" smtClean="0">
                <a:latin typeface="Calibri" panose="020F0502020204030204" pitchFamily="34" charset="0"/>
              </a:rPr>
              <a:t>Dell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&amp; </a:t>
            </a:r>
            <a:r>
              <a:rPr lang="en-US" sz="2000" i="1" dirty="0">
                <a:latin typeface="Calibri" panose="020F0502020204030204" pitchFamily="34" charset="0"/>
              </a:rPr>
              <a:t>warranty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i="1" dirty="0" smtClean="0">
                <a:latin typeface="Calibri" panose="020F0502020204030204" pitchFamily="34" charset="0"/>
              </a:rPr>
              <a:t>hotel</a:t>
            </a:r>
            <a:r>
              <a:rPr lang="en-US" sz="2000" dirty="0" smtClean="0">
                <a:latin typeface="Calibri" panose="020F0502020204030204" pitchFamily="34" charset="0"/>
              </a:rPr>
              <a:t> &amp; </a:t>
            </a:r>
            <a:r>
              <a:rPr lang="en-US" sz="2000" i="1" dirty="0" smtClean="0">
                <a:latin typeface="Calibri" panose="020F0502020204030204" pitchFamily="34" charset="0"/>
              </a:rPr>
              <a:t>lobby</a:t>
            </a:r>
            <a:r>
              <a:rPr lang="en-US" sz="2000" dirty="0" smtClean="0">
                <a:latin typeface="Calibri" panose="020F0502020204030204" pitchFamily="34" charset="0"/>
              </a:rPr>
              <a:t>, etc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Then </a:t>
            </a:r>
            <a:r>
              <a:rPr lang="en-US" sz="2000" dirty="0">
                <a:latin typeface="Calibri" panose="020F0502020204030204" pitchFamily="34" charset="0"/>
              </a:rPr>
              <a:t>pass through standard sentiment </a:t>
            </a:r>
            <a:r>
              <a:rPr lang="en-US" sz="2000" dirty="0" smtClean="0">
                <a:latin typeface="Calibri" panose="020F0502020204030204" pitchFamily="34" charset="0"/>
              </a:rPr>
              <a:t>analyzers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63507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Supervised Sentiment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Same as classification or prediction with text </a:t>
            </a:r>
          </a:p>
          <a:p>
            <a:r>
              <a:rPr lang="en-US" sz="2400" dirty="0" smtClean="0">
                <a:latin typeface="Calibri" pitchFamily="34" charset="0"/>
              </a:rPr>
              <a:t>Start with a collection of documents whose sentiments are known (i.e., they have been labeled manually)</a:t>
            </a:r>
          </a:p>
          <a:p>
            <a:r>
              <a:rPr lang="en-US" sz="2400" dirty="0" smtClean="0">
                <a:latin typeface="Calibri" pitchFamily="34" charset="0"/>
              </a:rPr>
              <a:t>Many approaches are possible – from the naïve to the sophisticated</a:t>
            </a:r>
          </a:p>
          <a:p>
            <a:r>
              <a:rPr lang="en-US" sz="2400" dirty="0" smtClean="0">
                <a:latin typeface="Calibri" pitchFamily="34" charset="0"/>
              </a:rPr>
              <a:t>Unigrams or “bag-of-words” for starters – single words, assumed to occur independently of each other in a document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087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Simplest Approach to Sentiment Analysis?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“It’s rather like a lifetime special – pleasant, sweet and forgettable.”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6954" y="3404617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Positive: 46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Negative: 22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Badness score: 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95400" y="2590800"/>
            <a:ext cx="762000" cy="838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3800" y="49835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Positive: 10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Negative: 14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Badness score: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51359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Positive: 506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Negative: 507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Badness score: 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" y="2057400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581400" y="2590800"/>
            <a:ext cx="8382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3002340"/>
            <a:ext cx="2913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Positive reviews in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training data: 15 occurrences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Negative reviews: 6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Badness score: 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62800" y="2057400"/>
            <a:ext cx="1524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1611" y="6477000"/>
            <a:ext cx="5549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3362733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346200"/>
          <a:ext cx="73914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pleasant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forgettable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SCORE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5.22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4.8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92684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543800" cy="1295400"/>
          </a:xfrm>
        </p:spPr>
        <p:txBody>
          <a:bodyPr/>
          <a:lstStyle/>
          <a:p>
            <a:r>
              <a:rPr lang="en-US" dirty="0" smtClean="0"/>
              <a:t>Top-10 Words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90600" y="1371600"/>
          <a:ext cx="6705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Positive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riveting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unfunny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gem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badly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engrossing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poorly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vividly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flat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wonderfully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bore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polished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pointless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lively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offensive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heartwarming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plodding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startling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product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spare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disguise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59660827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7848600" cy="1295400"/>
          </a:xfrm>
        </p:spPr>
        <p:txBody>
          <a:bodyPr/>
          <a:lstStyle/>
          <a:p>
            <a:r>
              <a:rPr lang="en-US" sz="2800" dirty="0" smtClean="0"/>
              <a:t>Can Social Mentions Predict Box Office Hits?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Calibri" panose="020F0502020204030204" pitchFamily="34" charset="0"/>
              </a:rPr>
              <a:t>Predictive power of social mentions for movies: http</a:t>
            </a:r>
            <a:r>
              <a:rPr lang="en-US" sz="2600" dirty="0">
                <a:latin typeface="Calibri" panose="020F0502020204030204" pitchFamily="34" charset="0"/>
              </a:rPr>
              <a:t>://www.youtube.com/watch?v=uHmn2qsgBsU</a:t>
            </a:r>
            <a:endParaRPr lang="en-US" sz="2600" dirty="0" smtClean="0">
              <a:latin typeface="Calibri" panose="020F0502020204030204" pitchFamily="34" charset="0"/>
            </a:endParaRPr>
          </a:p>
          <a:p>
            <a:r>
              <a:rPr lang="en-US" sz="2600" i="1" dirty="0" smtClean="0">
                <a:latin typeface="Calibri" panose="020F0502020204030204" pitchFamily="34" charset="0"/>
              </a:rPr>
              <a:t>Top 10 Box </a:t>
            </a:r>
            <a:r>
              <a:rPr lang="en-US" sz="2600" i="1" dirty="0">
                <a:latin typeface="Calibri" panose="020F0502020204030204" pitchFamily="34" charset="0"/>
              </a:rPr>
              <a:t>Office </a:t>
            </a:r>
            <a:r>
              <a:rPr lang="en-US" sz="2600" i="1" dirty="0" smtClean="0">
                <a:latin typeface="Calibri" panose="020F0502020204030204" pitchFamily="34" charset="0"/>
              </a:rPr>
              <a:t>Hits of 2012 (Hollywood)</a:t>
            </a:r>
            <a:endParaRPr lang="en-US" sz="2600" dirty="0">
              <a:latin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Average </a:t>
            </a:r>
            <a:r>
              <a:rPr lang="en-US" sz="2200" dirty="0" smtClean="0">
                <a:latin typeface="Calibri" panose="020F0502020204030204" pitchFamily="34" charset="0"/>
              </a:rPr>
              <a:t># social mentions: 244,000</a:t>
            </a:r>
            <a:endParaRPr lang="en-US" sz="2200" dirty="0">
              <a:latin typeface="Calibri" panose="020F0502020204030204" pitchFamily="34" charset="0"/>
            </a:endParaRP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Change </a:t>
            </a:r>
            <a:r>
              <a:rPr lang="en-US" sz="2200" dirty="0">
                <a:latin typeface="Calibri" panose="020F0502020204030204" pitchFamily="34" charset="0"/>
              </a:rPr>
              <a:t>in </a:t>
            </a:r>
            <a:r>
              <a:rPr lang="en-US" sz="2200" dirty="0" smtClean="0">
                <a:latin typeface="Calibri" panose="020F0502020204030204" pitchFamily="34" charset="0"/>
              </a:rPr>
              <a:t>mentions </a:t>
            </a:r>
            <a:r>
              <a:rPr lang="en-US" sz="2200" dirty="0">
                <a:latin typeface="Calibri" panose="020F0502020204030204" pitchFamily="34" charset="0"/>
              </a:rPr>
              <a:t>volume from pre </a:t>
            </a:r>
            <a:r>
              <a:rPr lang="en-US" sz="2200" dirty="0" smtClean="0">
                <a:latin typeface="Calibri" panose="020F0502020204030204" pitchFamily="34" charset="0"/>
              </a:rPr>
              <a:t>-&gt; </a:t>
            </a:r>
            <a:r>
              <a:rPr lang="en-US" sz="2200" dirty="0">
                <a:latin typeface="Calibri" panose="020F0502020204030204" pitchFamily="34" charset="0"/>
              </a:rPr>
              <a:t>post release: +70%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Opening day average volume: 23,000 </a:t>
            </a:r>
            <a:r>
              <a:rPr lang="en-US" sz="2200" dirty="0" smtClean="0">
                <a:latin typeface="Calibri" panose="020F0502020204030204" pitchFamily="34" charset="0"/>
              </a:rPr>
              <a:t>in </a:t>
            </a:r>
            <a:r>
              <a:rPr lang="en-US" sz="2200" dirty="0">
                <a:latin typeface="Calibri" panose="020F0502020204030204" pitchFamily="34" charset="0"/>
              </a:rPr>
              <a:t>24 </a:t>
            </a:r>
            <a:r>
              <a:rPr lang="en-US" sz="2200" dirty="0" smtClean="0">
                <a:latin typeface="Calibri" panose="020F0502020204030204" pitchFamily="34" charset="0"/>
              </a:rPr>
              <a:t>hours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Average negative sentiment</a:t>
            </a:r>
            <a:r>
              <a:rPr lang="en-US" sz="2200" dirty="0">
                <a:latin typeface="Calibri" panose="020F0502020204030204" pitchFamily="34" charset="0"/>
              </a:rPr>
              <a:t>: 9</a:t>
            </a:r>
            <a:r>
              <a:rPr lang="en-US" sz="2200" dirty="0" smtClean="0">
                <a:latin typeface="Calibri" panose="020F0502020204030204" pitchFamily="34" charset="0"/>
              </a:rPr>
              <a:t>% (of total mentions)</a:t>
            </a:r>
            <a:endParaRPr lang="en-US" sz="2200" dirty="0">
              <a:latin typeface="Calibri" panose="020F0502020204030204" pitchFamily="34" charset="0"/>
            </a:endParaRP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Pre- </a:t>
            </a:r>
            <a:r>
              <a:rPr lang="en-US" sz="2200" dirty="0">
                <a:latin typeface="Calibri" panose="020F0502020204030204" pitchFamily="34" charset="0"/>
              </a:rPr>
              <a:t>to </a:t>
            </a:r>
            <a:r>
              <a:rPr lang="en-US" sz="2200" dirty="0" smtClean="0">
                <a:latin typeface="Calibri" panose="020F0502020204030204" pitchFamily="34" charset="0"/>
              </a:rPr>
              <a:t>post-release: Negatives stayed </a:t>
            </a:r>
            <a:r>
              <a:rPr lang="en-US" sz="2200" dirty="0">
                <a:latin typeface="Calibri" panose="020F0502020204030204" pitchFamily="34" charset="0"/>
              </a:rPr>
              <a:t>constant at </a:t>
            </a:r>
            <a:r>
              <a:rPr lang="en-US" sz="2200" dirty="0" smtClean="0">
                <a:latin typeface="Calibri" panose="020F0502020204030204" pitchFamily="34" charset="0"/>
              </a:rPr>
              <a:t>~ 9</a:t>
            </a:r>
            <a:r>
              <a:rPr lang="en-US" sz="2200" dirty="0">
                <a:latin typeface="Calibri" panose="020F0502020204030204" pitchFamily="34" charset="0"/>
              </a:rPr>
              <a:t>%</a:t>
            </a:r>
          </a:p>
          <a:p>
            <a:pPr lvl="1"/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600" i="1" dirty="0" smtClean="0">
                <a:latin typeface="Calibri" panose="020F0502020204030204" pitchFamily="34" charset="0"/>
              </a:rPr>
              <a:t>Top 10 Box </a:t>
            </a:r>
            <a:r>
              <a:rPr lang="en-US" sz="2600" i="1" dirty="0">
                <a:latin typeface="Calibri" panose="020F0502020204030204" pitchFamily="34" charset="0"/>
              </a:rPr>
              <a:t>Office Flops </a:t>
            </a:r>
            <a:r>
              <a:rPr lang="en-US" sz="2600" i="1" dirty="0" smtClean="0">
                <a:latin typeface="Calibri" panose="020F0502020204030204" pitchFamily="34" charset="0"/>
              </a:rPr>
              <a:t>of 2012</a:t>
            </a:r>
            <a:endParaRPr lang="en-US" sz="2600" dirty="0">
              <a:latin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Average </a:t>
            </a:r>
            <a:r>
              <a:rPr lang="en-US" sz="2200" dirty="0" smtClean="0">
                <a:latin typeface="Calibri" panose="020F0502020204030204" pitchFamily="34" charset="0"/>
              </a:rPr>
              <a:t># mentions</a:t>
            </a:r>
            <a:r>
              <a:rPr lang="en-US" sz="2200" dirty="0">
                <a:latin typeface="Calibri" panose="020F0502020204030204" pitchFamily="34" charset="0"/>
              </a:rPr>
              <a:t>: </a:t>
            </a:r>
            <a:r>
              <a:rPr lang="en-US" sz="2200" dirty="0" smtClean="0">
                <a:latin typeface="Calibri" panose="020F0502020204030204" pitchFamily="34" charset="0"/>
              </a:rPr>
              <a:t>45,000</a:t>
            </a:r>
            <a:endParaRPr lang="en-US" sz="2200" dirty="0">
              <a:latin typeface="Calibri" panose="020F0502020204030204" pitchFamily="34" charset="0"/>
            </a:endParaRP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Change </a:t>
            </a:r>
            <a:r>
              <a:rPr lang="en-US" sz="2200" dirty="0">
                <a:latin typeface="Calibri" panose="020F0502020204030204" pitchFamily="34" charset="0"/>
              </a:rPr>
              <a:t>in </a:t>
            </a:r>
            <a:r>
              <a:rPr lang="en-US" sz="2200" dirty="0" smtClean="0">
                <a:latin typeface="Calibri" panose="020F0502020204030204" pitchFamily="34" charset="0"/>
              </a:rPr>
              <a:t>volume </a:t>
            </a:r>
            <a:r>
              <a:rPr lang="en-US" sz="2200" dirty="0">
                <a:latin typeface="Calibri" panose="020F0502020204030204" pitchFamily="34" charset="0"/>
              </a:rPr>
              <a:t>from pre </a:t>
            </a:r>
            <a:r>
              <a:rPr lang="en-US" sz="2200" dirty="0" smtClean="0">
                <a:latin typeface="Calibri" panose="020F0502020204030204" pitchFamily="34" charset="0"/>
              </a:rPr>
              <a:t>-&gt; </a:t>
            </a:r>
            <a:r>
              <a:rPr lang="en-US" sz="2200" dirty="0">
                <a:latin typeface="Calibri" panose="020F0502020204030204" pitchFamily="34" charset="0"/>
              </a:rPr>
              <a:t>post release: +17%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</a:rPr>
              <a:t>Opening day average volume: 4,000 </a:t>
            </a:r>
            <a:r>
              <a:rPr lang="en-US" sz="2200" dirty="0" smtClean="0">
                <a:latin typeface="Calibri" panose="020F0502020204030204" pitchFamily="34" charset="0"/>
              </a:rPr>
              <a:t>in </a:t>
            </a:r>
            <a:r>
              <a:rPr lang="en-US" sz="2200" dirty="0">
                <a:latin typeface="Calibri" panose="020F0502020204030204" pitchFamily="34" charset="0"/>
              </a:rPr>
              <a:t>24 </a:t>
            </a:r>
            <a:r>
              <a:rPr lang="en-US" sz="2200" dirty="0" smtClean="0">
                <a:latin typeface="Calibri" panose="020F0502020204030204" pitchFamily="34" charset="0"/>
              </a:rPr>
              <a:t>hours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Average negative sentiment</a:t>
            </a:r>
            <a:r>
              <a:rPr lang="en-US" sz="2200" dirty="0">
                <a:latin typeface="Calibri" panose="020F0502020204030204" pitchFamily="34" charset="0"/>
              </a:rPr>
              <a:t>: 23%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Pre- to post-release: Negatives increased from 23</a:t>
            </a:r>
            <a:r>
              <a:rPr lang="en-US" sz="2200" dirty="0">
                <a:latin typeface="Calibri" panose="020F0502020204030204" pitchFamily="34" charset="0"/>
              </a:rPr>
              <a:t>% to </a:t>
            </a:r>
            <a:r>
              <a:rPr lang="en-US" sz="2200" dirty="0" smtClean="0">
                <a:latin typeface="Calibri" panose="020F0502020204030204" pitchFamily="34" charset="0"/>
              </a:rPr>
              <a:t>30%</a:t>
            </a:r>
            <a:endParaRPr lang="en-US" sz="2200" dirty="0">
              <a:latin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Source: http://socialmediatoday.com/brendan-williams/1519036/two-thumbs-using-social-media-trends-anticipate-box-office-success</a:t>
            </a:r>
          </a:p>
        </p:txBody>
      </p:sp>
    </p:spTree>
    <p:extLst>
      <p:ext uri="{BB962C8B-B14F-4D97-AF65-F5344CB8AC3E}">
        <p14:creationId xmlns:p14="http://schemas.microsoft.com/office/powerpoint/2010/main" val="242207674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Tough to 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This movie makes Catwoman look like a great movie</a:t>
            </a:r>
          </a:p>
          <a:p>
            <a:r>
              <a:rPr lang="en-US" dirty="0" smtClean="0">
                <a:latin typeface="Calibri" pitchFamily="34" charset="0"/>
              </a:rPr>
              <a:t>A terrible movie that some people will nevertheless find very moving </a:t>
            </a:r>
          </a:p>
          <a:p>
            <a:r>
              <a:rPr lang="en-US" dirty="0" smtClean="0">
                <a:latin typeface="Calibri" pitchFamily="34" charset="0"/>
              </a:rPr>
              <a:t>Well made but mush-hearted</a:t>
            </a:r>
          </a:p>
          <a:p>
            <a:r>
              <a:rPr lang="en-US" dirty="0" smtClean="0">
                <a:latin typeface="Calibri" pitchFamily="34" charset="0"/>
              </a:rPr>
              <a:t>Your children will be occupied for 72 minutes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699603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Instead of comparing individual words in the training set, consider entire reviews. </a:t>
            </a:r>
          </a:p>
          <a:p>
            <a:r>
              <a:rPr lang="en-US" sz="2400" dirty="0" smtClean="0">
                <a:latin typeface="Calibri" pitchFamily="34" charset="0"/>
              </a:rPr>
              <a:t>Find “nearest” reviews</a:t>
            </a:r>
          </a:p>
          <a:p>
            <a:r>
              <a:rPr lang="en-US" sz="2400" dirty="0" smtClean="0">
                <a:latin typeface="Calibri" pitchFamily="34" charset="0"/>
              </a:rPr>
              <a:t>Example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Classify  as positive or negative: </a:t>
            </a:r>
          </a:p>
          <a:p>
            <a:pPr lvl="2"/>
            <a:r>
              <a:rPr lang="en-US" sz="1800" dirty="0" smtClean="0">
                <a:latin typeface="Calibri" pitchFamily="34" charset="0"/>
              </a:rPr>
              <a:t>“It’s rather like a lifetime special – pleasant, sweet and forgettable”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Find “most similar” review(s) in the  training set</a:t>
            </a:r>
          </a:p>
          <a:p>
            <a:pPr lvl="2"/>
            <a:r>
              <a:rPr lang="en-US" sz="1800" dirty="0" smtClean="0">
                <a:latin typeface="Calibri" pitchFamily="34" charset="0"/>
              </a:rPr>
              <a:t>“I liked this movie, made for a pleasant evening” (Class = positive)</a:t>
            </a:r>
          </a:p>
          <a:p>
            <a:pPr lvl="2"/>
            <a:r>
              <a:rPr lang="en-US" sz="1800" dirty="0" smtClean="0">
                <a:latin typeface="Calibri" pitchFamily="34" charset="0"/>
              </a:rPr>
              <a:t>“This movie was such a bore” (Class = negative)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61094141"/>
      </p:ext>
    </p:extLst>
  </p:cSld>
  <p:clrMapOvr>
    <a:masterClrMapping/>
  </p:clrMapOvr>
  <p:transition advClick="0"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/>
          <p:cNvSpPr/>
          <p:nvPr/>
        </p:nvSpPr>
        <p:spPr>
          <a:xfrm rot="5400000">
            <a:off x="1276350" y="25336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8276164">
            <a:off x="1192013" y="30796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it’s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 rot="2360521">
            <a:off x="2160943" y="30892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sweet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079031">
            <a:off x="1842231" y="36534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pleasant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 rot="20231413">
            <a:off x="1541437" y="333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special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847316">
            <a:off x="1094877" y="36688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rather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1981200"/>
            <a:ext cx="165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1981200"/>
            <a:ext cx="119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</a:t>
            </a:r>
            <a:endParaRPr lang="en-US" sz="3600" dirty="0"/>
          </a:p>
        </p:txBody>
      </p:sp>
      <p:sp>
        <p:nvSpPr>
          <p:cNvPr id="11" name="Flowchart: Delay 10"/>
          <p:cNvSpPr/>
          <p:nvPr/>
        </p:nvSpPr>
        <p:spPr>
          <a:xfrm rot="5400000">
            <a:off x="6457950" y="24574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276164">
            <a:off x="6373613" y="30034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it’s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2360521">
            <a:off x="7342543" y="30130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sweet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21079031">
            <a:off x="7023831" y="35772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pleasant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rot="20231413">
            <a:off x="6723037" y="32603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special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847316">
            <a:off x="6276477" y="35926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rather</a:t>
            </a:r>
            <a:endParaRPr lang="en-US" b="1" dirty="0"/>
          </a:p>
        </p:txBody>
      </p:sp>
      <p:sp>
        <p:nvSpPr>
          <p:cNvPr id="17" name="Flowchart: Delay 16"/>
          <p:cNvSpPr/>
          <p:nvPr/>
        </p:nvSpPr>
        <p:spPr>
          <a:xfrm rot="5400000">
            <a:off x="5867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Delay 17"/>
          <p:cNvSpPr/>
          <p:nvPr/>
        </p:nvSpPr>
        <p:spPr>
          <a:xfrm rot="5400000">
            <a:off x="6248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Delay 18"/>
          <p:cNvSpPr/>
          <p:nvPr/>
        </p:nvSpPr>
        <p:spPr>
          <a:xfrm rot="5400000">
            <a:off x="6629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Delay 19"/>
          <p:cNvSpPr/>
          <p:nvPr/>
        </p:nvSpPr>
        <p:spPr>
          <a:xfrm rot="5400000">
            <a:off x="7010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Delay 20"/>
          <p:cNvSpPr/>
          <p:nvPr/>
        </p:nvSpPr>
        <p:spPr>
          <a:xfrm rot="5400000">
            <a:off x="7391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Delay 21"/>
          <p:cNvSpPr/>
          <p:nvPr/>
        </p:nvSpPr>
        <p:spPr>
          <a:xfrm rot="5400000">
            <a:off x="7772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Delay 22"/>
          <p:cNvSpPr/>
          <p:nvPr/>
        </p:nvSpPr>
        <p:spPr>
          <a:xfrm rot="5400000">
            <a:off x="8153399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elay 23"/>
          <p:cNvSpPr/>
          <p:nvPr/>
        </p:nvSpPr>
        <p:spPr>
          <a:xfrm rot="5400000">
            <a:off x="5867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elay 24"/>
          <p:cNvSpPr/>
          <p:nvPr/>
        </p:nvSpPr>
        <p:spPr>
          <a:xfrm rot="5400000">
            <a:off x="6248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elay 25"/>
          <p:cNvSpPr/>
          <p:nvPr/>
        </p:nvSpPr>
        <p:spPr>
          <a:xfrm rot="5400000">
            <a:off x="6629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elay 26"/>
          <p:cNvSpPr/>
          <p:nvPr/>
        </p:nvSpPr>
        <p:spPr>
          <a:xfrm rot="5400000">
            <a:off x="7010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lay 27"/>
          <p:cNvSpPr/>
          <p:nvPr/>
        </p:nvSpPr>
        <p:spPr>
          <a:xfrm rot="5400000">
            <a:off x="7391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elay 28"/>
          <p:cNvSpPr/>
          <p:nvPr/>
        </p:nvSpPr>
        <p:spPr>
          <a:xfrm rot="5400000">
            <a:off x="7772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elay 29"/>
          <p:cNvSpPr/>
          <p:nvPr/>
        </p:nvSpPr>
        <p:spPr>
          <a:xfrm rot="5400000">
            <a:off x="8153399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elay 30"/>
          <p:cNvSpPr/>
          <p:nvPr/>
        </p:nvSpPr>
        <p:spPr>
          <a:xfrm rot="5400000">
            <a:off x="5867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elay 31"/>
          <p:cNvSpPr/>
          <p:nvPr/>
        </p:nvSpPr>
        <p:spPr>
          <a:xfrm rot="5400000">
            <a:off x="6248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elay 32"/>
          <p:cNvSpPr/>
          <p:nvPr/>
        </p:nvSpPr>
        <p:spPr>
          <a:xfrm rot="5400000">
            <a:off x="6629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Delay 33"/>
          <p:cNvSpPr/>
          <p:nvPr/>
        </p:nvSpPr>
        <p:spPr>
          <a:xfrm rot="5400000">
            <a:off x="7010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Delay 34"/>
          <p:cNvSpPr/>
          <p:nvPr/>
        </p:nvSpPr>
        <p:spPr>
          <a:xfrm rot="5400000">
            <a:off x="7391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elay 35"/>
          <p:cNvSpPr/>
          <p:nvPr/>
        </p:nvSpPr>
        <p:spPr>
          <a:xfrm rot="5400000">
            <a:off x="7772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Delay 36"/>
          <p:cNvSpPr/>
          <p:nvPr/>
        </p:nvSpPr>
        <p:spPr>
          <a:xfrm rot="5400000">
            <a:off x="8153399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410200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TRAINING SET</a:t>
            </a:r>
          </a:p>
          <a:p>
            <a:r>
              <a:rPr lang="en-US" sz="2800" dirty="0" smtClean="0"/>
              <a:t>BAGS</a:t>
            </a:r>
            <a:endParaRPr lang="en-US" sz="2800" dirty="0"/>
          </a:p>
        </p:txBody>
      </p:sp>
      <p:sp>
        <p:nvSpPr>
          <p:cNvPr id="39" name="Rectangle 38"/>
          <p:cNvSpPr/>
          <p:nvPr/>
        </p:nvSpPr>
        <p:spPr>
          <a:xfrm>
            <a:off x="5562600" y="5105400"/>
            <a:ext cx="3200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295400" y="1066800"/>
            <a:ext cx="5791200" cy="4876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6248400" y="4495800"/>
            <a:ext cx="6858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6705600" y="46482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7658100" y="4381500"/>
            <a:ext cx="762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162800" y="4648200"/>
            <a:ext cx="6858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81600" y="4267200"/>
            <a:ext cx="1468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compare</a:t>
            </a:r>
            <a:endParaRPr lang="en-US" sz="28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362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The Difference</a:t>
            </a:r>
            <a:endParaRPr lang="en-US" kern="0" dirty="0"/>
          </a:p>
        </p:txBody>
      </p:sp>
      <p:sp>
        <p:nvSpPr>
          <p:cNvPr id="50" name="Rectangle 49"/>
          <p:cNvSpPr/>
          <p:nvPr/>
        </p:nvSpPr>
        <p:spPr>
          <a:xfrm>
            <a:off x="1752600" y="65956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9562647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90578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[surprisingly,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250" y="5039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[funny, movie, recommend]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053" y="4038600"/>
            <a:ext cx="7231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A review in the training data labeled as Positive: 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“funny movie, I recommend it.”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878" y="1865293"/>
            <a:ext cx="5509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Task: To determine the sentiment of 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“It is a surprisingly funny movie!”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Compare with Reviews in Training Set</a:t>
            </a:r>
            <a:endParaRPr lang="en-US" kern="0" dirty="0"/>
          </a:p>
        </p:txBody>
      </p:sp>
      <p:sp>
        <p:nvSpPr>
          <p:cNvPr id="10" name="Rectangle 9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5739440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305580"/>
            <a:ext cx="4589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3134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[funny, movie, recommend]</a:t>
            </a:r>
            <a:endParaRPr lang="en-US" sz="2800" dirty="0"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148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" y="3881735"/>
            <a:ext cx="836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Need to know frequencies of matching words in the training data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064603"/>
            <a:ext cx="3616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“funny” occurs in, say, </a:t>
            </a:r>
            <a:r>
              <a:rPr lang="en-US" sz="2400" b="1" dirty="0" smtClean="0">
                <a:latin typeface="Calibri" panose="020F0502020204030204" pitchFamily="34" charset="0"/>
              </a:rPr>
              <a:t>10%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of all reviews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669" y="2067580"/>
            <a:ext cx="3196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  “movie” occurs in, say, 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70%</a:t>
            </a:r>
            <a:r>
              <a:rPr lang="en-US" sz="2400" dirty="0" smtClean="0">
                <a:latin typeface="Calibri" panose="020F0502020204030204" pitchFamily="34" charset="0"/>
              </a:rPr>
              <a:t> of all reviews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48768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SCORE= 1/0.1 + 1/0.7  = 10 + 1.43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            = 11.43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810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 smtClean="0"/>
              <a:t>How do we Quantify the Distance?</a:t>
            </a:r>
            <a:endParaRPr lang="en-US" sz="3200" kern="0" dirty="0"/>
          </a:p>
        </p:txBody>
      </p:sp>
      <p:sp>
        <p:nvSpPr>
          <p:cNvPr id="12" name="Rectangle 11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7096560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Classify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“Enigma is a surprisingly engaging movie”</a:t>
            </a:r>
          </a:p>
          <a:p>
            <a:r>
              <a:rPr lang="en-US" sz="2800" dirty="0" smtClean="0">
                <a:latin typeface="Calibri" pitchFamily="34" charset="0"/>
              </a:rPr>
              <a:t>One review from training set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“Enigma is a movie that engrosses you, I recommend it.” 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More info: “Enigma” occurs .001 (1 in 1000 times)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“Engage/engross” occurs .3 (30% of all training set reviews)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“Movie” occurs .7 (70%) </a:t>
            </a:r>
          </a:p>
          <a:p>
            <a:r>
              <a:rPr lang="en-US" sz="2800" dirty="0" smtClean="0">
                <a:latin typeface="Calibri" pitchFamily="34" charset="0"/>
              </a:rPr>
              <a:t>How do we create a similarity score?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4013878773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83898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</a:t>
            </a:r>
            <a:r>
              <a:rPr lang="en-US" sz="2800" b="1" dirty="0" smtClean="0">
                <a:latin typeface="Calibri" panose="020F0502020204030204" pitchFamily="34" charset="0"/>
              </a:rPr>
              <a:t>Enigma</a:t>
            </a:r>
            <a:r>
              <a:rPr lang="en-US" sz="2800" dirty="0" smtClean="0">
                <a:latin typeface="Calibri" panose="020F0502020204030204" pitchFamily="34" charset="0"/>
              </a:rPr>
              <a:t>, 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46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</a:t>
            </a:r>
            <a:r>
              <a:rPr lang="en-US" sz="2800" b="1" dirty="0" smtClean="0">
                <a:latin typeface="Calibri" panose="020F0502020204030204" pitchFamily="34" charset="0"/>
              </a:rPr>
              <a:t>Enigma</a:t>
            </a:r>
            <a:r>
              <a:rPr lang="en-US" sz="2800" dirty="0" smtClean="0">
                <a:latin typeface="Calibri" panose="020F0502020204030204" pitchFamily="34" charset="0"/>
              </a:rPr>
              <a:t>, funny, movie, recommend]</a:t>
            </a:r>
            <a:endParaRPr lang="en-US" sz="2800" dirty="0"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814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572000"/>
            <a:ext cx="5446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SCORE= 1/0.001 + 1/0.1 + 1/0.7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            = 1000 + 10 + 1.43</a:t>
            </a:r>
          </a:p>
          <a:p>
            <a:r>
              <a:rPr lang="en-US" sz="3200" dirty="0" smtClean="0">
                <a:latin typeface="Calibri" panose="020F0502020204030204" pitchFamily="34" charset="0"/>
              </a:rPr>
              <a:t>            = 1011.43                    </a:t>
            </a:r>
            <a:endParaRPr lang="en-US" sz="3200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2381071"/>
            <a:ext cx="1923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Occurs in,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say,</a:t>
            </a:r>
            <a:r>
              <a:rPr lang="en-US" sz="2400" b="1" dirty="0" smtClean="0">
                <a:latin typeface="Calibri" panose="020F0502020204030204" pitchFamily="34" charset="0"/>
              </a:rPr>
              <a:t>0.001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of all reviews!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6800" y="2286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Add a Little Twist ….</a:t>
            </a:r>
            <a:endParaRPr lang="en-US" kern="0" dirty="0"/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63238136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8288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[Enigma, 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46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[Enigma, funny, movie, recommend]</a:t>
            </a:r>
            <a:endParaRPr lang="en-US" sz="2800" dirty="0">
              <a:latin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29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4196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63905" y="4419600"/>
            <a:ext cx="579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SCORE= log(1/0.001) + log(1/0.1) + log(1/0.7)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           = log(1000) + log(10) + log(1.43)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            = 3 + 1 + 0.15 = 4.15                        </a:t>
            </a:r>
            <a:endParaRPr lang="en-US" sz="3600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28600" y="304800"/>
            <a:ext cx="77724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 dirty="0" smtClean="0"/>
              <a:t>Not all Words are Created Equal</a:t>
            </a:r>
            <a:endParaRPr lang="en-US" sz="3600" kern="0" dirty="0"/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Source: https</a:t>
            </a:r>
            <a:r>
              <a:rPr lang="en-US" sz="1600" dirty="0">
                <a:latin typeface="Calibri" panose="020F0502020204030204" pitchFamily="34" charset="0"/>
              </a:rPr>
              <a:t>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30127360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sz="3200" dirty="0" smtClean="0"/>
              <a:t>Incorporating Sentiments &amp; Mentions in the Returns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Do message sentiments improve prediction</a:t>
            </a:r>
            <a:r>
              <a:rPr lang="en-US" sz="2000" dirty="0" smtClean="0">
                <a:latin typeface="Calibri" panose="020F0502020204030204" pitchFamily="34" charset="0"/>
              </a:rPr>
              <a:t>?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Training data for stock sentiments</a:t>
            </a:r>
          </a:p>
          <a:p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76462"/>
            <a:ext cx="395361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0062"/>
            <a:ext cx="6559979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2057400" cy="79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3810000"/>
            <a:ext cx="473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2642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Predicting Stock Returns (the Trillion $ Question): Do Sentiments Matter?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</a:rPr>
              <a:t>Capital Asset Pricing Model (CAPM)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Fama</a:t>
            </a:r>
            <a:r>
              <a:rPr lang="en-US" sz="2400" dirty="0">
                <a:latin typeface="Calibri" panose="020F0502020204030204" pitchFamily="34" charset="0"/>
              </a:rPr>
              <a:t>-</a:t>
            </a:r>
            <a:r>
              <a:rPr lang="en-US" sz="2400" dirty="0" smtClean="0">
                <a:latin typeface="Calibri" panose="020F0502020204030204" pitchFamily="34" charset="0"/>
              </a:rPr>
              <a:t>French factors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Return on an asset </a:t>
            </a:r>
          </a:p>
          <a:p>
            <a:pPr lvl="1"/>
            <a:r>
              <a:rPr lang="en-US" sz="2000" i="1" dirty="0" smtClean="0">
                <a:latin typeface="Calibri" panose="020F0502020204030204" pitchFamily="34" charset="0"/>
              </a:rPr>
              <a:t>r</a:t>
            </a:r>
            <a:r>
              <a:rPr lang="en-US" sz="2000" dirty="0" smtClean="0">
                <a:latin typeface="Calibri" panose="020F0502020204030204" pitchFamily="34" charset="0"/>
              </a:rPr>
              <a:t> = </a:t>
            </a:r>
            <a:r>
              <a:rPr lang="en-US" sz="2000" i="1" dirty="0" smtClean="0">
                <a:latin typeface="Calibri" panose="020F0502020204030204" pitchFamily="34" charset="0"/>
              </a:rPr>
              <a:t>R</a:t>
            </a:r>
            <a:r>
              <a:rPr lang="en-US" sz="2000" i="1" baseline="-25000" dirty="0" smtClean="0">
                <a:latin typeface="Calibri" panose="020F0502020204030204" pitchFamily="34" charset="0"/>
              </a:rPr>
              <a:t>f</a:t>
            </a:r>
            <a:r>
              <a:rPr lang="en-US" sz="2000" dirty="0" smtClean="0">
                <a:latin typeface="Calibri" panose="020F0502020204030204" pitchFamily="34" charset="0"/>
              </a:rPr>
              <a:t> + </a:t>
            </a:r>
            <a:r>
              <a:rPr lang="el-GR" sz="2000" i="1" dirty="0" smtClean="0">
                <a:latin typeface="Calibri" panose="020F0502020204030204" pitchFamily="34" charset="0"/>
              </a:rPr>
              <a:t>β</a:t>
            </a:r>
            <a:r>
              <a:rPr lang="en-US" sz="2000" dirty="0" smtClean="0">
                <a:latin typeface="Calibri" panose="020F0502020204030204" pitchFamily="34" charset="0"/>
              </a:rPr>
              <a:t>.(</a:t>
            </a:r>
            <a:r>
              <a:rPr lang="en-US" sz="2000" i="1" dirty="0" smtClean="0">
                <a:latin typeface="Calibri" panose="020F0502020204030204" pitchFamily="34" charset="0"/>
              </a:rPr>
              <a:t>K</a:t>
            </a:r>
            <a:r>
              <a:rPr lang="en-US" sz="2000" i="1" baseline="-25000" dirty="0" smtClean="0">
                <a:latin typeface="Calibri" panose="020F0502020204030204" pitchFamily="34" charset="0"/>
              </a:rPr>
              <a:t>m</a:t>
            </a:r>
            <a:r>
              <a:rPr lang="en-US" sz="2000" dirty="0" smtClean="0">
                <a:latin typeface="Calibri" panose="020F0502020204030204" pitchFamily="34" charset="0"/>
              </a:rPr>
              <a:t> – </a:t>
            </a:r>
            <a:r>
              <a:rPr lang="en-US" sz="2000" i="1" dirty="0" smtClean="0">
                <a:latin typeface="Calibri" panose="020F0502020204030204" pitchFamily="34" charset="0"/>
              </a:rPr>
              <a:t>R</a:t>
            </a:r>
            <a:r>
              <a:rPr lang="en-US" sz="2000" i="1" baseline="-25000" dirty="0" smtClean="0">
                <a:latin typeface="Calibri" panose="020F0502020204030204" pitchFamily="34" charset="0"/>
              </a:rPr>
              <a:t>f</a:t>
            </a:r>
            <a:r>
              <a:rPr lang="en-US" sz="2000" dirty="0" smtClean="0">
                <a:latin typeface="Calibri" panose="020F0502020204030204" pitchFamily="34" charset="0"/>
              </a:rPr>
              <a:t>) + </a:t>
            </a:r>
            <a:r>
              <a:rPr lang="en-US" sz="2000" i="1" dirty="0" smtClean="0">
                <a:latin typeface="Calibri" panose="020F0502020204030204" pitchFamily="34" charset="0"/>
              </a:rPr>
              <a:t>b</a:t>
            </a:r>
            <a:r>
              <a:rPr lang="en-US" sz="2000" i="1" baseline="-25000" dirty="0" smtClean="0">
                <a:latin typeface="Calibri" panose="020F0502020204030204" pitchFamily="34" charset="0"/>
              </a:rPr>
              <a:t>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r>
              <a:rPr lang="en-US" sz="2000" i="1" dirty="0" smtClean="0">
                <a:latin typeface="Calibri" panose="020F0502020204030204" pitchFamily="34" charset="0"/>
              </a:rPr>
              <a:t>SMB</a:t>
            </a:r>
            <a:r>
              <a:rPr lang="en-US" sz="2000" dirty="0" smtClean="0">
                <a:latin typeface="Calibri" panose="020F0502020204030204" pitchFamily="34" charset="0"/>
              </a:rPr>
              <a:t> + </a:t>
            </a:r>
            <a:r>
              <a:rPr lang="en-US" sz="2000" i="1" dirty="0" smtClean="0">
                <a:latin typeface="Calibri" panose="020F0502020204030204" pitchFamily="34" charset="0"/>
              </a:rPr>
              <a:t>b</a:t>
            </a:r>
            <a:r>
              <a:rPr lang="en-US" sz="2000" i="1" baseline="-25000" dirty="0" smtClean="0">
                <a:latin typeface="Calibri" panose="020F0502020204030204" pitchFamily="34" charset="0"/>
              </a:rPr>
              <a:t>v</a:t>
            </a:r>
            <a:r>
              <a:rPr lang="en-US" sz="2000" i="1" dirty="0" smtClean="0">
                <a:latin typeface="Calibri" panose="020F0502020204030204" pitchFamily="34" charset="0"/>
              </a:rPr>
              <a:t>.HML</a:t>
            </a:r>
            <a:r>
              <a:rPr lang="en-US" sz="2000" dirty="0" smtClean="0">
                <a:latin typeface="Calibri" panose="020F0502020204030204" pitchFamily="34" charset="0"/>
              </a:rPr>
              <a:t> + </a:t>
            </a:r>
            <a:r>
              <a:rPr lang="el-GR" sz="2000" i="1" dirty="0" smtClean="0">
                <a:latin typeface="Calibri" panose="020F0502020204030204" pitchFamily="34" charset="0"/>
              </a:rPr>
              <a:t>α</a:t>
            </a:r>
            <a:endParaRPr lang="en-US" sz="2000" i="1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i="1" dirty="0" smtClean="0">
                <a:latin typeface="Calibri" panose="020F0502020204030204" pitchFamily="34" charset="0"/>
              </a:rPr>
              <a:t>R</a:t>
            </a:r>
            <a:r>
              <a:rPr lang="en-US" sz="2000" i="1" baseline="-25000" dirty="0" smtClean="0">
                <a:latin typeface="Calibri" panose="020F0502020204030204" pitchFamily="34" charset="0"/>
              </a:rPr>
              <a:t>f</a:t>
            </a:r>
            <a:r>
              <a:rPr lang="en-US" sz="2000" i="1" dirty="0" smtClean="0">
                <a:latin typeface="Calibri" panose="020F0502020204030204" pitchFamily="34" charset="0"/>
              </a:rPr>
              <a:t>: </a:t>
            </a:r>
            <a:r>
              <a:rPr lang="en-US" sz="2000" dirty="0" smtClean="0">
                <a:latin typeface="Calibri" panose="020F0502020204030204" pitchFamily="34" charset="0"/>
              </a:rPr>
              <a:t>risk free rate</a:t>
            </a:r>
            <a:r>
              <a:rPr lang="en-US" sz="2000" i="1" dirty="0" smtClean="0">
                <a:latin typeface="Calibri" panose="020F0502020204030204" pitchFamily="34" charset="0"/>
              </a:rPr>
              <a:t>, K</a:t>
            </a:r>
            <a:r>
              <a:rPr lang="en-US" sz="2000" i="1" baseline="-25000" dirty="0" smtClean="0">
                <a:latin typeface="Calibri" panose="020F0502020204030204" pitchFamily="34" charset="0"/>
              </a:rPr>
              <a:t>m</a:t>
            </a:r>
            <a:r>
              <a:rPr lang="en-US" sz="2000" i="1" dirty="0" smtClean="0">
                <a:latin typeface="Calibri" panose="020F0502020204030204" pitchFamily="34" charset="0"/>
              </a:rPr>
              <a:t>: </a:t>
            </a:r>
            <a:r>
              <a:rPr lang="en-US" sz="2000" dirty="0" smtClean="0">
                <a:latin typeface="Calibri" panose="020F0502020204030204" pitchFamily="34" charset="0"/>
              </a:rPr>
              <a:t>Return of market portfolio</a:t>
            </a:r>
          </a:p>
          <a:p>
            <a:pPr lvl="1"/>
            <a:r>
              <a:rPr lang="en-US" sz="2000" i="1" dirty="0" smtClean="0">
                <a:latin typeface="Calibri" panose="020F0502020204030204" pitchFamily="34" charset="0"/>
              </a:rPr>
              <a:t>SMB: </a:t>
            </a:r>
            <a:r>
              <a:rPr lang="en-US" sz="2000" dirty="0" smtClean="0">
                <a:latin typeface="Calibri" panose="020F0502020204030204" pitchFamily="34" charset="0"/>
              </a:rPr>
              <a:t>Small (market cap) minus big</a:t>
            </a:r>
          </a:p>
          <a:p>
            <a:pPr lvl="1"/>
            <a:r>
              <a:rPr lang="en-US" sz="2000" i="1" dirty="0" smtClean="0">
                <a:latin typeface="Calibri" panose="020F0502020204030204" pitchFamily="34" charset="0"/>
              </a:rPr>
              <a:t>HML: </a:t>
            </a:r>
            <a:r>
              <a:rPr lang="en-US" sz="2000" dirty="0" smtClean="0">
                <a:latin typeface="Calibri" panose="020F0502020204030204" pitchFamily="34" charset="0"/>
              </a:rPr>
              <a:t>High (book-to-mkt) minus low</a:t>
            </a:r>
            <a:r>
              <a:rPr lang="en-US" sz="2000" i="1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Addition of momentum (Up minus Down) </a:t>
            </a:r>
            <a:r>
              <a:rPr lang="en-US" sz="2400" dirty="0" smtClean="0">
                <a:latin typeface="Calibri" panose="020F0502020204030204" pitchFamily="34" charset="0"/>
              </a:rPr>
              <a:t>factor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Add sentiments and online visibility (articles about a stock)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1062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Sentiment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229600" cy="4411662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Many approaches, but all use reference positive &amp; negative words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Lexicons with either binary tags or valence (intensity of sentiment)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Can incorporate other features – e.g., bigrams, sentiment shifters, etc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224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Most </a:t>
            </a:r>
            <a:r>
              <a:rPr lang="en-US" sz="2400" dirty="0" smtClean="0"/>
              <a:t>Frequently Used Approach in Unsupervised Sentiment Analysis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Use weights (e.g., +5 to -5) on a list of words (lexicon)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Essentially add up individual weights in a sentence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Some nuances including sentiment shifters (e.g., “However”, “But”, etc.)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Used widely, e.g., SentiStrength (free tool)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Can be made context sensitive by adjusting weights and/or adding words</a:t>
            </a:r>
          </a:p>
        </p:txBody>
      </p:sp>
    </p:spTree>
    <p:extLst>
      <p:ext uri="{BB962C8B-B14F-4D97-AF65-F5344CB8AC3E}">
        <p14:creationId xmlns:p14="http://schemas.microsoft.com/office/powerpoint/2010/main" val="141371164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Valence Aware Dictionary for sEntiment Reasoning (VADER)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000071"/>
            <a:ext cx="7029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refined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 to unsupervised sentiment analysis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in Python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Adds more features to older lexicons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Hutto</a:t>
            </a:r>
            <a:r>
              <a:rPr lang="en-US" dirty="0" smtClean="0"/>
              <a:t> &amp; Gilbert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7033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Adds Human Heuristics for Expressing Sentiments 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Punctuation, e.g., !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increases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intensity 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Capitalization, e.g.,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ALL-CAPS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Degree modifiers, e.g., “The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service here is extremely good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Sentiment shifters, e.g., “The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food here is great, but the service is horrible”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Trigram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preceding a sentiment-laden lexical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feature: Catch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nearly 90% of cases where negation flips the polarity of the text.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E.g., “The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food here isn’t really all that great”.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8009" y="6477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Hutto</a:t>
            </a:r>
            <a:r>
              <a:rPr lang="en-US" dirty="0" smtClean="0"/>
              <a:t> &amp; Gilbert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0465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 Better Approach for Unsupervised Sentiment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Parts-of-speech (POS) tagging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POS: Noun, verb, adjective, adverb, pronoun, preposition, conjunction &amp; interjection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Extract adjectives 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Isolated adjectives may not indicate true opinion orientation</a:t>
            </a:r>
          </a:p>
          <a:p>
            <a:pPr lvl="1"/>
            <a:r>
              <a:rPr lang="en-US" sz="1600" dirty="0">
                <a:latin typeface="Calibri" pitchFamily="34" charset="0"/>
                <a:cs typeface="Calibri" pitchFamily="34" charset="0"/>
              </a:rPr>
              <a:t>Extract two consecutive words if their POS conform to a pattern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Studied heavily in linguistics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70180"/>
      </p:ext>
    </p:extLst>
  </p:cSld>
  <p:clrMapOvr>
    <a:masterClrMapping/>
  </p:clrMapOvr>
  <p:transition>
    <p:pull dir="lu"/>
  </p:transition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44519</TotalTime>
  <Words>1788</Words>
  <Application>Microsoft Office PowerPoint</Application>
  <PresentationFormat>On-screen Show (4:3)</PresentationFormat>
  <Paragraphs>311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Network</vt:lpstr>
      <vt:lpstr>USER GENERATED CONTENT ANALYTICS  Sentiment Analysis Fall 2018  Session 7, 09/20/18</vt:lpstr>
      <vt:lpstr>Can Social Mentions Predict Box Office Hits? </vt:lpstr>
      <vt:lpstr>Incorporating Sentiments &amp; Mentions in the Returns Model</vt:lpstr>
      <vt:lpstr>Predicting Stock Returns (the Trillion $ Question): Do Sentiments Matter?   </vt:lpstr>
      <vt:lpstr>Unsupervised Sentiment Analysis </vt:lpstr>
      <vt:lpstr>Most Frequently Used Approach in Unsupervised Sentiment Analysis</vt:lpstr>
      <vt:lpstr>Valence Aware Dictionary for sEntiment Reasoning (VADER)</vt:lpstr>
      <vt:lpstr>Adds Human Heuristics for Expressing Sentiments </vt:lpstr>
      <vt:lpstr>A Better Approach for Unsupervised Sentiment Analysis</vt:lpstr>
      <vt:lpstr>Extract Two-Word Phrases Using Parts-of-Speech Tagging</vt:lpstr>
      <vt:lpstr>Mining the Sentiment</vt:lpstr>
      <vt:lpstr>Unsupervised Learning Using POS</vt:lpstr>
      <vt:lpstr>Calculating Semantic Orientation</vt:lpstr>
      <vt:lpstr>Applying POS Bigrams for Opinion Mining</vt:lpstr>
      <vt:lpstr>Challenges of Dealing With Multiple Products &amp; Attributes</vt:lpstr>
      <vt:lpstr>Supervised Sentiment Analysis</vt:lpstr>
      <vt:lpstr>Simplest Approach to Sentiment Analysis?</vt:lpstr>
      <vt:lpstr>Calculations</vt:lpstr>
      <vt:lpstr>Top-10 Words</vt:lpstr>
      <vt:lpstr>Tough to Detect</vt:lpstr>
      <vt:lpstr>K-Nearest Neighbors</vt:lpstr>
      <vt:lpstr>PowerPoint Presentation</vt:lpstr>
      <vt:lpstr>PowerPoint Presentation</vt:lpstr>
      <vt:lpstr>PowerPoint Presentation</vt:lpstr>
      <vt:lpstr>Importance of Words</vt:lpstr>
      <vt:lpstr>PowerPoint Presentation</vt:lpstr>
      <vt:lpstr>PowerPoint Presentation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560</cp:revision>
  <cp:lastPrinted>2014-03-05T16:29:33Z</cp:lastPrinted>
  <dcterms:created xsi:type="dcterms:W3CDTF">2000-10-19T17:22:27Z</dcterms:created>
  <dcterms:modified xsi:type="dcterms:W3CDTF">2018-09-20T12:22:11Z</dcterms:modified>
</cp:coreProperties>
</file>