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978" r:id="rId2"/>
    <p:sldId id="969" r:id="rId3"/>
    <p:sldId id="970" r:id="rId4"/>
    <p:sldId id="971" r:id="rId5"/>
    <p:sldId id="972" r:id="rId6"/>
    <p:sldId id="973" r:id="rId7"/>
    <p:sldId id="961" r:id="rId8"/>
    <p:sldId id="979" r:id="rId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12" autoAdjust="0"/>
  </p:normalViewPr>
  <p:slideViewPr>
    <p:cSldViewPr>
      <p:cViewPr varScale="1">
        <p:scale>
          <a:sx n="99" d="100"/>
          <a:sy n="99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523875"/>
            <a:ext cx="7097713" cy="2295525"/>
          </a:xfrm>
        </p:spPr>
        <p:txBody>
          <a:bodyPr/>
          <a:lstStyle/>
          <a:p>
            <a:pPr algn="ct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 smtClean="0">
                <a:latin typeface="Calibri" panose="020F0502020204030204" pitchFamily="34" charset="0"/>
                <a:cs typeface="Aharoni" panose="02010803020104030203" pitchFamily="2" charset="-79"/>
              </a:rPr>
              <a:t>User Generated Content Analytics</a:t>
            </a:r>
            <a:r>
              <a:rPr lang="en-US" dirty="0" smtClean="0">
                <a:latin typeface="Calibri" panose="020F0502020204030204" pitchFamily="34" charset="0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  <a:t/>
            </a: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  <a:t>Fall </a:t>
            </a:r>
            <a: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  <a:t>2018</a:t>
            </a:r>
            <a:b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  <a:t>Session </a:t>
            </a:r>
            <a: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  <a:t>#8 </a:t>
            </a:r>
            <a: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  <a:t>(September </a:t>
            </a:r>
            <a:r>
              <a:rPr lang="en-US" sz="3200" dirty="0" smtClean="0">
                <a:latin typeface="Calibri" panose="020F0502020204030204" pitchFamily="34" charset="0"/>
                <a:cs typeface="Aharoni" panose="02010803020104030203" pitchFamily="2" charset="-79"/>
              </a:rPr>
              <a:t>25)</a:t>
            </a:r>
            <a:r>
              <a:rPr lang="en-US" sz="2400" dirty="0" smtClean="0">
                <a:latin typeface="Calibri" panose="020F0502020204030204" pitchFamily="34" charset="0"/>
                <a:cs typeface="Aharoni" panose="02010803020104030203" pitchFamily="2" charset="-79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400" dirty="0" smtClean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Email: </a:t>
            </a:r>
            <a:r>
              <a:rPr lang="en-US" sz="2000" b="1" dirty="0" smtClean="0">
                <a:latin typeface="Calibri" panose="020F0502020204030204" pitchFamily="34" charset="0"/>
              </a:rPr>
              <a:t>aniteshb@gmail.com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7543800" cy="1295400"/>
          </a:xfrm>
        </p:spPr>
        <p:txBody>
          <a:bodyPr/>
          <a:lstStyle/>
          <a:p>
            <a:r>
              <a:rPr lang="en-US" sz="3200" dirty="0" smtClean="0"/>
              <a:t>From Unstructured to </a:t>
            </a:r>
            <a:r>
              <a:rPr lang="en-US" sz="3200" dirty="0" smtClean="0"/>
              <a:t>Structured Data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Represent </a:t>
            </a:r>
            <a:r>
              <a:rPr lang="en-US" sz="2400" dirty="0" smtClean="0">
                <a:latin typeface="Calibri" panose="020F0502020204030204" pitchFamily="34" charset="0"/>
              </a:rPr>
              <a:t>documents </a:t>
            </a:r>
            <a:r>
              <a:rPr lang="en-US" sz="2400" dirty="0" smtClean="0">
                <a:latin typeface="Calibri" panose="020F0502020204030204" pitchFamily="34" charset="0"/>
              </a:rPr>
              <a:t>by attributes (e.g., presence or absence of terms)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Can use existing data mining methods on attributes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Vector representation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E.g., </a:t>
            </a:r>
            <a:r>
              <a:rPr lang="en-US" sz="2000" dirty="0" smtClean="0">
                <a:latin typeface="Calibri" panose="020F0502020204030204" pitchFamily="34" charset="0"/>
              </a:rPr>
              <a:t>bag-of-words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378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 smtClean="0"/>
              <a:t>Document Representation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600200"/>
          <a:ext cx="6008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 Terms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4353559"/>
          <a:ext cx="6008916" cy="21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Terms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7803"/>
            <a:ext cx="679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Binary representation: Presence of absence of terms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6502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But a term can occur multiple times in a document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92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Relative Frequencies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95400" y="214376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      Terms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581090"/>
            <a:ext cx="7663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# of occurrences of a term in a document / # terms in the document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33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Text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38374"/>
              </p:ext>
            </p:extLst>
          </p:nvPr>
        </p:nvGraphicFramePr>
        <p:xfrm>
          <a:off x="533400" y="1752600"/>
          <a:ext cx="6858000" cy="311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Text 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Outcome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(Class)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80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Senior position in corporate finance, 20+ years experience preferred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High salary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This restaurant was a waste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of time &amp; money. Everything sucks here!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Negative sentiment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5334000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does the classification algorithm distinguish between the classes?</a:t>
            </a:r>
          </a:p>
          <a:p>
            <a:pPr algn="ctr"/>
            <a:r>
              <a:rPr lang="en-US" dirty="0" smtClean="0"/>
              <a:t>E.g., high vs. low salary, positive vs. negative 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23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3200" dirty="0" smtClean="0"/>
              <a:t>But Not All Words Are Created Equal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main idea (for classification):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Words (or more generally, </a:t>
            </a:r>
            <a:r>
              <a:rPr lang="en-US" i="1" dirty="0" smtClean="0">
                <a:latin typeface="Calibri" panose="020F0502020204030204" pitchFamily="34" charset="0"/>
              </a:rPr>
              <a:t>terms</a:t>
            </a:r>
            <a:r>
              <a:rPr lang="en-US" dirty="0" smtClean="0">
                <a:latin typeface="Calibri" panose="020F0502020204030204" pitchFamily="34" charset="0"/>
              </a:rPr>
              <a:t>) that appear frequently in a document are …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Words that appear frequently in most documents are ….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Need a metric that shows the importance of a </a:t>
            </a:r>
            <a:r>
              <a:rPr lang="en-US" i="1" dirty="0" smtClean="0">
                <a:latin typeface="Calibri" panose="020F0502020204030204" pitchFamily="34" charset="0"/>
              </a:rPr>
              <a:t>term</a:t>
            </a:r>
            <a:r>
              <a:rPr lang="en-US" dirty="0" smtClean="0">
                <a:latin typeface="Calibri" panose="020F0502020204030204" pitchFamily="34" charset="0"/>
              </a:rPr>
              <a:t> to a </a:t>
            </a:r>
            <a:r>
              <a:rPr lang="en-US" i="1" dirty="0" smtClean="0">
                <a:latin typeface="Calibri" panose="020F0502020204030204" pitchFamily="34" charset="0"/>
              </a:rPr>
              <a:t>document</a:t>
            </a:r>
            <a:r>
              <a:rPr lang="en-US" dirty="0" smtClean="0">
                <a:latin typeface="Calibri" panose="020F0502020204030204" pitchFamily="34" charset="0"/>
              </a:rPr>
              <a:t> in a </a:t>
            </a:r>
            <a:r>
              <a:rPr lang="en-US" i="1" dirty="0" smtClean="0">
                <a:latin typeface="Calibri" panose="020F0502020204030204" pitchFamily="34" charset="0"/>
              </a:rPr>
              <a:t>corpus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1194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Frequency of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term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document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(call it 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tf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Document frequency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df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of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term = what % of documents have 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term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Inverse document frequency = log(1/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df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Term frequency-Inverse document frequency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tf-idf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tf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*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log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(1/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df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02970"/>
              </p:ext>
            </p:extLst>
          </p:nvPr>
        </p:nvGraphicFramePr>
        <p:xfrm>
          <a:off x="685800" y="3007360"/>
          <a:ext cx="70866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Term Frequencies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This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equation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95287"/>
              </p:ext>
            </p:extLst>
          </p:nvPr>
        </p:nvGraphicFramePr>
        <p:xfrm>
          <a:off x="685800" y="5715000"/>
          <a:ext cx="708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TF-IDF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This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equation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1*log(1) </a:t>
                      </a: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= 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1*log(1) </a:t>
                      </a: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= 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1*log(2/1)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= .3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.3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66735"/>
              </p:ext>
            </p:extLst>
          </p:nvPr>
        </p:nvGraphicFramePr>
        <p:xfrm>
          <a:off x="685800" y="4302760"/>
          <a:ext cx="70866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Document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Frequencies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This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equation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1/2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1/2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1/2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1/2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586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err="1" smtClean="0"/>
              <a:t>tf-idf</a:t>
            </a:r>
            <a:r>
              <a:rPr lang="en-US" dirty="0" smtClean="0"/>
              <a:t> to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scores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Treat each word (or term) like a variable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 number of variables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Mostly 0 values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scores are indicative of important words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power of words vs. numbers 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case of job descriptions and salaries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9504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45530</TotalTime>
  <Words>467</Words>
  <Application>Microsoft Office PowerPoint</Application>
  <PresentationFormat>On-screen Show (4:3)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Times New Roman</vt:lpstr>
      <vt:lpstr>Wingdings</vt:lpstr>
      <vt:lpstr>Network</vt:lpstr>
      <vt:lpstr>  User Generated Content Analytics  Fall 2018 Session #8 (September 25) </vt:lpstr>
      <vt:lpstr>From Unstructured to Structured Data </vt:lpstr>
      <vt:lpstr>Document Representation </vt:lpstr>
      <vt:lpstr>Using Relative Frequencies</vt:lpstr>
      <vt:lpstr>Classification with Text</vt:lpstr>
      <vt:lpstr>But Not All Words Are Created Equal</vt:lpstr>
      <vt:lpstr>Putting it Together</vt:lpstr>
      <vt:lpstr>From tf-idf to Predictions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569</cp:revision>
  <cp:lastPrinted>2016-08-29T18:36:06Z</cp:lastPrinted>
  <dcterms:created xsi:type="dcterms:W3CDTF">2000-10-19T17:22:27Z</dcterms:created>
  <dcterms:modified xsi:type="dcterms:W3CDTF">2018-09-25T12:17:54Z</dcterms:modified>
</cp:coreProperties>
</file>