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C1E6C-1C10-4174-A129-E61048ED17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BC05D822-F843-4FC2-AE60-F5B8C80327C8}">
      <dgm:prSet/>
      <dgm:spPr/>
      <dgm:t>
        <a:bodyPr/>
        <a:lstStyle/>
        <a:p>
          <a:r>
            <a:rPr lang="en-US"/>
            <a:t>Used a supervised learning algorithm since we had an output variable ‘Y’</a:t>
          </a:r>
        </a:p>
      </dgm:t>
    </dgm:pt>
    <dgm:pt modelId="{2E7D24D5-D70E-4EC0-A771-4A5B00B09D16}" type="parTrans" cxnId="{C508F467-FBAC-4F3B-9D02-D403DF5D445D}">
      <dgm:prSet/>
      <dgm:spPr/>
      <dgm:t>
        <a:bodyPr/>
        <a:lstStyle/>
        <a:p>
          <a:endParaRPr lang="en-US"/>
        </a:p>
      </dgm:t>
    </dgm:pt>
    <dgm:pt modelId="{A82F68BA-C8DA-4983-B94C-07B281B7E47F}" type="sibTrans" cxnId="{C508F467-FBAC-4F3B-9D02-D403DF5D445D}">
      <dgm:prSet/>
      <dgm:spPr/>
      <dgm:t>
        <a:bodyPr/>
        <a:lstStyle/>
        <a:p>
          <a:endParaRPr lang="en-US"/>
        </a:p>
      </dgm:t>
    </dgm:pt>
    <dgm:pt modelId="{188394B6-402A-42A6-B0A2-11CD5625A57D}">
      <dgm:prSet/>
      <dgm:spPr/>
      <dgm:t>
        <a:bodyPr/>
        <a:lstStyle/>
        <a:p>
          <a:r>
            <a:rPr lang="en-US" dirty="0"/>
            <a:t>Used PCA to reduce high dimensionality (4096 features)</a:t>
          </a:r>
        </a:p>
      </dgm:t>
    </dgm:pt>
    <dgm:pt modelId="{61C98276-3A9A-4821-B7F2-793859324A66}" type="parTrans" cxnId="{62291583-FE13-4E43-8AB6-9D39031D8190}">
      <dgm:prSet/>
      <dgm:spPr/>
      <dgm:t>
        <a:bodyPr/>
        <a:lstStyle/>
        <a:p>
          <a:endParaRPr lang="en-US"/>
        </a:p>
      </dgm:t>
    </dgm:pt>
    <dgm:pt modelId="{2FF103F7-66CC-4720-BC72-6E7765F6035F}" type="sibTrans" cxnId="{62291583-FE13-4E43-8AB6-9D39031D8190}">
      <dgm:prSet/>
      <dgm:spPr/>
      <dgm:t>
        <a:bodyPr/>
        <a:lstStyle/>
        <a:p>
          <a:endParaRPr lang="en-US"/>
        </a:p>
      </dgm:t>
    </dgm:pt>
    <dgm:pt modelId="{6B007B6D-5BF6-400B-B91C-2E563B489AAA}">
      <dgm:prSet/>
      <dgm:spPr/>
      <dgm:t>
        <a:bodyPr/>
        <a:lstStyle/>
        <a:p>
          <a:r>
            <a:rPr lang="en-US"/>
            <a:t>Created Classifiers using RandomForest, Logistic Regression and Support Vector Machines</a:t>
          </a:r>
        </a:p>
      </dgm:t>
    </dgm:pt>
    <dgm:pt modelId="{A9FA63BA-BC6E-4734-AC72-9F270450276E}" type="parTrans" cxnId="{AE3576CD-0DB3-46A6-B6CB-1237F4A8AFFF}">
      <dgm:prSet/>
      <dgm:spPr/>
      <dgm:t>
        <a:bodyPr/>
        <a:lstStyle/>
        <a:p>
          <a:endParaRPr lang="en-US"/>
        </a:p>
      </dgm:t>
    </dgm:pt>
    <dgm:pt modelId="{38D30A2C-0FAC-4176-84DB-46AF4393C76C}" type="sibTrans" cxnId="{AE3576CD-0DB3-46A6-B6CB-1237F4A8AFFF}">
      <dgm:prSet/>
      <dgm:spPr/>
      <dgm:t>
        <a:bodyPr/>
        <a:lstStyle/>
        <a:p>
          <a:endParaRPr lang="en-US"/>
        </a:p>
      </dgm:t>
    </dgm:pt>
    <dgm:pt modelId="{7E7D691E-B760-48FF-BE65-8EDCDAA9903F}" type="pres">
      <dgm:prSet presAssocID="{800C1E6C-1C10-4174-A129-E61048ED1789}" presName="root" presStyleCnt="0">
        <dgm:presLayoutVars>
          <dgm:dir/>
          <dgm:resizeHandles val="exact"/>
        </dgm:presLayoutVars>
      </dgm:prSet>
      <dgm:spPr/>
    </dgm:pt>
    <dgm:pt modelId="{AEFFE5B9-8904-47C9-A5FC-18C2BEA6A6F4}" type="pres">
      <dgm:prSet presAssocID="{BC05D822-F843-4FC2-AE60-F5B8C80327C8}" presName="compNode" presStyleCnt="0"/>
      <dgm:spPr/>
    </dgm:pt>
    <dgm:pt modelId="{A308C2EE-4CB4-47A6-9EB4-BE7372562923}" type="pres">
      <dgm:prSet presAssocID="{BC05D822-F843-4FC2-AE60-F5B8C80327C8}" presName="bgRect" presStyleLbl="bgShp" presStyleIdx="0" presStyleCnt="3"/>
      <dgm:spPr/>
    </dgm:pt>
    <dgm:pt modelId="{564A2D2C-A59A-4844-8DAE-25BD8BE9A860}" type="pres">
      <dgm:prSet presAssocID="{BC05D822-F843-4FC2-AE60-F5B8C8032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2AD3BA-96F7-4E22-A1AB-D737B57B20DF}" type="pres">
      <dgm:prSet presAssocID="{BC05D822-F843-4FC2-AE60-F5B8C80327C8}" presName="spaceRect" presStyleCnt="0"/>
      <dgm:spPr/>
    </dgm:pt>
    <dgm:pt modelId="{1ED51839-6B81-4035-8EC6-10D0CF6D9B5C}" type="pres">
      <dgm:prSet presAssocID="{BC05D822-F843-4FC2-AE60-F5B8C80327C8}" presName="parTx" presStyleLbl="revTx" presStyleIdx="0" presStyleCnt="3">
        <dgm:presLayoutVars>
          <dgm:chMax val="0"/>
          <dgm:chPref val="0"/>
        </dgm:presLayoutVars>
      </dgm:prSet>
      <dgm:spPr/>
    </dgm:pt>
    <dgm:pt modelId="{FE134A3E-407F-4777-B5BB-DCCD8B0674CF}" type="pres">
      <dgm:prSet presAssocID="{A82F68BA-C8DA-4983-B94C-07B281B7E47F}" presName="sibTrans" presStyleCnt="0"/>
      <dgm:spPr/>
    </dgm:pt>
    <dgm:pt modelId="{38DC1FB2-23AE-4A8F-BEB3-D9DFFFD493CF}" type="pres">
      <dgm:prSet presAssocID="{188394B6-402A-42A6-B0A2-11CD5625A57D}" presName="compNode" presStyleCnt="0"/>
      <dgm:spPr/>
    </dgm:pt>
    <dgm:pt modelId="{D8D4F08F-6CC0-4BDF-9914-6F7BE94509ED}" type="pres">
      <dgm:prSet presAssocID="{188394B6-402A-42A6-B0A2-11CD5625A57D}" presName="bgRect" presStyleLbl="bgShp" presStyleIdx="1" presStyleCnt="3"/>
      <dgm:spPr/>
    </dgm:pt>
    <dgm:pt modelId="{C8489D51-E7CB-42DC-A44F-E3C3F7929D93}" type="pres">
      <dgm:prSet presAssocID="{188394B6-402A-42A6-B0A2-11CD5625A5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5DF81A-AA9B-4FA7-B030-D1EB483F0D75}" type="pres">
      <dgm:prSet presAssocID="{188394B6-402A-42A6-B0A2-11CD5625A57D}" presName="spaceRect" presStyleCnt="0"/>
      <dgm:spPr/>
    </dgm:pt>
    <dgm:pt modelId="{293A3306-6FF8-432B-9FFE-200B3AC6A7EB}" type="pres">
      <dgm:prSet presAssocID="{188394B6-402A-42A6-B0A2-11CD5625A57D}" presName="parTx" presStyleLbl="revTx" presStyleIdx="1" presStyleCnt="3">
        <dgm:presLayoutVars>
          <dgm:chMax val="0"/>
          <dgm:chPref val="0"/>
        </dgm:presLayoutVars>
      </dgm:prSet>
      <dgm:spPr/>
    </dgm:pt>
    <dgm:pt modelId="{65C63880-2595-4DE2-9A9F-E9BDCB54CA50}" type="pres">
      <dgm:prSet presAssocID="{2FF103F7-66CC-4720-BC72-6E7765F6035F}" presName="sibTrans" presStyleCnt="0"/>
      <dgm:spPr/>
    </dgm:pt>
    <dgm:pt modelId="{8E37F71F-ADC8-483C-AF9E-4F475D121FEA}" type="pres">
      <dgm:prSet presAssocID="{6B007B6D-5BF6-400B-B91C-2E563B489AAA}" presName="compNode" presStyleCnt="0"/>
      <dgm:spPr/>
    </dgm:pt>
    <dgm:pt modelId="{313901F3-1377-4322-AE81-A8C3AAC8694E}" type="pres">
      <dgm:prSet presAssocID="{6B007B6D-5BF6-400B-B91C-2E563B489AAA}" presName="bgRect" presStyleLbl="bgShp" presStyleIdx="2" presStyleCnt="3"/>
      <dgm:spPr/>
    </dgm:pt>
    <dgm:pt modelId="{22918038-21C5-4187-9D90-4C466EDDA379}" type="pres">
      <dgm:prSet presAssocID="{6B007B6D-5BF6-400B-B91C-2E563B489A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21C467-E3D7-4DAC-95AF-F06FADFEE45F}" type="pres">
      <dgm:prSet presAssocID="{6B007B6D-5BF6-400B-B91C-2E563B489AAA}" presName="spaceRect" presStyleCnt="0"/>
      <dgm:spPr/>
    </dgm:pt>
    <dgm:pt modelId="{570F9633-D56E-4614-B6EE-841BA8F0C9EE}" type="pres">
      <dgm:prSet presAssocID="{6B007B6D-5BF6-400B-B91C-2E563B489A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CBD301-6F50-43C5-9A66-7D9B13133B4E}" type="presOf" srcId="{6B007B6D-5BF6-400B-B91C-2E563B489AAA}" destId="{570F9633-D56E-4614-B6EE-841BA8F0C9EE}" srcOrd="0" destOrd="0" presId="urn:microsoft.com/office/officeart/2018/2/layout/IconVerticalSolidList"/>
    <dgm:cxn modelId="{73A39D1A-17FF-4090-B2C0-8D6B548561A4}" type="presOf" srcId="{800C1E6C-1C10-4174-A129-E61048ED1789}" destId="{7E7D691E-B760-48FF-BE65-8EDCDAA9903F}" srcOrd="0" destOrd="0" presId="urn:microsoft.com/office/officeart/2018/2/layout/IconVerticalSolidList"/>
    <dgm:cxn modelId="{C508F467-FBAC-4F3B-9D02-D403DF5D445D}" srcId="{800C1E6C-1C10-4174-A129-E61048ED1789}" destId="{BC05D822-F843-4FC2-AE60-F5B8C80327C8}" srcOrd="0" destOrd="0" parTransId="{2E7D24D5-D70E-4EC0-A771-4A5B00B09D16}" sibTransId="{A82F68BA-C8DA-4983-B94C-07B281B7E47F}"/>
    <dgm:cxn modelId="{0E5AD778-89AD-4F9B-92E4-9C2760F9AEEC}" type="presOf" srcId="{BC05D822-F843-4FC2-AE60-F5B8C80327C8}" destId="{1ED51839-6B81-4035-8EC6-10D0CF6D9B5C}" srcOrd="0" destOrd="0" presId="urn:microsoft.com/office/officeart/2018/2/layout/IconVerticalSolidList"/>
    <dgm:cxn modelId="{62291583-FE13-4E43-8AB6-9D39031D8190}" srcId="{800C1E6C-1C10-4174-A129-E61048ED1789}" destId="{188394B6-402A-42A6-B0A2-11CD5625A57D}" srcOrd="1" destOrd="0" parTransId="{61C98276-3A9A-4821-B7F2-793859324A66}" sibTransId="{2FF103F7-66CC-4720-BC72-6E7765F6035F}"/>
    <dgm:cxn modelId="{AE3576CD-0DB3-46A6-B6CB-1237F4A8AFFF}" srcId="{800C1E6C-1C10-4174-A129-E61048ED1789}" destId="{6B007B6D-5BF6-400B-B91C-2E563B489AAA}" srcOrd="2" destOrd="0" parTransId="{A9FA63BA-BC6E-4734-AC72-9F270450276E}" sibTransId="{38D30A2C-0FAC-4176-84DB-46AF4393C76C}"/>
    <dgm:cxn modelId="{D103D5F1-8C20-43A3-8031-AC202010BD57}" type="presOf" srcId="{188394B6-402A-42A6-B0A2-11CD5625A57D}" destId="{293A3306-6FF8-432B-9FFE-200B3AC6A7EB}" srcOrd="0" destOrd="0" presId="urn:microsoft.com/office/officeart/2018/2/layout/IconVerticalSolidList"/>
    <dgm:cxn modelId="{682C333E-DB59-4975-8199-9871F96625F2}" type="presParOf" srcId="{7E7D691E-B760-48FF-BE65-8EDCDAA9903F}" destId="{AEFFE5B9-8904-47C9-A5FC-18C2BEA6A6F4}" srcOrd="0" destOrd="0" presId="urn:microsoft.com/office/officeart/2018/2/layout/IconVerticalSolidList"/>
    <dgm:cxn modelId="{97779BA8-A135-4122-B7EB-CB465501EAB6}" type="presParOf" srcId="{AEFFE5B9-8904-47C9-A5FC-18C2BEA6A6F4}" destId="{A308C2EE-4CB4-47A6-9EB4-BE7372562923}" srcOrd="0" destOrd="0" presId="urn:microsoft.com/office/officeart/2018/2/layout/IconVerticalSolidList"/>
    <dgm:cxn modelId="{578EFC60-2ED7-4DF6-B8E4-CCBA1B991EBA}" type="presParOf" srcId="{AEFFE5B9-8904-47C9-A5FC-18C2BEA6A6F4}" destId="{564A2D2C-A59A-4844-8DAE-25BD8BE9A860}" srcOrd="1" destOrd="0" presId="urn:microsoft.com/office/officeart/2018/2/layout/IconVerticalSolidList"/>
    <dgm:cxn modelId="{2460DE35-BBE4-4869-A3B3-F5130FF0647A}" type="presParOf" srcId="{AEFFE5B9-8904-47C9-A5FC-18C2BEA6A6F4}" destId="{C42AD3BA-96F7-4E22-A1AB-D737B57B20DF}" srcOrd="2" destOrd="0" presId="urn:microsoft.com/office/officeart/2018/2/layout/IconVerticalSolidList"/>
    <dgm:cxn modelId="{D9C4BA70-62D7-48A1-862B-BE6BE5CCC6EF}" type="presParOf" srcId="{AEFFE5B9-8904-47C9-A5FC-18C2BEA6A6F4}" destId="{1ED51839-6B81-4035-8EC6-10D0CF6D9B5C}" srcOrd="3" destOrd="0" presId="urn:microsoft.com/office/officeart/2018/2/layout/IconVerticalSolidList"/>
    <dgm:cxn modelId="{EA9EC06E-0499-4400-A13E-4B6D16D6245E}" type="presParOf" srcId="{7E7D691E-B760-48FF-BE65-8EDCDAA9903F}" destId="{FE134A3E-407F-4777-B5BB-DCCD8B0674CF}" srcOrd="1" destOrd="0" presId="urn:microsoft.com/office/officeart/2018/2/layout/IconVerticalSolidList"/>
    <dgm:cxn modelId="{1ED87678-03E2-45EE-972F-1C6B3B9663FE}" type="presParOf" srcId="{7E7D691E-B760-48FF-BE65-8EDCDAA9903F}" destId="{38DC1FB2-23AE-4A8F-BEB3-D9DFFFD493CF}" srcOrd="2" destOrd="0" presId="urn:microsoft.com/office/officeart/2018/2/layout/IconVerticalSolidList"/>
    <dgm:cxn modelId="{BF612821-AAD5-4A1B-9A82-10D40C5EAC57}" type="presParOf" srcId="{38DC1FB2-23AE-4A8F-BEB3-D9DFFFD493CF}" destId="{D8D4F08F-6CC0-4BDF-9914-6F7BE94509ED}" srcOrd="0" destOrd="0" presId="urn:microsoft.com/office/officeart/2018/2/layout/IconVerticalSolidList"/>
    <dgm:cxn modelId="{2D33E0DC-F753-43CD-A293-F381286C66C6}" type="presParOf" srcId="{38DC1FB2-23AE-4A8F-BEB3-D9DFFFD493CF}" destId="{C8489D51-E7CB-42DC-A44F-E3C3F7929D93}" srcOrd="1" destOrd="0" presId="urn:microsoft.com/office/officeart/2018/2/layout/IconVerticalSolidList"/>
    <dgm:cxn modelId="{93B8CB86-D97D-45B4-81F8-9C5F4ABEE088}" type="presParOf" srcId="{38DC1FB2-23AE-4A8F-BEB3-D9DFFFD493CF}" destId="{975DF81A-AA9B-4FA7-B030-D1EB483F0D75}" srcOrd="2" destOrd="0" presId="urn:microsoft.com/office/officeart/2018/2/layout/IconVerticalSolidList"/>
    <dgm:cxn modelId="{8343F32B-2A8C-4C63-BDBC-018584FD40B5}" type="presParOf" srcId="{38DC1FB2-23AE-4A8F-BEB3-D9DFFFD493CF}" destId="{293A3306-6FF8-432B-9FFE-200B3AC6A7EB}" srcOrd="3" destOrd="0" presId="urn:microsoft.com/office/officeart/2018/2/layout/IconVerticalSolidList"/>
    <dgm:cxn modelId="{4E4FF41C-1C40-46D2-9545-2113B4AE9284}" type="presParOf" srcId="{7E7D691E-B760-48FF-BE65-8EDCDAA9903F}" destId="{65C63880-2595-4DE2-9A9F-E9BDCB54CA50}" srcOrd="3" destOrd="0" presId="urn:microsoft.com/office/officeart/2018/2/layout/IconVerticalSolidList"/>
    <dgm:cxn modelId="{A1E4F2C3-98EB-491C-A3FA-5E1AE608585B}" type="presParOf" srcId="{7E7D691E-B760-48FF-BE65-8EDCDAA9903F}" destId="{8E37F71F-ADC8-483C-AF9E-4F475D121FEA}" srcOrd="4" destOrd="0" presId="urn:microsoft.com/office/officeart/2018/2/layout/IconVerticalSolidList"/>
    <dgm:cxn modelId="{EFD0F285-ECE2-440F-8698-AA69E2EC4568}" type="presParOf" srcId="{8E37F71F-ADC8-483C-AF9E-4F475D121FEA}" destId="{313901F3-1377-4322-AE81-A8C3AAC8694E}" srcOrd="0" destOrd="0" presId="urn:microsoft.com/office/officeart/2018/2/layout/IconVerticalSolidList"/>
    <dgm:cxn modelId="{A99F2529-1343-42C3-ABA3-E7435DB9D345}" type="presParOf" srcId="{8E37F71F-ADC8-483C-AF9E-4F475D121FEA}" destId="{22918038-21C5-4187-9D90-4C466EDDA379}" srcOrd="1" destOrd="0" presId="urn:microsoft.com/office/officeart/2018/2/layout/IconVerticalSolidList"/>
    <dgm:cxn modelId="{210897C9-2021-48BC-A951-990DF661AE58}" type="presParOf" srcId="{8E37F71F-ADC8-483C-AF9E-4F475D121FEA}" destId="{CE21C467-E3D7-4DAC-95AF-F06FADFEE45F}" srcOrd="2" destOrd="0" presId="urn:microsoft.com/office/officeart/2018/2/layout/IconVerticalSolidList"/>
    <dgm:cxn modelId="{D61305AF-B803-4A2C-AC95-222A4E59E66E}" type="presParOf" srcId="{8E37F71F-ADC8-483C-AF9E-4F475D121FEA}" destId="{570F9633-D56E-4614-B6EE-841BA8F0C9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8C2EE-4CB4-47A6-9EB4-BE737256292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A2D2C-A59A-4844-8DAE-25BD8BE9A86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51839-6B81-4035-8EC6-10D0CF6D9B5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a supervised learning algorithm since we had an output variable ‘Y’</a:t>
          </a:r>
        </a:p>
      </dsp:txBody>
      <dsp:txXfrm>
        <a:off x="1435590" y="531"/>
        <a:ext cx="9080009" cy="1242935"/>
      </dsp:txXfrm>
    </dsp:sp>
    <dsp:sp modelId="{D8D4F08F-6CC0-4BDF-9914-6F7BE94509E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89D51-E7CB-42DC-A44F-E3C3F7929D9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A3306-6FF8-432B-9FFE-200B3AC6A7E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PCA to reduce high dimensionality (4096 features)</a:t>
          </a:r>
        </a:p>
      </dsp:txBody>
      <dsp:txXfrm>
        <a:off x="1435590" y="1554201"/>
        <a:ext cx="9080009" cy="1242935"/>
      </dsp:txXfrm>
    </dsp:sp>
    <dsp:sp modelId="{313901F3-1377-4322-AE81-A8C3AAC8694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18038-21C5-4187-9D90-4C466EDDA37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F9633-D56E-4614-B6EE-841BA8F0C9E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Classifiers using RandomForest, Logistic Regression and Support Vector Machines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CB3A-5A06-433F-9470-7C120346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A772A-45EF-4542-92DE-9A8147B1B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8EF9-A644-48A1-96DD-EE3F99F0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2921-7F85-4AEC-A85A-B3E82D8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3FC0-6E85-4B95-BABA-308C6D21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409D-01DC-4FEB-B6E3-49CF680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34A0B-9311-4CC6-BEB2-91A2284DF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49E8-6511-490C-AAE9-FBEA770C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35E1-42EC-4E73-BC8B-58FC33B4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DE3B-AE6A-4729-9DAB-7926D62B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9FCC7-40DC-48CE-8AD8-0CDCBACD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204BB-3691-4FAA-AABF-182A6FE76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E99D-BEC9-4198-A7A5-5C61B0E2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D167-D0F1-4C20-82BC-B49D90DD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9AF1-95D1-4829-9D64-3CFB05F4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F024-D7D4-4825-AEA5-B9B13611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BE93-59E5-418F-AEFE-E8B4E630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C7E2-8BEC-4DDE-A994-70FA3D90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054C-867F-4166-89A4-06F988F1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BA3C-F76A-4056-9AE6-77DF0386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883-AC96-4E31-97D1-BB72878F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9892-4841-458C-981B-31A160DB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55CC-88ED-4010-AC01-2C6DEF7E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99E6-D6B9-4137-890E-C2A8104E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E275-B20A-4E4F-9359-3CB3CAAF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F4A7-EC8A-4653-898D-13A1FB6E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D798-8E68-44D6-8D3E-594F77B0A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4D92-A103-414F-A715-72F5B003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C0278-DB29-4B7D-96FB-6608D0EB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59ED-35AE-4A03-9645-3EED5F2E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518E-0E05-4F6C-9988-6D445ED5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9024-C474-4D78-AE06-EA60EE1E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7DED6-375A-4253-919C-49BDE5F4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A839-92DE-4497-87A6-1CE88B97C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83EA3-AA58-4829-9399-9664C759A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3CFC5-BD72-4A65-BE67-6C98C01D8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1EB39-4209-4850-8BCC-CF914B30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B6648-32E7-40A2-9078-E71BC5D8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850EF-1486-494C-815F-729CFF4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07E9-48B1-4DFB-96F1-CBBDA344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A894D-A073-47BD-AE36-94A8231F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C0D29-2F3A-4E2C-870A-6CDEEBDB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12AEE-22F1-496F-9F8C-054CECD9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41DF3-D3E8-46A6-BA7E-C76536FB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CFEFE-DF59-4B30-B710-6C111E6B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2E170-618B-431D-AC75-2C30D686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E870-AC6E-497E-A3DC-A4FC52AF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F6B-348E-460D-BE48-563E0C16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7C726-DFAE-4464-B265-3BABE739C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B862E-90E9-485B-AB60-E955FB21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0BEC-8235-466D-A9D3-EC945FF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9CE7C-F8FD-4D40-A4DF-A7A37BAC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A91F-6984-4079-ADA1-9F443B4D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28AE0-C871-4EA9-8B53-1871EAAAE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F5406-175C-4E76-AFFE-AD93EAA9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6E047-E8AD-4D8C-90D3-1BE85EC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0467-4066-4EA2-BDAA-BF2AC807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67D3-AC6C-45D1-B834-3DB2C3B7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0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463D0-1BA9-4673-99EE-7A0B7B47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F96A-0155-46C9-B656-3087AC38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B73FD-6E44-4259-B8A3-744EB0E70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D557-3CA4-47E3-A50F-B5A4AF5B78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FC56-82F2-4454-BC42-CFEDC3F55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33B0-9BBC-42A9-AEFD-B1D1A7ED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BA9A-C9AB-48C4-BD02-FC986EB8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BD887-583D-4C77-BD17-75C3B0F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2547811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Mid-Term Mini-Hackathon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5EE04-530F-492D-8000-40324065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019041"/>
            <a:ext cx="8495070" cy="1534160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Sanchit</a:t>
            </a:r>
            <a:r>
              <a:rPr lang="en-US" sz="2000" dirty="0">
                <a:solidFill>
                  <a:srgbClr val="FFFFFF"/>
                </a:solidFill>
              </a:rPr>
              <a:t> Singhal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Sonakshi Garg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6" descr="Daily Calendar">
            <a:extLst>
              <a:ext uri="{FF2B5EF4-FFF2-40B4-BE49-F238E27FC236}">
                <a16:creationId xmlns:a16="http://schemas.microsoft.com/office/drawing/2014/main" id="{66562EA7-1671-4C22-9CF6-5A9F02C6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80CBD-115E-43DF-A46F-DF773545F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THE PROBLEM</a:t>
            </a:r>
          </a:p>
        </p:txBody>
      </p:sp>
      <p:sp>
        <p:nvSpPr>
          <p:cNvPr id="2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0234D-0AF2-4AB2-BB12-6FC79FA21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9976" r="12636" b="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D9069-52A6-423F-932D-F4E5E1C8BCF4}"/>
              </a:ext>
            </a:extLst>
          </p:cNvPr>
          <p:cNvSpPr txBox="1"/>
          <p:nvPr/>
        </p:nvSpPr>
        <p:spPr>
          <a:xfrm>
            <a:off x="6090574" y="2011680"/>
            <a:ext cx="4977578" cy="4049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Data contains 238 images (64 x 64 pixels) =&gt; 238 Observations X 4096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</a:rPr>
              <a:t>There are 3 arrays: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0000"/>
                </a:solidFill>
              </a:rPr>
              <a:t>Faces</a:t>
            </a:r>
            <a:r>
              <a:rPr lang="en-US" sz="1700" dirty="0">
                <a:solidFill>
                  <a:srgbClr val="000000"/>
                </a:solidFill>
              </a:rPr>
              <a:t>: an array containing flattened images, i.e., a series of 4096 pixel intensities.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rgbClr val="000000"/>
                </a:solidFill>
              </a:rPr>
              <a:t>FaceImages</a:t>
            </a:r>
            <a:r>
              <a:rPr lang="en-US" sz="1700" dirty="0">
                <a:solidFill>
                  <a:srgbClr val="000000"/>
                </a:solidFill>
              </a:rPr>
              <a:t>: an array containing 64 x 64 images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0000"/>
                </a:solidFill>
              </a:rPr>
              <a:t>y</a:t>
            </a:r>
            <a:r>
              <a:rPr lang="en-US" sz="1700" dirty="0">
                <a:solidFill>
                  <a:srgbClr val="000000"/>
                </a:solidFill>
              </a:rPr>
              <a:t>: an indicator variable of whether the person is wearing glasses (1: glasses, or 0: no glasses)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Build a classifier to determine whether a person is wearing glasses or not</a:t>
            </a:r>
          </a:p>
        </p:txBody>
      </p:sp>
    </p:spTree>
    <p:extLst>
      <p:ext uri="{BB962C8B-B14F-4D97-AF65-F5344CB8AC3E}">
        <p14:creationId xmlns:p14="http://schemas.microsoft.com/office/powerpoint/2010/main" val="30077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5D62-4B70-4901-888D-AFF50345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SOLUTION/APPROACH TO THE PROBLEM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2985105-2F47-407D-BDC4-B1A3268A3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640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7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78B6B-B326-4BF0-A3E3-C50A680D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PCA - to reduce high dimensionality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A95DD95-0D71-490D-82F1-C7601CB4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Number of optimal components were determined to explain &gt; 99% variance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3" descr="A screenshot of a map&#10;&#10;Description automatically generated">
            <a:extLst>
              <a:ext uri="{FF2B5EF4-FFF2-40B4-BE49-F238E27FC236}">
                <a16:creationId xmlns:a16="http://schemas.microsoft.com/office/drawing/2014/main" id="{E7EC80E9-BBE0-46EB-957F-74F94DA2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75" y="2509911"/>
            <a:ext cx="981015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3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1591C-F3E3-4261-963C-894FCA2C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RESULTS/OUTPUTS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0110FE96-4A21-43AF-AA12-6E0BDDC1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09AC-6BEC-486F-B755-2951EE52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/>
              <a:t>Classification Model 1 :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35A5-4C5E-4D3B-A4F8-1D779010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713483"/>
            <a:ext cx="5069382" cy="250668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22BB4-4176-4700-8AC1-44CFD9C38057}"/>
              </a:ext>
            </a:extLst>
          </p:cNvPr>
          <p:cNvSpPr txBox="1"/>
          <p:nvPr/>
        </p:nvSpPr>
        <p:spPr>
          <a:xfrm>
            <a:off x="7781373" y="2279151"/>
            <a:ext cx="3627063" cy="338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Hyperparameter values used to estimate optimal parameters: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Criterion: ['entropy','</a:t>
            </a:r>
            <a:r>
              <a:rPr lang="en-US" sz="2200" dirty="0" err="1"/>
              <a:t>gini</a:t>
            </a:r>
            <a:r>
              <a:rPr lang="en-US" sz="2200" dirty="0"/>
              <a:t>’]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n_estimators</a:t>
            </a:r>
            <a:r>
              <a:rPr lang="en-US" sz="2200" dirty="0"/>
              <a:t>: [1,5,7,10]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max_depth</a:t>
            </a:r>
            <a:r>
              <a:rPr lang="en-US" sz="2200" dirty="0"/>
              <a:t>:[4,5,6,7,8]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min_samples_leaf</a:t>
            </a:r>
            <a:r>
              <a:rPr lang="en-US" sz="2200" dirty="0"/>
              <a:t>: [1,2,3,4,5,6,7,8]</a:t>
            </a:r>
          </a:p>
        </p:txBody>
      </p:sp>
    </p:spTree>
    <p:extLst>
      <p:ext uri="{BB962C8B-B14F-4D97-AF65-F5344CB8AC3E}">
        <p14:creationId xmlns:p14="http://schemas.microsoft.com/office/powerpoint/2010/main" val="24928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09AC-6BEC-486F-B755-2951EE52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dirty="0"/>
              <a:t>Classification Model 2 : Logistic Regression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22BB4-4176-4700-8AC1-44CFD9C38057}"/>
              </a:ext>
            </a:extLst>
          </p:cNvPr>
          <p:cNvSpPr txBox="1"/>
          <p:nvPr/>
        </p:nvSpPr>
        <p:spPr>
          <a:xfrm>
            <a:off x="7630377" y="1884045"/>
            <a:ext cx="4197267" cy="377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Hyperparameter values used to estimate optimal parameters: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C: [.001, 0.01,.1,1,10,100,1000]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penalty':['l2’]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solver':['newton-cg','</a:t>
            </a:r>
            <a:r>
              <a:rPr lang="en-US" sz="2200" dirty="0" err="1"/>
              <a:t>lbfgs</a:t>
            </a:r>
            <a:r>
              <a:rPr lang="en-US" sz="2200" dirty="0"/>
              <a:t>','</a:t>
            </a:r>
            <a:r>
              <a:rPr lang="en-US" sz="2200" dirty="0" err="1"/>
              <a:t>liblinear</a:t>
            </a:r>
            <a:r>
              <a:rPr lang="en-US" sz="2200" dirty="0"/>
              <a:t>','</a:t>
            </a:r>
            <a:r>
              <a:rPr lang="en-US" sz="2200" dirty="0" err="1"/>
              <a:t>sag','saga</a:t>
            </a:r>
            <a:r>
              <a:rPr lang="en-US" sz="2200" dirty="0"/>
              <a:t>']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66555-C5C4-4349-829E-19B8EF50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85" y="2901504"/>
            <a:ext cx="4860474" cy="20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09AC-6BEC-486F-B755-2951EE52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b="1" dirty="0"/>
              <a:t>Classification Model 3 : Support Vector Machine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22BB4-4176-4700-8AC1-44CFD9C38057}"/>
              </a:ext>
            </a:extLst>
          </p:cNvPr>
          <p:cNvSpPr txBox="1"/>
          <p:nvPr/>
        </p:nvSpPr>
        <p:spPr>
          <a:xfrm>
            <a:off x="7518401" y="1767840"/>
            <a:ext cx="4419600" cy="4084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Hyperparameter values used to estimate optimal parameters: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C: [.001, 0.01,.1,1,10,100,1000]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degree:[1,2,3,4,5,6]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kernel: ['linear', '</a:t>
            </a:r>
            <a:r>
              <a:rPr lang="en-US" sz="2200" dirty="0" err="1"/>
              <a:t>rbf</a:t>
            </a:r>
            <a:r>
              <a:rPr lang="en-US" sz="2200" dirty="0"/>
              <a:t>', 'poly’]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gamma:['</a:t>
            </a:r>
            <a:r>
              <a:rPr lang="en-US" sz="2200" dirty="0" err="1"/>
              <a:t>auto','scale</a:t>
            </a:r>
            <a:r>
              <a:rPr lang="en-US" sz="2200" dirty="0"/>
              <a:t>']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coef0:[0,1,2,3]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F0"/>
                </a:solidFill>
              </a:rPr>
              <a:t>Highest accuracy amongst the 3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9EC4E-4EBC-487B-A0D2-C63D0ED3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10" y="2611093"/>
            <a:ext cx="4597210" cy="26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1591C-F3E3-4261-963C-894FCA2C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743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Mid-Term Mini-Hackathon</vt:lpstr>
      <vt:lpstr>THE PROBLEM</vt:lpstr>
      <vt:lpstr>SOLUTION/APPROACH TO THE PROBLEM</vt:lpstr>
      <vt:lpstr>PCA - to reduce high dimensionality</vt:lpstr>
      <vt:lpstr>RESULTS/OUTPUTS</vt:lpstr>
      <vt:lpstr>Classification Model 1 : Random Forest</vt:lpstr>
      <vt:lpstr>Classification Model 2 : Logistic Regression</vt:lpstr>
      <vt:lpstr>Classification Model 3 : Support Vector Machine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Mini-Hackathon</dc:title>
  <dc:creator>Garg, Sonakshi</dc:creator>
  <cp:lastModifiedBy>Garg, Sonakshi</cp:lastModifiedBy>
  <cp:revision>2</cp:revision>
  <dcterms:created xsi:type="dcterms:W3CDTF">2019-03-13T00:02:45Z</dcterms:created>
  <dcterms:modified xsi:type="dcterms:W3CDTF">2019-03-13T00:07:50Z</dcterms:modified>
</cp:coreProperties>
</file>