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6" y="3238450"/>
            <a:ext cx="6331500" cy="1241700"/>
          </a:xfrm>
          <a:prstGeom prst="rect">
            <a:avLst/>
          </a:prstGeom>
        </p:spPr>
        <p:txBody>
          <a:bodyPr anchorCtr="0" anchor="b"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5" name="Shape 6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2410112" y="1595775"/>
            <a:ext cx="6321600" cy="3002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 type="body"/>
          </p:nvPr>
        </p:nvSpPr>
        <p:spPr>
          <a:xfrm>
            <a:off x="2400302"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2" type="body"/>
          </p:nvPr>
        </p:nvSpPr>
        <p:spPr>
          <a:xfrm>
            <a:off x="5650571"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2" name="Shape 42"/>
          <p:cNvSpPr txBox="1"/>
          <p:nvPr>
            <p:ph idx="1" type="body"/>
          </p:nvPr>
        </p:nvSpPr>
        <p:spPr>
          <a:xfrm>
            <a:off x="319500" y="1846803"/>
            <a:ext cx="2808000" cy="2806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0"/>
            <a:ext cx="6244200" cy="38355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0"/>
            <a:ext cx="4045200" cy="1345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4" name="Shape 5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59" name="Shape 5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5"/>
            <a:ext cx="6321600" cy="30023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nvSpPr>
        <p:spPr>
          <a:xfrm>
            <a:off x="2371725" y="630225"/>
            <a:ext cx="6331500" cy="15420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latin typeface="Raleway"/>
                <a:ea typeface="Raleway"/>
                <a:cs typeface="Raleway"/>
                <a:sym typeface="Raleway"/>
              </a:rPr>
              <a:t>Declutter</a:t>
            </a:r>
          </a:p>
          <a:p>
            <a:pPr lvl="0" rtl="0">
              <a:spcBef>
                <a:spcPts val="0"/>
              </a:spcBef>
              <a:buNone/>
            </a:pPr>
            <a:r>
              <a:rPr b="1" lang="en" sz="4800">
                <a:solidFill>
                  <a:srgbClr val="FFFFFF"/>
                </a:solidFill>
                <a:latin typeface="Raleway"/>
                <a:ea typeface="Raleway"/>
                <a:cs typeface="Raleway"/>
                <a:sym typeface="Raleway"/>
              </a:rPr>
              <a:t>C</a:t>
            </a:r>
            <a:r>
              <a:rPr b="1" lang="en" sz="4800">
                <a:solidFill>
                  <a:srgbClr val="FFFFFF"/>
                </a:solidFill>
                <a:latin typeface="Raleway"/>
                <a:ea typeface="Raleway"/>
                <a:cs typeface="Raleway"/>
                <a:sym typeface="Raleway"/>
              </a:rPr>
              <a:t>hatbot</a:t>
            </a:r>
            <a:r>
              <a:rPr b="1" lang="en" sz="4800">
                <a:solidFill>
                  <a:srgbClr val="FFFFFF"/>
                </a:solidFill>
                <a:latin typeface="Raleway"/>
                <a:ea typeface="Raleway"/>
                <a:cs typeface="Raleway"/>
                <a:sym typeface="Raleway"/>
              </a:rPr>
              <a:t> 🤖</a:t>
            </a:r>
          </a:p>
        </p:txBody>
      </p:sp>
      <p:sp>
        <p:nvSpPr>
          <p:cNvPr id="73" name="Shape 73"/>
          <p:cNvSpPr txBox="1"/>
          <p:nvPr/>
        </p:nvSpPr>
        <p:spPr>
          <a:xfrm>
            <a:off x="2390266" y="3384750"/>
            <a:ext cx="6331500" cy="1241700"/>
          </a:xfrm>
          <a:prstGeom prst="rect">
            <a:avLst/>
          </a:prstGeom>
          <a:noFill/>
          <a:ln>
            <a:noFill/>
          </a:ln>
        </p:spPr>
        <p:txBody>
          <a:bodyPr anchorCtr="0" anchor="b" bIns="91425" lIns="91425" rIns="91425" tIns="91425">
            <a:noAutofit/>
          </a:bodyPr>
          <a:lstStyle/>
          <a:p>
            <a:pPr lvl="0" rtl="0">
              <a:spcBef>
                <a:spcPts val="0"/>
              </a:spcBef>
              <a:buNone/>
            </a:pPr>
            <a:r>
              <a:rPr lang="en" sz="1200">
                <a:solidFill>
                  <a:srgbClr val="FFFFFF"/>
                </a:solidFill>
                <a:latin typeface="Lato"/>
                <a:ea typeface="Lato"/>
                <a:cs typeface="Lato"/>
                <a:sym typeface="Lato"/>
              </a:rPr>
              <a:t>Conversation Interfaces</a:t>
            </a:r>
          </a:p>
          <a:p>
            <a:pPr lvl="0" rtl="0">
              <a:spcBef>
                <a:spcPts val="0"/>
              </a:spcBef>
              <a:buNone/>
            </a:pPr>
            <a:r>
              <a:rPr lang="en" sz="1200">
                <a:solidFill>
                  <a:srgbClr val="FFFFFF"/>
                </a:solidFill>
                <a:latin typeface="Lato"/>
                <a:ea typeface="Lato"/>
                <a:cs typeface="Lato"/>
                <a:sym typeface="Lato"/>
              </a:rPr>
              <a:t>Sanchit Gupta, Nanjiaxu Jiang, </a:t>
            </a:r>
            <a:r>
              <a:rPr lang="en" sz="1200">
                <a:solidFill>
                  <a:schemeClr val="lt1"/>
                </a:solidFill>
                <a:latin typeface="Lato"/>
                <a:ea typeface="Lato"/>
                <a:cs typeface="Lato"/>
                <a:sym typeface="Lato"/>
              </a:rPr>
              <a:t>Hongru Hou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2400250" y="575950"/>
            <a:ext cx="6321600" cy="635400"/>
          </a:xfrm>
          <a:prstGeom prst="rect">
            <a:avLst/>
          </a:prstGeom>
        </p:spPr>
        <p:txBody>
          <a:bodyPr anchorCtr="0" anchor="t" bIns="91425" lIns="91425" rIns="91425" tIns="91425">
            <a:noAutofit/>
          </a:bodyPr>
          <a:lstStyle/>
          <a:p>
            <a:pPr lvl="0" rtl="0">
              <a:spcBef>
                <a:spcPts val="0"/>
              </a:spcBef>
              <a:buNone/>
            </a:pPr>
            <a:r>
              <a:rPr lang="en"/>
              <a:t>Goal </a:t>
            </a:r>
            <a:r>
              <a:rPr lang="en"/>
              <a:t>🎯</a:t>
            </a:r>
          </a:p>
        </p:txBody>
      </p:sp>
      <p:sp>
        <p:nvSpPr>
          <p:cNvPr id="79" name="Shape 79"/>
          <p:cNvSpPr txBox="1"/>
          <p:nvPr>
            <p:ph idx="1" type="body"/>
          </p:nvPr>
        </p:nvSpPr>
        <p:spPr>
          <a:xfrm>
            <a:off x="2410100" y="1945275"/>
            <a:ext cx="6270600" cy="2110500"/>
          </a:xfrm>
          <a:prstGeom prst="rect">
            <a:avLst/>
          </a:prstGeom>
        </p:spPr>
        <p:txBody>
          <a:bodyPr anchorCtr="0" anchor="t" bIns="91425" lIns="91425" rIns="91425" tIns="91425">
            <a:noAutofit/>
          </a:bodyPr>
          <a:lstStyle/>
          <a:p>
            <a:pPr lvl="0" rtl="0">
              <a:spcBef>
                <a:spcPts val="0"/>
              </a:spcBef>
              <a:buNone/>
            </a:pPr>
            <a:r>
              <a:rPr lang="en" sz="1800">
                <a:solidFill>
                  <a:srgbClr val="281E1E"/>
                </a:solidFill>
                <a:highlight>
                  <a:srgbClr val="FFFFFF"/>
                </a:highlight>
                <a:latin typeface="Arial"/>
                <a:ea typeface="Arial"/>
                <a:cs typeface="Arial"/>
                <a:sym typeface="Arial"/>
              </a:rPr>
              <a:t>Our goal is to h</a:t>
            </a:r>
            <a:r>
              <a:rPr lang="en" sz="1800">
                <a:solidFill>
                  <a:srgbClr val="281E1E"/>
                </a:solidFill>
                <a:highlight>
                  <a:srgbClr val="FFFFFF"/>
                </a:highlight>
                <a:latin typeface="Arial"/>
                <a:ea typeface="Arial"/>
                <a:cs typeface="Arial"/>
                <a:sym typeface="Arial"/>
              </a:rPr>
              <a:t>elp people declutter their applications and</a:t>
            </a:r>
            <a:r>
              <a:rPr lang="en" sz="1800">
                <a:solidFill>
                  <a:srgbClr val="281E1E"/>
                </a:solidFill>
                <a:highlight>
                  <a:srgbClr val="FFFFFF"/>
                </a:highlight>
                <a:latin typeface="Arial"/>
                <a:ea typeface="Arial"/>
                <a:cs typeface="Arial"/>
                <a:sym typeface="Arial"/>
              </a:rPr>
              <a:t> improving the quality of their feed by unfollowing and following accounts based on your dislikes and likes. Essentially helping people remove the unnecessary and focus on the things they value most.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2400250" y="575950"/>
            <a:ext cx="6321600" cy="635400"/>
          </a:xfrm>
          <a:prstGeom prst="rect">
            <a:avLst/>
          </a:prstGeom>
        </p:spPr>
        <p:txBody>
          <a:bodyPr anchorCtr="0" anchor="t" bIns="91425" lIns="91425" rIns="91425" tIns="91425">
            <a:noAutofit/>
          </a:bodyPr>
          <a:lstStyle/>
          <a:p>
            <a:pPr lvl="0">
              <a:spcBef>
                <a:spcPts val="0"/>
              </a:spcBef>
              <a:buNone/>
            </a:pPr>
            <a:r>
              <a:rPr lang="en"/>
              <a:t>Instagram declutter</a:t>
            </a:r>
            <a:r>
              <a:rPr lang="en"/>
              <a:t> 🤹‍♀️</a:t>
            </a:r>
          </a:p>
        </p:txBody>
      </p:sp>
      <p:sp>
        <p:nvSpPr>
          <p:cNvPr id="85" name="Shape 85"/>
          <p:cNvSpPr txBox="1"/>
          <p:nvPr>
            <p:ph idx="1" type="body"/>
          </p:nvPr>
        </p:nvSpPr>
        <p:spPr>
          <a:xfrm>
            <a:off x="2861481" y="1595775"/>
            <a:ext cx="2962800" cy="3002400"/>
          </a:xfrm>
          <a:prstGeom prst="rect">
            <a:avLst/>
          </a:prstGeom>
        </p:spPr>
        <p:txBody>
          <a:bodyPr anchorCtr="0" anchor="t" bIns="91425" lIns="91425" rIns="91425" tIns="91425">
            <a:noAutofit/>
          </a:bodyPr>
          <a:lstStyle/>
          <a:p>
            <a:pPr lvl="0" rtl="0">
              <a:lnSpc>
                <a:spcPct val="115000"/>
              </a:lnSpc>
              <a:spcBef>
                <a:spcPts val="0"/>
              </a:spcBef>
              <a:spcAft>
                <a:spcPts val="0"/>
              </a:spcAft>
              <a:buClr>
                <a:schemeClr val="dk2"/>
              </a:buClr>
              <a:buSzPct val="78571"/>
              <a:buFont typeface="Arial"/>
              <a:buNone/>
            </a:pPr>
            <a:r>
              <a:rPr lang="en" sz="1400"/>
              <a:t>Make suggestions based on:</a:t>
            </a:r>
          </a:p>
          <a:p>
            <a:pPr lvl="0" rtl="0">
              <a:lnSpc>
                <a:spcPct val="115000"/>
              </a:lnSpc>
              <a:spcBef>
                <a:spcPts val="0"/>
              </a:spcBef>
              <a:spcAft>
                <a:spcPts val="0"/>
              </a:spcAft>
              <a:buClr>
                <a:schemeClr val="dk2"/>
              </a:buClr>
              <a:buSzPct val="78571"/>
              <a:buFont typeface="Arial"/>
              <a:buNone/>
            </a:pPr>
            <a:r>
              <a:t/>
            </a:r>
            <a:endParaRPr sz="1400"/>
          </a:p>
          <a:p>
            <a:pPr lvl="0" rtl="0">
              <a:lnSpc>
                <a:spcPct val="115000"/>
              </a:lnSpc>
              <a:spcBef>
                <a:spcPts val="0"/>
              </a:spcBef>
              <a:spcAft>
                <a:spcPts val="0"/>
              </a:spcAft>
              <a:buClr>
                <a:schemeClr val="dk2"/>
              </a:buClr>
              <a:buSzPct val="78571"/>
              <a:buFont typeface="Arial"/>
              <a:buNone/>
            </a:pPr>
            <a:r>
              <a:rPr lang="en" sz="1400"/>
              <a:t>1. Dislikes</a:t>
            </a:r>
          </a:p>
          <a:p>
            <a:pPr lvl="0" rtl="0">
              <a:lnSpc>
                <a:spcPct val="115000"/>
              </a:lnSpc>
              <a:spcBef>
                <a:spcPts val="0"/>
              </a:spcBef>
              <a:spcAft>
                <a:spcPts val="0"/>
              </a:spcAft>
              <a:buClr>
                <a:schemeClr val="dk2"/>
              </a:buClr>
              <a:buSzPct val="78571"/>
              <a:buFont typeface="Arial"/>
              <a:buNone/>
            </a:pPr>
            <a:r>
              <a:rPr lang="en" sz="1400"/>
              <a:t>Unfollow accounts based on your disinterest in the topics</a:t>
            </a:r>
            <a:br>
              <a:rPr lang="en" sz="1400"/>
            </a:br>
          </a:p>
          <a:p>
            <a:pPr lvl="0" rtl="0">
              <a:lnSpc>
                <a:spcPct val="115000"/>
              </a:lnSpc>
              <a:spcBef>
                <a:spcPts val="0"/>
              </a:spcBef>
              <a:spcAft>
                <a:spcPts val="0"/>
              </a:spcAft>
              <a:buClr>
                <a:schemeClr val="dk2"/>
              </a:buClr>
              <a:buSzPct val="78571"/>
              <a:buFont typeface="Arial"/>
              <a:buNone/>
            </a:pPr>
            <a:r>
              <a:rPr lang="en" sz="1400"/>
              <a:t>2. Interests</a:t>
            </a:r>
          </a:p>
          <a:p>
            <a:pPr lvl="0" rtl="0">
              <a:lnSpc>
                <a:spcPct val="115000"/>
              </a:lnSpc>
              <a:spcBef>
                <a:spcPts val="0"/>
              </a:spcBef>
              <a:spcAft>
                <a:spcPts val="0"/>
              </a:spcAft>
              <a:buClr>
                <a:schemeClr val="dk2"/>
              </a:buClr>
              <a:buSzPct val="78571"/>
              <a:buFont typeface="Arial"/>
              <a:buNone/>
            </a:pPr>
            <a:r>
              <a:rPr lang="en" sz="1400"/>
              <a:t>Follow accounts based on your interest in topics</a:t>
            </a:r>
          </a:p>
        </p:txBody>
      </p:sp>
      <p:sp>
        <p:nvSpPr>
          <p:cNvPr id="86" name="Shape 86"/>
          <p:cNvSpPr txBox="1"/>
          <p:nvPr>
            <p:ph idx="1" type="body"/>
          </p:nvPr>
        </p:nvSpPr>
        <p:spPr>
          <a:xfrm>
            <a:off x="5759050" y="1814650"/>
            <a:ext cx="2962800" cy="22125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t/>
            </a:r>
            <a:endParaRPr sz="1400"/>
          </a:p>
          <a:p>
            <a:pPr lvl="0" rtl="0">
              <a:lnSpc>
                <a:spcPct val="115000"/>
              </a:lnSpc>
              <a:spcBef>
                <a:spcPts val="0"/>
              </a:spcBef>
              <a:spcAft>
                <a:spcPts val="0"/>
              </a:spcAft>
              <a:buNone/>
            </a:pPr>
            <a:r>
              <a:rPr lang="en" sz="1400"/>
              <a:t>3. </a:t>
            </a:r>
            <a:r>
              <a:rPr lang="en" sz="1400"/>
              <a:t>Inactivity</a:t>
            </a:r>
          </a:p>
          <a:p>
            <a:pPr indent="387350" lvl="0" rtl="0">
              <a:lnSpc>
                <a:spcPct val="115000"/>
              </a:lnSpc>
              <a:spcBef>
                <a:spcPts val="0"/>
              </a:spcBef>
              <a:spcAft>
                <a:spcPts val="0"/>
              </a:spcAft>
              <a:buClr>
                <a:schemeClr val="dk2"/>
              </a:buClr>
              <a:buSzPct val="78571"/>
              <a:buFont typeface="Arial"/>
              <a:buNone/>
            </a:pPr>
            <a:r>
              <a:rPr lang="en" sz="1400"/>
              <a:t>No avatar</a:t>
            </a:r>
          </a:p>
          <a:p>
            <a:pPr indent="387350" lvl="0" rtl="0">
              <a:lnSpc>
                <a:spcPct val="115000"/>
              </a:lnSpc>
              <a:spcBef>
                <a:spcPts val="0"/>
              </a:spcBef>
              <a:spcAft>
                <a:spcPts val="0"/>
              </a:spcAft>
              <a:buClr>
                <a:schemeClr val="dk2"/>
              </a:buClr>
              <a:buSzPct val="78571"/>
              <a:buFont typeface="Arial"/>
              <a:buNone/>
            </a:pPr>
            <a:r>
              <a:rPr lang="en" sz="1400"/>
              <a:t>No description</a:t>
            </a:r>
          </a:p>
          <a:p>
            <a:pPr indent="387350" lvl="0" rtl="0">
              <a:lnSpc>
                <a:spcPct val="115000"/>
              </a:lnSpc>
              <a:spcBef>
                <a:spcPts val="0"/>
              </a:spcBef>
              <a:spcAft>
                <a:spcPts val="0"/>
              </a:spcAft>
              <a:buClr>
                <a:schemeClr val="dk2"/>
              </a:buClr>
              <a:buSzPct val="78571"/>
              <a:buFont typeface="Arial"/>
              <a:buNone/>
            </a:pPr>
            <a:r>
              <a:rPr lang="en" sz="1400"/>
              <a:t>No post</a:t>
            </a:r>
          </a:p>
          <a:p>
            <a:pPr lvl="0" rtl="0">
              <a:lnSpc>
                <a:spcPct val="115000"/>
              </a:lnSpc>
              <a:spcBef>
                <a:spcPts val="0"/>
              </a:spcBef>
              <a:spcAft>
                <a:spcPts val="0"/>
              </a:spcAft>
              <a:buNone/>
            </a:pPr>
            <a:r>
              <a:t/>
            </a:r>
            <a:endParaRPr sz="1400"/>
          </a:p>
          <a:p>
            <a:pPr lvl="0" rtl="0">
              <a:lnSpc>
                <a:spcPct val="115000"/>
              </a:lnSpc>
              <a:spcBef>
                <a:spcPts val="0"/>
              </a:spcBef>
              <a:spcAft>
                <a:spcPts val="0"/>
              </a:spcAft>
              <a:buNone/>
            </a:pPr>
            <a:r>
              <a:rPr lang="en" sz="1400"/>
              <a:t>4</a:t>
            </a:r>
            <a:r>
              <a:rPr lang="en" sz="1400"/>
              <a:t>. Interactivity</a:t>
            </a:r>
          </a:p>
          <a:p>
            <a:pPr lvl="0" rtl="0">
              <a:lnSpc>
                <a:spcPct val="115000"/>
              </a:lnSpc>
              <a:spcBef>
                <a:spcPts val="0"/>
              </a:spcBef>
              <a:spcAft>
                <a:spcPts val="0"/>
              </a:spcAft>
              <a:buNone/>
            </a:pPr>
            <a:r>
              <a:rPr lang="en" sz="1400"/>
              <a:t>	Zero like</a:t>
            </a:r>
          </a:p>
          <a:p>
            <a:pPr lvl="0" rtl="0">
              <a:lnSpc>
                <a:spcPct val="115000"/>
              </a:lnSpc>
              <a:spcBef>
                <a:spcPts val="0"/>
              </a:spcBef>
              <a:spcAft>
                <a:spcPts val="0"/>
              </a:spcAft>
              <a:buNone/>
            </a:pPr>
            <a:r>
              <a:rPr lang="en" sz="1400"/>
              <a:t>	Zero comment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2400250" y="575950"/>
            <a:ext cx="6321600" cy="635400"/>
          </a:xfrm>
          <a:prstGeom prst="rect">
            <a:avLst/>
          </a:prstGeom>
        </p:spPr>
        <p:txBody>
          <a:bodyPr anchorCtr="0" anchor="t" bIns="91425" lIns="91425" rIns="91425" tIns="91425">
            <a:noAutofit/>
          </a:bodyPr>
          <a:lstStyle/>
          <a:p>
            <a:pPr lvl="0" rtl="0">
              <a:spcBef>
                <a:spcPts val="0"/>
              </a:spcBef>
              <a:buNone/>
            </a:pPr>
            <a:r>
              <a:rPr lang="en"/>
              <a:t>Future Applications</a:t>
            </a:r>
          </a:p>
        </p:txBody>
      </p:sp>
      <p:pic>
        <p:nvPicPr>
          <p:cNvPr id="92" name="Shape 92"/>
          <p:cNvPicPr preferRelativeResize="0"/>
          <p:nvPr/>
        </p:nvPicPr>
        <p:blipFill>
          <a:blip r:embed="rId3">
            <a:alphaModFix/>
          </a:blip>
          <a:stretch>
            <a:fillRect/>
          </a:stretch>
        </p:blipFill>
        <p:spPr>
          <a:xfrm>
            <a:off x="3856125" y="1935400"/>
            <a:ext cx="1272699" cy="1272699"/>
          </a:xfrm>
          <a:prstGeom prst="rect">
            <a:avLst/>
          </a:prstGeom>
          <a:noFill/>
          <a:ln>
            <a:noFill/>
          </a:ln>
        </p:spPr>
      </p:pic>
      <p:pic>
        <p:nvPicPr>
          <p:cNvPr id="93" name="Shape 93"/>
          <p:cNvPicPr preferRelativeResize="0"/>
          <p:nvPr/>
        </p:nvPicPr>
        <p:blipFill>
          <a:blip r:embed="rId4">
            <a:alphaModFix/>
          </a:blip>
          <a:stretch>
            <a:fillRect/>
          </a:stretch>
        </p:blipFill>
        <p:spPr>
          <a:xfrm>
            <a:off x="2495100" y="2121437"/>
            <a:ext cx="900624" cy="900624"/>
          </a:xfrm>
          <a:prstGeom prst="rect">
            <a:avLst/>
          </a:prstGeom>
          <a:noFill/>
          <a:ln>
            <a:noFill/>
          </a:ln>
        </p:spPr>
      </p:pic>
      <p:pic>
        <p:nvPicPr>
          <p:cNvPr id="94" name="Shape 94"/>
          <p:cNvPicPr preferRelativeResize="0"/>
          <p:nvPr/>
        </p:nvPicPr>
        <p:blipFill>
          <a:blip r:embed="rId5">
            <a:alphaModFix/>
          </a:blip>
          <a:stretch>
            <a:fillRect/>
          </a:stretch>
        </p:blipFill>
        <p:spPr>
          <a:xfrm>
            <a:off x="5589224" y="2121437"/>
            <a:ext cx="900624" cy="900624"/>
          </a:xfrm>
          <a:prstGeom prst="rect">
            <a:avLst/>
          </a:prstGeom>
          <a:noFill/>
          <a:ln>
            <a:noFill/>
          </a:ln>
        </p:spPr>
      </p:pic>
      <p:pic>
        <p:nvPicPr>
          <p:cNvPr id="95" name="Shape 95"/>
          <p:cNvPicPr preferRelativeResize="0"/>
          <p:nvPr/>
        </p:nvPicPr>
        <p:blipFill>
          <a:blip r:embed="rId6">
            <a:alphaModFix/>
          </a:blip>
          <a:stretch>
            <a:fillRect/>
          </a:stretch>
        </p:blipFill>
        <p:spPr>
          <a:xfrm>
            <a:off x="6719374" y="2057852"/>
            <a:ext cx="2055625" cy="102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nvSpPr>
        <p:spPr>
          <a:xfrm>
            <a:off x="2371725" y="630225"/>
            <a:ext cx="6331500" cy="15420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latin typeface="Raleway"/>
                <a:ea typeface="Raleway"/>
                <a:cs typeface="Raleway"/>
                <a:sym typeface="Raleway"/>
              </a:rPr>
              <a:t>Thank You </a:t>
            </a:r>
            <a:r>
              <a:rPr b="1" lang="en" sz="4800">
                <a:solidFill>
                  <a:srgbClr val="FFFFFF"/>
                </a:solidFill>
                <a:latin typeface="Raleway"/>
                <a:ea typeface="Raleway"/>
                <a:cs typeface="Raleway"/>
                <a:sym typeface="Raleway"/>
              </a:rPr>
              <a:t>🤖</a:t>
            </a:r>
          </a:p>
        </p:txBody>
      </p:sp>
      <p:sp>
        <p:nvSpPr>
          <p:cNvPr id="101" name="Shape 101"/>
          <p:cNvSpPr txBox="1"/>
          <p:nvPr/>
        </p:nvSpPr>
        <p:spPr>
          <a:xfrm>
            <a:off x="2390266" y="3384750"/>
            <a:ext cx="6331500" cy="1241700"/>
          </a:xfrm>
          <a:prstGeom prst="rect">
            <a:avLst/>
          </a:prstGeom>
          <a:noFill/>
          <a:ln>
            <a:noFill/>
          </a:ln>
        </p:spPr>
        <p:txBody>
          <a:bodyPr anchorCtr="0" anchor="b" bIns="91425" lIns="91425" rIns="91425" tIns="91425">
            <a:noAutofit/>
          </a:bodyPr>
          <a:lstStyle/>
          <a:p>
            <a:pPr lvl="0" rtl="0">
              <a:spcBef>
                <a:spcPts val="0"/>
              </a:spcBef>
              <a:buNone/>
            </a:pPr>
            <a:r>
              <a:rPr lang="en" sz="1200">
                <a:solidFill>
                  <a:srgbClr val="FFFFFF"/>
                </a:solidFill>
                <a:latin typeface="Lato"/>
                <a:ea typeface="Lato"/>
                <a:cs typeface="Lato"/>
                <a:sym typeface="Lato"/>
              </a:rPr>
              <a:t>Conversation Interfaces</a:t>
            </a:r>
          </a:p>
          <a:p>
            <a:pPr lvl="0" rtl="0">
              <a:spcBef>
                <a:spcPts val="0"/>
              </a:spcBef>
              <a:buNone/>
            </a:pPr>
            <a:r>
              <a:rPr lang="en" sz="1200">
                <a:solidFill>
                  <a:srgbClr val="FFFFFF"/>
                </a:solidFill>
                <a:latin typeface="Lato"/>
                <a:ea typeface="Lato"/>
                <a:cs typeface="Lato"/>
                <a:sym typeface="Lato"/>
              </a:rPr>
              <a:t>Sanchit Gupta, Nanjiaxu Jiang, </a:t>
            </a:r>
            <a:r>
              <a:rPr lang="en" sz="1200">
                <a:solidFill>
                  <a:schemeClr val="lt1"/>
                </a:solidFill>
                <a:latin typeface="Lato"/>
                <a:ea typeface="Lato"/>
                <a:cs typeface="Lato"/>
                <a:sym typeface="Lato"/>
              </a:rPr>
              <a:t>Hongru Hou</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