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4" r:id="rId6"/>
    <p:sldId id="260" r:id="rId7"/>
    <p:sldId id="265" r:id="rId8"/>
    <p:sldId id="266" r:id="rId9"/>
    <p:sldId id="261" r:id="rId10"/>
    <p:sldId id="263" r:id="rId11"/>
    <p:sldId id="267" r:id="rId12"/>
    <p:sldId id="268" r:id="rId13"/>
    <p:sldId id="262"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it2107@outlook.com" initials="s" lastIdx="1" clrIdx="0">
    <p:extLst>
      <p:ext uri="{19B8F6BF-5375-455C-9EA6-DF929625EA0E}">
        <p15:presenceInfo xmlns:p15="http://schemas.microsoft.com/office/powerpoint/2012/main" userId="9c74cabc74f787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B799B-D8F0-4D54-89BB-7A8C30C799A9}"/>
              </a:ext>
            </a:extLst>
          </p:cNvPr>
          <p:cNvPicPr>
            <a:picLocks noChangeAspect="1"/>
          </p:cNvPicPr>
          <p:nvPr/>
        </p:nvPicPr>
        <p:blipFill>
          <a:blip r:embed="rId2"/>
          <a:stretch>
            <a:fillRect/>
          </a:stretch>
        </p:blipFill>
        <p:spPr>
          <a:xfrm>
            <a:off x="893071" y="624635"/>
            <a:ext cx="6317737" cy="5767754"/>
          </a:xfrm>
          <a:prstGeom prst="rect">
            <a:avLst/>
          </a:prstGeom>
        </p:spPr>
      </p:pic>
      <p:sp>
        <p:nvSpPr>
          <p:cNvPr id="6" name="TextBox 5">
            <a:extLst>
              <a:ext uri="{FF2B5EF4-FFF2-40B4-BE49-F238E27FC236}">
                <a16:creationId xmlns:a16="http://schemas.microsoft.com/office/drawing/2014/main" id="{80BF017B-9FF4-4A7D-8C9B-95BC479BBCD4}"/>
              </a:ext>
            </a:extLst>
          </p:cNvPr>
          <p:cNvSpPr txBox="1"/>
          <p:nvPr/>
        </p:nvSpPr>
        <p:spPr>
          <a:xfrm>
            <a:off x="7210808" y="1615787"/>
            <a:ext cx="3293017" cy="4154984"/>
          </a:xfrm>
          <a:prstGeom prst="rect">
            <a:avLst/>
          </a:prstGeom>
          <a:noFill/>
        </p:spPr>
        <p:txBody>
          <a:bodyPr wrap="none" rtlCol="0">
            <a:spAutoFit/>
          </a:bodyPr>
          <a:lstStyle/>
          <a:p>
            <a:r>
              <a:rPr lang="en-IN" sz="2800" dirty="0">
                <a:solidFill>
                  <a:schemeClr val="accent2">
                    <a:lumMod val="50000"/>
                  </a:schemeClr>
                </a:solidFill>
                <a:latin typeface="Times New Roman" panose="02020603050405020304" pitchFamily="18" charset="0"/>
                <a:cs typeface="Times New Roman" panose="02020603050405020304" pitchFamily="18" charset="0"/>
              </a:rPr>
              <a:t>Submitted By: </a:t>
            </a: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sz="3800" b="1" i="1" dirty="0">
                <a:solidFill>
                  <a:schemeClr val="accent2">
                    <a:lumMod val="50000"/>
                  </a:schemeClr>
                </a:solidFill>
                <a:latin typeface="Times New Roman" panose="02020603050405020304" pitchFamily="18" charset="0"/>
                <a:cs typeface="Times New Roman" panose="02020603050405020304" pitchFamily="18" charset="0"/>
              </a:rPr>
              <a:t>Team </a:t>
            </a:r>
            <a:r>
              <a:rPr lang="en-IN" sz="3800" b="1" i="1" dirty="0" err="1">
                <a:solidFill>
                  <a:schemeClr val="accent2">
                    <a:lumMod val="50000"/>
                  </a:schemeClr>
                </a:solidFill>
                <a:latin typeface="Times New Roman" panose="02020603050405020304" pitchFamily="18" charset="0"/>
                <a:cs typeface="Times New Roman" panose="02020603050405020304" pitchFamily="18" charset="0"/>
              </a:rPr>
              <a:t>PySpyder</a:t>
            </a:r>
            <a:endParaRPr lang="en-IN" sz="3800" b="1" i="1"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b="1" dirty="0">
                <a:solidFill>
                  <a:schemeClr val="accent2">
                    <a:lumMod val="50000"/>
                  </a:schemeClr>
                </a:solidFill>
                <a:latin typeface="Times New Roman" panose="02020603050405020304" pitchFamily="18" charset="0"/>
                <a:cs typeface="Times New Roman" panose="02020603050405020304" pitchFamily="18" charset="0"/>
              </a:rPr>
              <a:t>Captain: </a:t>
            </a:r>
            <a:r>
              <a:rPr lang="en-IN" dirty="0">
                <a:solidFill>
                  <a:schemeClr val="accent2">
                    <a:lumMod val="50000"/>
                  </a:schemeClr>
                </a:solidFill>
                <a:latin typeface="Times New Roman" panose="02020603050405020304" pitchFamily="18" charset="0"/>
                <a:cs typeface="Times New Roman" panose="02020603050405020304" pitchFamily="18" charset="0"/>
              </a:rPr>
              <a:t>Abdul </a:t>
            </a:r>
            <a:r>
              <a:rPr lang="en-IN" dirty="0" err="1">
                <a:solidFill>
                  <a:schemeClr val="accent2">
                    <a:lumMod val="50000"/>
                  </a:schemeClr>
                </a:solidFill>
                <a:latin typeface="Times New Roman" panose="02020603050405020304" pitchFamily="18" charset="0"/>
                <a:cs typeface="Times New Roman" panose="02020603050405020304" pitchFamily="18" charset="0"/>
              </a:rPr>
              <a:t>Mugeesh</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b="1" dirty="0">
                <a:solidFill>
                  <a:schemeClr val="accent2">
                    <a:lumMod val="50000"/>
                  </a:schemeClr>
                </a:solidFill>
                <a:latin typeface="Times New Roman" panose="02020603050405020304" pitchFamily="18" charset="0"/>
                <a:cs typeface="Times New Roman" panose="02020603050405020304" pitchFamily="18" charset="0"/>
              </a:rPr>
              <a:t>Mentor: </a:t>
            </a:r>
            <a:r>
              <a:rPr lang="en-IN" dirty="0" err="1">
                <a:solidFill>
                  <a:schemeClr val="accent2">
                    <a:lumMod val="50000"/>
                  </a:schemeClr>
                </a:solidFill>
                <a:latin typeface="Times New Roman" panose="02020603050405020304" pitchFamily="18" charset="0"/>
                <a:cs typeface="Times New Roman" panose="02020603050405020304" pitchFamily="18" charset="0"/>
              </a:rPr>
              <a:t>Dr.</a:t>
            </a:r>
            <a:r>
              <a:rPr lang="en-IN" dirty="0">
                <a:solidFill>
                  <a:schemeClr val="accent2">
                    <a:lumMod val="50000"/>
                  </a:schemeClr>
                </a:solidFill>
                <a:latin typeface="Times New Roman" panose="02020603050405020304" pitchFamily="18" charset="0"/>
                <a:cs typeface="Times New Roman" panose="02020603050405020304" pitchFamily="18" charset="0"/>
              </a:rPr>
              <a:t> Akash </a:t>
            </a:r>
            <a:r>
              <a:rPr lang="en-IN" dirty="0" err="1">
                <a:solidFill>
                  <a:schemeClr val="accent2">
                    <a:lumMod val="50000"/>
                  </a:schemeClr>
                </a:solidFill>
                <a:latin typeface="Times New Roman" panose="02020603050405020304" pitchFamily="18" charset="0"/>
                <a:cs typeface="Times New Roman" panose="02020603050405020304" pitchFamily="18" charset="0"/>
              </a:rPr>
              <a:t>Punhani</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b="1" dirty="0">
                <a:solidFill>
                  <a:schemeClr val="accent2">
                    <a:lumMod val="50000"/>
                  </a:schemeClr>
                </a:solidFill>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IN" dirty="0">
                <a:solidFill>
                  <a:schemeClr val="accent2">
                    <a:lumMod val="50000"/>
                  </a:schemeClr>
                </a:solidFill>
                <a:latin typeface="Times New Roman" panose="02020603050405020304" pitchFamily="18" charset="0"/>
                <a:cs typeface="Times New Roman" panose="02020603050405020304" pitchFamily="18" charset="0"/>
              </a:rPr>
              <a:t>Akshat Singhal</a:t>
            </a:r>
          </a:p>
          <a:p>
            <a:pPr marL="285750" indent="-285750">
              <a:buFont typeface="Arial" panose="020B0604020202020204" pitchFamily="34" charset="0"/>
              <a:buChar char="•"/>
            </a:pPr>
            <a:r>
              <a:rPr lang="en-IN" dirty="0">
                <a:solidFill>
                  <a:schemeClr val="accent2">
                    <a:lumMod val="50000"/>
                  </a:schemeClr>
                </a:solidFill>
                <a:latin typeface="Times New Roman" panose="02020603050405020304" pitchFamily="18" charset="0"/>
                <a:cs typeface="Times New Roman" panose="02020603050405020304" pitchFamily="18" charset="0"/>
              </a:rPr>
              <a:t>Harish Tiwari</a:t>
            </a:r>
          </a:p>
          <a:p>
            <a:pPr marL="285750" indent="-285750">
              <a:buFont typeface="Arial" panose="020B0604020202020204" pitchFamily="34" charset="0"/>
              <a:buChar char="•"/>
            </a:pPr>
            <a:r>
              <a:rPr lang="en-IN" dirty="0">
                <a:solidFill>
                  <a:schemeClr val="accent2">
                    <a:lumMod val="50000"/>
                  </a:schemeClr>
                </a:solidFill>
                <a:latin typeface="Times New Roman" panose="02020603050405020304" pitchFamily="18" charset="0"/>
                <a:cs typeface="Times New Roman" panose="02020603050405020304" pitchFamily="18" charset="0"/>
              </a:rPr>
              <a:t>Himanshu Tyagi</a:t>
            </a:r>
          </a:p>
          <a:p>
            <a:pPr marL="285750" indent="-285750">
              <a:buFont typeface="Arial" panose="020B0604020202020204" pitchFamily="34" charset="0"/>
              <a:buChar char="•"/>
            </a:pPr>
            <a:r>
              <a:rPr lang="en-IN" dirty="0">
                <a:solidFill>
                  <a:schemeClr val="accent2">
                    <a:lumMod val="50000"/>
                  </a:schemeClr>
                </a:solidFill>
                <a:latin typeface="Times New Roman" panose="02020603050405020304" pitchFamily="18" charset="0"/>
                <a:cs typeface="Times New Roman" panose="02020603050405020304" pitchFamily="18" charset="0"/>
              </a:rPr>
              <a:t>Sanchit Singhal</a:t>
            </a:r>
          </a:p>
        </p:txBody>
      </p:sp>
    </p:spTree>
    <p:extLst>
      <p:ext uri="{BB962C8B-B14F-4D97-AF65-F5344CB8AC3E}">
        <p14:creationId xmlns:p14="http://schemas.microsoft.com/office/powerpoint/2010/main" val="201055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639A5-32D4-44BA-A58F-93A787306A08}"/>
              </a:ext>
            </a:extLst>
          </p:cNvPr>
          <p:cNvSpPr/>
          <p:nvPr/>
        </p:nvSpPr>
        <p:spPr>
          <a:xfrm>
            <a:off x="0" y="315602"/>
            <a:ext cx="2674963" cy="461665"/>
          </a:xfrm>
          <a:prstGeom prst="rect">
            <a:avLst/>
          </a:prstGeom>
        </p:spPr>
        <p:txBody>
          <a:bodyPr wrap="none">
            <a:spAutoFit/>
          </a:bodyPr>
          <a:lstStyle/>
          <a:p>
            <a:pPr algn="ctr"/>
            <a:r>
              <a:rPr lang="en-IN" sz="2400" b="1" u="sng" dirty="0">
                <a:solidFill>
                  <a:schemeClr val="accent2">
                    <a:lumMod val="50000"/>
                  </a:schemeClr>
                </a:solidFill>
                <a:latin typeface="Times New Roman" panose="02020603050405020304" pitchFamily="18" charset="0"/>
                <a:cs typeface="Times New Roman" panose="02020603050405020304" pitchFamily="18" charset="0"/>
              </a:rPr>
              <a:t>Churn Prediction :</a:t>
            </a:r>
          </a:p>
        </p:txBody>
      </p:sp>
      <p:pic>
        <p:nvPicPr>
          <p:cNvPr id="2" name="Picture 1">
            <a:extLst>
              <a:ext uri="{FF2B5EF4-FFF2-40B4-BE49-F238E27FC236}">
                <a16:creationId xmlns:a16="http://schemas.microsoft.com/office/drawing/2014/main" id="{E404D406-61C1-4844-AB82-334A242EE24C}"/>
              </a:ext>
            </a:extLst>
          </p:cNvPr>
          <p:cNvPicPr>
            <a:picLocks noChangeAspect="1"/>
          </p:cNvPicPr>
          <p:nvPr/>
        </p:nvPicPr>
        <p:blipFill>
          <a:blip r:embed="rId2"/>
          <a:stretch>
            <a:fillRect/>
          </a:stretch>
        </p:blipFill>
        <p:spPr>
          <a:xfrm>
            <a:off x="709819" y="1041124"/>
            <a:ext cx="5730737" cy="2788754"/>
          </a:xfrm>
          <a:prstGeom prst="rect">
            <a:avLst/>
          </a:prstGeom>
        </p:spPr>
      </p:pic>
      <p:pic>
        <p:nvPicPr>
          <p:cNvPr id="3" name="Picture 2">
            <a:extLst>
              <a:ext uri="{FF2B5EF4-FFF2-40B4-BE49-F238E27FC236}">
                <a16:creationId xmlns:a16="http://schemas.microsoft.com/office/drawing/2014/main" id="{82D8363C-1626-4DD6-BA0D-D919E4213708}"/>
              </a:ext>
            </a:extLst>
          </p:cNvPr>
          <p:cNvPicPr>
            <a:picLocks noChangeAspect="1"/>
          </p:cNvPicPr>
          <p:nvPr/>
        </p:nvPicPr>
        <p:blipFill>
          <a:blip r:embed="rId3"/>
          <a:stretch>
            <a:fillRect/>
          </a:stretch>
        </p:blipFill>
        <p:spPr>
          <a:xfrm>
            <a:off x="709819" y="5007251"/>
            <a:ext cx="6324600" cy="1619250"/>
          </a:xfrm>
          <a:prstGeom prst="rect">
            <a:avLst/>
          </a:prstGeom>
        </p:spPr>
      </p:pic>
      <p:sp>
        <p:nvSpPr>
          <p:cNvPr id="5" name="Arrow: Down 4">
            <a:extLst>
              <a:ext uri="{FF2B5EF4-FFF2-40B4-BE49-F238E27FC236}">
                <a16:creationId xmlns:a16="http://schemas.microsoft.com/office/drawing/2014/main" id="{9931F760-6299-4D50-8532-555DDA63BE8A}"/>
              </a:ext>
            </a:extLst>
          </p:cNvPr>
          <p:cNvSpPr/>
          <p:nvPr/>
        </p:nvSpPr>
        <p:spPr>
          <a:xfrm>
            <a:off x="3101009" y="3829878"/>
            <a:ext cx="993913" cy="100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363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97909D-F294-4CB8-8701-8E3F0860D5DD}"/>
              </a:ext>
            </a:extLst>
          </p:cNvPr>
          <p:cNvPicPr>
            <a:picLocks noChangeAspect="1"/>
          </p:cNvPicPr>
          <p:nvPr/>
        </p:nvPicPr>
        <p:blipFill>
          <a:blip r:embed="rId2"/>
          <a:stretch>
            <a:fillRect/>
          </a:stretch>
        </p:blipFill>
        <p:spPr>
          <a:xfrm>
            <a:off x="760032" y="2504661"/>
            <a:ext cx="6908317" cy="4345655"/>
          </a:xfrm>
          <a:prstGeom prst="rect">
            <a:avLst/>
          </a:prstGeom>
        </p:spPr>
      </p:pic>
      <p:sp>
        <p:nvSpPr>
          <p:cNvPr id="6" name="Arrow: Down 5">
            <a:extLst>
              <a:ext uri="{FF2B5EF4-FFF2-40B4-BE49-F238E27FC236}">
                <a16:creationId xmlns:a16="http://schemas.microsoft.com/office/drawing/2014/main" id="{4F493F1C-8763-4870-A3A5-92B270DC379C}"/>
              </a:ext>
            </a:extLst>
          </p:cNvPr>
          <p:cNvSpPr/>
          <p:nvPr/>
        </p:nvSpPr>
        <p:spPr>
          <a:xfrm>
            <a:off x="3313043" y="1572637"/>
            <a:ext cx="901148" cy="932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305A08C-43B4-4DB3-B0A5-8E60DC72834C}"/>
              </a:ext>
            </a:extLst>
          </p:cNvPr>
          <p:cNvSpPr txBox="1"/>
          <p:nvPr/>
        </p:nvSpPr>
        <p:spPr>
          <a:xfrm>
            <a:off x="4509673" y="1823206"/>
            <a:ext cx="5486400" cy="430887"/>
          </a:xfrm>
          <a:prstGeom prst="rect">
            <a:avLst/>
          </a:prstGeom>
          <a:noFill/>
        </p:spPr>
        <p:txBody>
          <a:bodyPr wrap="square" rtlCol="0">
            <a:spAutoFit/>
          </a:bodyPr>
          <a:lstStyle/>
          <a:p>
            <a:r>
              <a:rPr lang="en-US" sz="2200" b="1" dirty="0">
                <a:solidFill>
                  <a:schemeClr val="accent2">
                    <a:lumMod val="75000"/>
                  </a:schemeClr>
                </a:solidFill>
                <a:latin typeface="Times New Roman" panose="02020603050405020304" pitchFamily="18" charset="0"/>
                <a:cs typeface="Times New Roman" panose="02020603050405020304" pitchFamily="18" charset="0"/>
              </a:rPr>
              <a:t>Finding the churn values for 596 customers</a:t>
            </a:r>
            <a:endParaRPr lang="en-IN" sz="2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A6159ED-D41D-482F-AC09-5DAF33122608}"/>
              </a:ext>
            </a:extLst>
          </p:cNvPr>
          <p:cNvPicPr>
            <a:picLocks noChangeAspect="1"/>
          </p:cNvPicPr>
          <p:nvPr/>
        </p:nvPicPr>
        <p:blipFill>
          <a:blip r:embed="rId3"/>
          <a:stretch>
            <a:fillRect/>
          </a:stretch>
        </p:blipFill>
        <p:spPr>
          <a:xfrm>
            <a:off x="728039" y="300451"/>
            <a:ext cx="3781633" cy="932024"/>
          </a:xfrm>
          <a:prstGeom prst="rect">
            <a:avLst/>
          </a:prstGeom>
        </p:spPr>
      </p:pic>
    </p:spTree>
    <p:extLst>
      <p:ext uri="{BB962C8B-B14F-4D97-AF65-F5344CB8AC3E}">
        <p14:creationId xmlns:p14="http://schemas.microsoft.com/office/powerpoint/2010/main" val="248526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BBB896-7B30-4CEC-BA1B-B3AED95632B0}"/>
              </a:ext>
            </a:extLst>
          </p:cNvPr>
          <p:cNvSpPr/>
          <p:nvPr/>
        </p:nvSpPr>
        <p:spPr>
          <a:xfrm>
            <a:off x="0" y="411277"/>
            <a:ext cx="3838367" cy="461665"/>
          </a:xfrm>
          <a:prstGeom prst="rect">
            <a:avLst/>
          </a:prstGeom>
        </p:spPr>
        <p:txBody>
          <a:bodyPr wrap="square">
            <a:spAutoFit/>
          </a:bodyPr>
          <a:lstStyle/>
          <a:p>
            <a:pPr algn="ctr"/>
            <a:r>
              <a:rPr lang="en-IN" sz="2400" b="1" u="sng" dirty="0">
                <a:solidFill>
                  <a:schemeClr val="accent2">
                    <a:lumMod val="50000"/>
                  </a:schemeClr>
                </a:solidFill>
                <a:latin typeface="Times New Roman" panose="02020603050405020304" pitchFamily="18" charset="0"/>
                <a:cs typeface="Times New Roman" panose="02020603050405020304" pitchFamily="18" charset="0"/>
              </a:rPr>
              <a:t>Churn Probability factor :</a:t>
            </a:r>
          </a:p>
        </p:txBody>
      </p:sp>
      <p:pic>
        <p:nvPicPr>
          <p:cNvPr id="5" name="Picture 4">
            <a:extLst>
              <a:ext uri="{FF2B5EF4-FFF2-40B4-BE49-F238E27FC236}">
                <a16:creationId xmlns:a16="http://schemas.microsoft.com/office/drawing/2014/main" id="{DBBF8004-BF9F-43AF-A94F-CBE6E934223D}"/>
              </a:ext>
            </a:extLst>
          </p:cNvPr>
          <p:cNvPicPr>
            <a:picLocks noChangeAspect="1"/>
          </p:cNvPicPr>
          <p:nvPr/>
        </p:nvPicPr>
        <p:blipFill>
          <a:blip r:embed="rId2"/>
          <a:stretch>
            <a:fillRect/>
          </a:stretch>
        </p:blipFill>
        <p:spPr>
          <a:xfrm>
            <a:off x="196712" y="1096203"/>
            <a:ext cx="3765688" cy="1607240"/>
          </a:xfrm>
          <a:prstGeom prst="rect">
            <a:avLst/>
          </a:prstGeom>
        </p:spPr>
      </p:pic>
      <p:pic>
        <p:nvPicPr>
          <p:cNvPr id="6" name="Picture 5">
            <a:extLst>
              <a:ext uri="{FF2B5EF4-FFF2-40B4-BE49-F238E27FC236}">
                <a16:creationId xmlns:a16="http://schemas.microsoft.com/office/drawing/2014/main" id="{DF4E30E8-243F-4A10-83C3-56B2F8AC0475}"/>
              </a:ext>
            </a:extLst>
          </p:cNvPr>
          <p:cNvPicPr>
            <a:picLocks noChangeAspect="1"/>
          </p:cNvPicPr>
          <p:nvPr/>
        </p:nvPicPr>
        <p:blipFill>
          <a:blip r:embed="rId3"/>
          <a:stretch>
            <a:fillRect/>
          </a:stretch>
        </p:blipFill>
        <p:spPr>
          <a:xfrm>
            <a:off x="3838367" y="188016"/>
            <a:ext cx="6312797" cy="6398314"/>
          </a:xfrm>
          <a:prstGeom prst="rect">
            <a:avLst/>
          </a:prstGeom>
        </p:spPr>
      </p:pic>
      <p:sp>
        <p:nvSpPr>
          <p:cNvPr id="8" name="Arrow: Bent-Up 7">
            <a:extLst>
              <a:ext uri="{FF2B5EF4-FFF2-40B4-BE49-F238E27FC236}">
                <a16:creationId xmlns:a16="http://schemas.microsoft.com/office/drawing/2014/main" id="{8A5F3B3B-CBF0-4E58-946D-FA0EB976BA8E}"/>
              </a:ext>
            </a:extLst>
          </p:cNvPr>
          <p:cNvSpPr/>
          <p:nvPr/>
        </p:nvSpPr>
        <p:spPr>
          <a:xfrm rot="5400000">
            <a:off x="1129156" y="3002475"/>
            <a:ext cx="1398580" cy="158322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7836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9D41A2-565C-465B-8A07-4CE8872F476C}"/>
              </a:ext>
            </a:extLst>
          </p:cNvPr>
          <p:cNvSpPr/>
          <p:nvPr/>
        </p:nvSpPr>
        <p:spPr>
          <a:xfrm>
            <a:off x="0" y="289098"/>
            <a:ext cx="3787255" cy="461665"/>
          </a:xfrm>
          <a:prstGeom prst="rect">
            <a:avLst/>
          </a:prstGeom>
        </p:spPr>
        <p:txBody>
          <a:bodyPr wrap="none">
            <a:spAutoFit/>
          </a:bodyPr>
          <a:lstStyle/>
          <a:p>
            <a:pPr algn="ctr"/>
            <a:r>
              <a:rPr lang="en-IN" sz="2400" b="1" u="sng" dirty="0">
                <a:solidFill>
                  <a:schemeClr val="accent2">
                    <a:lumMod val="50000"/>
                  </a:schemeClr>
                </a:solidFill>
                <a:latin typeface="Times New Roman" panose="02020603050405020304" pitchFamily="18" charset="0"/>
                <a:cs typeface="Times New Roman" panose="02020603050405020304" pitchFamily="18" charset="0"/>
              </a:rPr>
              <a:t>Cross Validation of Model :</a:t>
            </a:r>
          </a:p>
        </p:txBody>
      </p:sp>
      <p:sp>
        <p:nvSpPr>
          <p:cNvPr id="2" name="TextBox 1">
            <a:extLst>
              <a:ext uri="{FF2B5EF4-FFF2-40B4-BE49-F238E27FC236}">
                <a16:creationId xmlns:a16="http://schemas.microsoft.com/office/drawing/2014/main" id="{AAECBBD3-9F1B-4A35-8980-6CF7D064B83A}"/>
              </a:ext>
            </a:extLst>
          </p:cNvPr>
          <p:cNvSpPr txBox="1"/>
          <p:nvPr/>
        </p:nvSpPr>
        <p:spPr>
          <a:xfrm>
            <a:off x="622852" y="848139"/>
            <a:ext cx="6011582" cy="369332"/>
          </a:xfrm>
          <a:prstGeom prst="rect">
            <a:avLst/>
          </a:prstGeom>
          <a:noFill/>
        </p:spPr>
        <p:txBody>
          <a:bodyPr wrap="none" rtlCol="0">
            <a:spAutoFit/>
          </a:bodyPr>
          <a:lstStyle/>
          <a:p>
            <a:r>
              <a:rPr lang="en-US" dirty="0">
                <a:solidFill>
                  <a:schemeClr val="accent2">
                    <a:lumMod val="75000"/>
                  </a:schemeClr>
                </a:solidFill>
              </a:rPr>
              <a:t>Apply the cross validation for the accuracy of the model</a:t>
            </a:r>
            <a:endParaRPr lang="en-IN" dirty="0">
              <a:solidFill>
                <a:schemeClr val="accent2">
                  <a:lumMod val="75000"/>
                </a:schemeClr>
              </a:solidFill>
            </a:endParaRPr>
          </a:p>
        </p:txBody>
      </p:sp>
      <p:pic>
        <p:nvPicPr>
          <p:cNvPr id="3" name="Picture 2">
            <a:extLst>
              <a:ext uri="{FF2B5EF4-FFF2-40B4-BE49-F238E27FC236}">
                <a16:creationId xmlns:a16="http://schemas.microsoft.com/office/drawing/2014/main" id="{3DA1677A-B753-47FC-8980-00670C1AE891}"/>
              </a:ext>
            </a:extLst>
          </p:cNvPr>
          <p:cNvPicPr>
            <a:picLocks noChangeAspect="1"/>
          </p:cNvPicPr>
          <p:nvPr/>
        </p:nvPicPr>
        <p:blipFill>
          <a:blip r:embed="rId2"/>
          <a:stretch>
            <a:fillRect/>
          </a:stretch>
        </p:blipFill>
        <p:spPr>
          <a:xfrm>
            <a:off x="622852" y="1314847"/>
            <a:ext cx="6772275" cy="2924175"/>
          </a:xfrm>
          <a:prstGeom prst="rect">
            <a:avLst/>
          </a:prstGeom>
        </p:spPr>
      </p:pic>
      <p:pic>
        <p:nvPicPr>
          <p:cNvPr id="5" name="Picture 4">
            <a:extLst>
              <a:ext uri="{FF2B5EF4-FFF2-40B4-BE49-F238E27FC236}">
                <a16:creationId xmlns:a16="http://schemas.microsoft.com/office/drawing/2014/main" id="{779934A7-F587-4D1C-BD09-021D1570F8FB}"/>
              </a:ext>
            </a:extLst>
          </p:cNvPr>
          <p:cNvPicPr>
            <a:picLocks noChangeAspect="1"/>
          </p:cNvPicPr>
          <p:nvPr/>
        </p:nvPicPr>
        <p:blipFill>
          <a:blip r:embed="rId3"/>
          <a:stretch>
            <a:fillRect/>
          </a:stretch>
        </p:blipFill>
        <p:spPr>
          <a:xfrm>
            <a:off x="541889" y="5124450"/>
            <a:ext cx="6934200" cy="1733550"/>
          </a:xfrm>
          <a:prstGeom prst="rect">
            <a:avLst/>
          </a:prstGeom>
        </p:spPr>
      </p:pic>
      <p:sp>
        <p:nvSpPr>
          <p:cNvPr id="6" name="Arrow: Down 5">
            <a:extLst>
              <a:ext uri="{FF2B5EF4-FFF2-40B4-BE49-F238E27FC236}">
                <a16:creationId xmlns:a16="http://schemas.microsoft.com/office/drawing/2014/main" id="{C112604A-089C-449E-9649-30831564DFD3}"/>
              </a:ext>
            </a:extLst>
          </p:cNvPr>
          <p:cNvSpPr/>
          <p:nvPr/>
        </p:nvSpPr>
        <p:spPr>
          <a:xfrm>
            <a:off x="3498574" y="4239022"/>
            <a:ext cx="887896" cy="885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323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BFE29B-5679-436C-8E38-62E35EB43532}"/>
              </a:ext>
            </a:extLst>
          </p:cNvPr>
          <p:cNvSpPr/>
          <p:nvPr/>
        </p:nvSpPr>
        <p:spPr>
          <a:xfrm>
            <a:off x="0" y="256617"/>
            <a:ext cx="9051235" cy="461665"/>
          </a:xfrm>
          <a:prstGeom prst="rect">
            <a:avLst/>
          </a:prstGeom>
        </p:spPr>
        <p:txBody>
          <a:bodyPr wrap="square">
            <a:spAutoFit/>
          </a:bodyPr>
          <a:lstStyle/>
          <a:p>
            <a:r>
              <a:rPr lang="en-US" sz="2400" b="1" u="sng" dirty="0">
                <a:solidFill>
                  <a:schemeClr val="accent2">
                    <a:lumMod val="50000"/>
                  </a:schemeClr>
                </a:solidFill>
                <a:latin typeface="Times New Roman" panose="02020603050405020304" pitchFamily="18" charset="0"/>
                <a:cs typeface="Times New Roman" panose="02020603050405020304" pitchFamily="18" charset="0"/>
              </a:rPr>
              <a:t>Correlation between subscribed power and consumptions :</a:t>
            </a:r>
            <a:endParaRPr lang="en-IN" sz="2400" b="1" u="sng"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923DE4-AF97-4FAF-8389-6708D99E1938}"/>
              </a:ext>
            </a:extLst>
          </p:cNvPr>
          <p:cNvPicPr>
            <a:picLocks noChangeAspect="1"/>
          </p:cNvPicPr>
          <p:nvPr/>
        </p:nvPicPr>
        <p:blipFill>
          <a:blip r:embed="rId2"/>
          <a:stretch>
            <a:fillRect/>
          </a:stretch>
        </p:blipFill>
        <p:spPr>
          <a:xfrm>
            <a:off x="217625" y="920197"/>
            <a:ext cx="7648575" cy="3162300"/>
          </a:xfrm>
          <a:prstGeom prst="rect">
            <a:avLst/>
          </a:prstGeom>
        </p:spPr>
      </p:pic>
      <p:pic>
        <p:nvPicPr>
          <p:cNvPr id="6" name="Picture 5">
            <a:extLst>
              <a:ext uri="{FF2B5EF4-FFF2-40B4-BE49-F238E27FC236}">
                <a16:creationId xmlns:a16="http://schemas.microsoft.com/office/drawing/2014/main" id="{05870B50-3860-4BAB-AECD-82536EFA7FC5}"/>
              </a:ext>
            </a:extLst>
          </p:cNvPr>
          <p:cNvPicPr>
            <a:picLocks noChangeAspect="1"/>
          </p:cNvPicPr>
          <p:nvPr/>
        </p:nvPicPr>
        <p:blipFill>
          <a:blip r:embed="rId3"/>
          <a:stretch>
            <a:fillRect/>
          </a:stretch>
        </p:blipFill>
        <p:spPr>
          <a:xfrm>
            <a:off x="545410" y="5619750"/>
            <a:ext cx="6648450" cy="1238250"/>
          </a:xfrm>
          <a:prstGeom prst="rect">
            <a:avLst/>
          </a:prstGeom>
        </p:spPr>
      </p:pic>
      <p:sp>
        <p:nvSpPr>
          <p:cNvPr id="7" name="Arrow: Down 6">
            <a:extLst>
              <a:ext uri="{FF2B5EF4-FFF2-40B4-BE49-F238E27FC236}">
                <a16:creationId xmlns:a16="http://schemas.microsoft.com/office/drawing/2014/main" id="{38DB1339-6369-4695-8D9D-881CBAB47D76}"/>
              </a:ext>
            </a:extLst>
          </p:cNvPr>
          <p:cNvSpPr/>
          <p:nvPr/>
        </p:nvSpPr>
        <p:spPr>
          <a:xfrm>
            <a:off x="2557668" y="4195762"/>
            <a:ext cx="2968487" cy="1310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a:t>
            </a:r>
            <a:endParaRPr lang="en-IN" dirty="0"/>
          </a:p>
        </p:txBody>
      </p:sp>
    </p:spTree>
    <p:extLst>
      <p:ext uri="{BB962C8B-B14F-4D97-AF65-F5344CB8AC3E}">
        <p14:creationId xmlns:p14="http://schemas.microsoft.com/office/powerpoint/2010/main" val="149979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13132-A55C-4D20-BBC7-E88FD602A999}"/>
              </a:ext>
            </a:extLst>
          </p:cNvPr>
          <p:cNvPicPr>
            <a:picLocks noChangeAspect="1"/>
          </p:cNvPicPr>
          <p:nvPr/>
        </p:nvPicPr>
        <p:blipFill>
          <a:blip r:embed="rId2"/>
          <a:stretch>
            <a:fillRect/>
          </a:stretch>
        </p:blipFill>
        <p:spPr>
          <a:xfrm>
            <a:off x="2322792" y="520769"/>
            <a:ext cx="4681537" cy="1546570"/>
          </a:xfrm>
          <a:prstGeom prst="rect">
            <a:avLst/>
          </a:prstGeom>
        </p:spPr>
      </p:pic>
      <p:sp>
        <p:nvSpPr>
          <p:cNvPr id="5" name="TextBox 4">
            <a:extLst>
              <a:ext uri="{FF2B5EF4-FFF2-40B4-BE49-F238E27FC236}">
                <a16:creationId xmlns:a16="http://schemas.microsoft.com/office/drawing/2014/main" id="{B078CD77-8812-402B-A6D4-1358129C5D76}"/>
              </a:ext>
            </a:extLst>
          </p:cNvPr>
          <p:cNvSpPr txBox="1"/>
          <p:nvPr/>
        </p:nvSpPr>
        <p:spPr>
          <a:xfrm>
            <a:off x="2064933" y="4652594"/>
            <a:ext cx="5351145" cy="461665"/>
          </a:xfrm>
          <a:prstGeom prst="rect">
            <a:avLst/>
          </a:prstGeom>
          <a:noFill/>
        </p:spPr>
        <p:txBody>
          <a:bodyPr wrap="non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Output: PySpyder_sample_output.csv</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17DDEC1C-F086-420D-B294-B93A75BFE0B4}"/>
              </a:ext>
            </a:extLst>
          </p:cNvPr>
          <p:cNvSpPr/>
          <p:nvPr/>
        </p:nvSpPr>
        <p:spPr>
          <a:xfrm>
            <a:off x="3776870" y="2710069"/>
            <a:ext cx="1497495" cy="1437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10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1FC62A-2269-480C-935E-9BC6A0148ED8}"/>
              </a:ext>
            </a:extLst>
          </p:cNvPr>
          <p:cNvSpPr txBox="1"/>
          <p:nvPr/>
        </p:nvSpPr>
        <p:spPr>
          <a:xfrm>
            <a:off x="675862" y="556590"/>
            <a:ext cx="2928729" cy="461665"/>
          </a:xfrm>
          <a:prstGeom prst="rect">
            <a:avLst/>
          </a:prstGeom>
          <a:noFill/>
        </p:spPr>
        <p:txBody>
          <a:bodyPr wrap="square" rtlCol="0">
            <a:spAutoFit/>
          </a:bodyPr>
          <a:lstStyle/>
          <a:p>
            <a:r>
              <a:rPr lang="en-US" sz="2400" b="1" u="sng" dirty="0">
                <a:solidFill>
                  <a:schemeClr val="accent2">
                    <a:lumMod val="50000"/>
                  </a:schemeClr>
                </a:solidFill>
                <a:latin typeface="Times New Roman" panose="02020603050405020304" pitchFamily="18" charset="0"/>
                <a:cs typeface="Times New Roman" panose="02020603050405020304" pitchFamily="18" charset="0"/>
              </a:rPr>
              <a:t>Task Solutions:</a:t>
            </a:r>
            <a:endParaRPr lang="en-IN" sz="2400" b="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5C977AC-913E-49C7-9DD4-18469BDF9E92}"/>
              </a:ext>
            </a:extLst>
          </p:cNvPr>
          <p:cNvSpPr/>
          <p:nvPr/>
        </p:nvSpPr>
        <p:spPr>
          <a:xfrm>
            <a:off x="929819" y="1256508"/>
            <a:ext cx="6053901" cy="369332"/>
          </a:xfrm>
          <a:prstGeom prst="rect">
            <a:avLst/>
          </a:prstGeom>
        </p:spPr>
        <p:txBody>
          <a:bodyPr wrap="none">
            <a:spAutoFit/>
          </a:bodyPr>
          <a:lstStyle/>
          <a:p>
            <a:pPr>
              <a:buFont typeface="+mj-lt"/>
              <a:buAutoNum type="arabicPeriod"/>
            </a:pPr>
            <a:r>
              <a:rPr lang="en-US" b="1" u="sng" dirty="0">
                <a:solidFill>
                  <a:schemeClr val="accent2">
                    <a:lumMod val="75000"/>
                  </a:schemeClr>
                </a:solidFill>
                <a:latin typeface="Times New Roman" panose="02020603050405020304" pitchFamily="18" charset="0"/>
                <a:cs typeface="Times New Roman" panose="02020603050405020304" pitchFamily="18" charset="0"/>
              </a:rPr>
              <a:t>What are the most explicative variables indicating churn?</a:t>
            </a:r>
            <a:endParaRPr lang="en-US" b="1" i="0" u="sng" dirty="0">
              <a:solidFill>
                <a:schemeClr val="accent2">
                  <a:lumMod val="75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EAA9C2-6372-42E5-9D6C-3CEFA9EA6B74}"/>
              </a:ext>
            </a:extLst>
          </p:cNvPr>
          <p:cNvSpPr txBox="1"/>
          <p:nvPr/>
        </p:nvSpPr>
        <p:spPr>
          <a:xfrm>
            <a:off x="929819" y="1864093"/>
            <a:ext cx="1173719" cy="369332"/>
          </a:xfrm>
          <a:prstGeom prst="rect">
            <a:avLst/>
          </a:prstGeom>
          <a:noFill/>
        </p:spPr>
        <p:txBody>
          <a:bodyPr wrap="none" rtlCol="0">
            <a:spAutoFit/>
          </a:bodyPr>
          <a:lstStyle/>
          <a:p>
            <a:r>
              <a:rPr lang="en-US" dirty="0">
                <a:solidFill>
                  <a:schemeClr val="accent2">
                    <a:lumMod val="60000"/>
                    <a:lumOff val="40000"/>
                  </a:schemeClr>
                </a:solidFill>
              </a:rPr>
              <a:t>Solution:</a:t>
            </a:r>
            <a:r>
              <a:rPr lang="en-US" dirty="0"/>
              <a:t> </a:t>
            </a:r>
            <a:endParaRPr lang="en-IN" dirty="0"/>
          </a:p>
        </p:txBody>
      </p:sp>
      <p:sp>
        <p:nvSpPr>
          <p:cNvPr id="8" name="TextBox 7">
            <a:extLst>
              <a:ext uri="{FF2B5EF4-FFF2-40B4-BE49-F238E27FC236}">
                <a16:creationId xmlns:a16="http://schemas.microsoft.com/office/drawing/2014/main" id="{74251E78-0C72-448A-B80C-5FBD00A44783}"/>
              </a:ext>
            </a:extLst>
          </p:cNvPr>
          <p:cNvSpPr txBox="1"/>
          <p:nvPr/>
        </p:nvSpPr>
        <p:spPr>
          <a:xfrm>
            <a:off x="2140226" y="1864093"/>
            <a:ext cx="6327913" cy="646331"/>
          </a:xfrm>
          <a:prstGeom prst="rect">
            <a:avLst/>
          </a:prstGeom>
          <a:noFill/>
        </p:spPr>
        <p:txBody>
          <a:bodyPr wrap="square" rtlCol="0">
            <a:spAutoFit/>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After applying the Lasso Regression these are the most explicative variables indicating churn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022A3E7-0505-4358-A2BB-9517436FACB8}"/>
              </a:ext>
            </a:extLst>
          </p:cNvPr>
          <p:cNvPicPr>
            <a:picLocks noChangeAspect="1"/>
          </p:cNvPicPr>
          <p:nvPr/>
        </p:nvPicPr>
        <p:blipFill>
          <a:blip r:embed="rId2"/>
          <a:stretch>
            <a:fillRect/>
          </a:stretch>
        </p:blipFill>
        <p:spPr>
          <a:xfrm>
            <a:off x="1516678" y="2607913"/>
            <a:ext cx="7924800" cy="646331"/>
          </a:xfrm>
          <a:prstGeom prst="rect">
            <a:avLst/>
          </a:prstGeom>
        </p:spPr>
      </p:pic>
      <p:sp>
        <p:nvSpPr>
          <p:cNvPr id="10" name="Rectangle 9">
            <a:extLst>
              <a:ext uri="{FF2B5EF4-FFF2-40B4-BE49-F238E27FC236}">
                <a16:creationId xmlns:a16="http://schemas.microsoft.com/office/drawing/2014/main" id="{1E1D0AB8-24AF-4261-8551-2605806E35AD}"/>
              </a:ext>
            </a:extLst>
          </p:cNvPr>
          <p:cNvSpPr/>
          <p:nvPr/>
        </p:nvSpPr>
        <p:spPr>
          <a:xfrm>
            <a:off x="929819" y="3729168"/>
            <a:ext cx="7007368" cy="646331"/>
          </a:xfrm>
          <a:prstGeom prst="rect">
            <a:avLst/>
          </a:prstGeom>
        </p:spPr>
        <p:txBody>
          <a:bodyPr wrap="non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2</a:t>
            </a:r>
            <a:r>
              <a:rPr lang="en-US" b="1" u="sng" dirty="0">
                <a:solidFill>
                  <a:schemeClr val="accent2">
                    <a:lumMod val="75000"/>
                  </a:schemeClr>
                </a:solidFill>
                <a:latin typeface="Times New Roman" panose="02020603050405020304" pitchFamily="18" charset="0"/>
                <a:cs typeface="Times New Roman" panose="02020603050405020304" pitchFamily="18" charset="0"/>
              </a:rPr>
              <a:t>. Is there a correlation between subscribed power and consumption?</a:t>
            </a:r>
          </a:p>
          <a:p>
            <a:endParaRPr lang="en-US" b="1" i="0" dirty="0">
              <a:solidFill>
                <a:schemeClr val="accent2">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B10A2F1-73EA-479B-AE5C-C84D5760A6C9}"/>
              </a:ext>
            </a:extLst>
          </p:cNvPr>
          <p:cNvSpPr txBox="1"/>
          <p:nvPr/>
        </p:nvSpPr>
        <p:spPr>
          <a:xfrm>
            <a:off x="929819" y="4411437"/>
            <a:ext cx="1173719" cy="369332"/>
          </a:xfrm>
          <a:prstGeom prst="rect">
            <a:avLst/>
          </a:prstGeom>
          <a:noFill/>
        </p:spPr>
        <p:txBody>
          <a:bodyPr wrap="none" rtlCol="0">
            <a:spAutoFit/>
          </a:bodyPr>
          <a:lstStyle/>
          <a:p>
            <a:r>
              <a:rPr lang="en-US" dirty="0">
                <a:solidFill>
                  <a:schemeClr val="accent2">
                    <a:lumMod val="60000"/>
                    <a:lumOff val="40000"/>
                  </a:schemeClr>
                </a:solidFill>
              </a:rPr>
              <a:t>Solution:</a:t>
            </a:r>
            <a:r>
              <a:rPr lang="en-US" dirty="0"/>
              <a:t> </a:t>
            </a:r>
            <a:endParaRPr lang="en-IN" dirty="0"/>
          </a:p>
        </p:txBody>
      </p:sp>
      <p:sp>
        <p:nvSpPr>
          <p:cNvPr id="13" name="TextBox 12">
            <a:extLst>
              <a:ext uri="{FF2B5EF4-FFF2-40B4-BE49-F238E27FC236}">
                <a16:creationId xmlns:a16="http://schemas.microsoft.com/office/drawing/2014/main" id="{99404388-69CF-42D7-8415-104A4783C45E}"/>
              </a:ext>
            </a:extLst>
          </p:cNvPr>
          <p:cNvSpPr txBox="1"/>
          <p:nvPr/>
        </p:nvSpPr>
        <p:spPr>
          <a:xfrm>
            <a:off x="2094050" y="4417605"/>
            <a:ext cx="6327913" cy="646331"/>
          </a:xfrm>
          <a:prstGeom prst="rect">
            <a:avLst/>
          </a:prstGeom>
          <a:noFill/>
        </p:spPr>
        <p:txBody>
          <a:bodyPr wrap="square" rtlCol="0">
            <a:spAutoFit/>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After applying Pearson correlation these are the outputs shows correlation between subscribe power and consumptions.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D73F233-C19C-448A-9691-60BC502B9973}"/>
              </a:ext>
            </a:extLst>
          </p:cNvPr>
          <p:cNvPicPr>
            <a:picLocks noChangeAspect="1"/>
          </p:cNvPicPr>
          <p:nvPr/>
        </p:nvPicPr>
        <p:blipFill>
          <a:blip r:embed="rId3"/>
          <a:stretch>
            <a:fillRect/>
          </a:stretch>
        </p:blipFill>
        <p:spPr>
          <a:xfrm>
            <a:off x="1516678" y="5538860"/>
            <a:ext cx="7415287" cy="1219200"/>
          </a:xfrm>
          <a:prstGeom prst="rect">
            <a:avLst/>
          </a:prstGeom>
        </p:spPr>
      </p:pic>
    </p:spTree>
    <p:extLst>
      <p:ext uri="{BB962C8B-B14F-4D97-AF65-F5344CB8AC3E}">
        <p14:creationId xmlns:p14="http://schemas.microsoft.com/office/powerpoint/2010/main" val="301226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CF52BE-AEF5-49BA-B028-B573764CB376}"/>
              </a:ext>
            </a:extLst>
          </p:cNvPr>
          <p:cNvSpPr/>
          <p:nvPr/>
        </p:nvSpPr>
        <p:spPr>
          <a:xfrm>
            <a:off x="558758" y="694420"/>
            <a:ext cx="5181868" cy="646331"/>
          </a:xfrm>
          <a:prstGeom prst="rect">
            <a:avLst/>
          </a:prstGeom>
        </p:spPr>
        <p:txBody>
          <a:bodyPr wrap="non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3. </a:t>
            </a:r>
            <a:r>
              <a:rPr lang="en-US" b="1" u="sng" dirty="0">
                <a:solidFill>
                  <a:schemeClr val="accent2">
                    <a:lumMod val="75000"/>
                  </a:schemeClr>
                </a:solidFill>
                <a:latin typeface="Times New Roman" panose="02020603050405020304" pitchFamily="18" charset="0"/>
                <a:cs typeface="Times New Roman" panose="02020603050405020304" pitchFamily="18" charset="0"/>
              </a:rPr>
              <a:t>Is there a link between sales channel and churn?</a:t>
            </a:r>
          </a:p>
          <a:p>
            <a:endParaRPr lang="en-US" b="1" i="0" dirty="0">
              <a:solidFill>
                <a:schemeClr val="accent2">
                  <a:lumMod val="75000"/>
                </a:schemeClr>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1EB552-55B2-4851-BCC6-40744998C604}"/>
              </a:ext>
            </a:extLst>
          </p:cNvPr>
          <p:cNvSpPr txBox="1"/>
          <p:nvPr/>
        </p:nvSpPr>
        <p:spPr>
          <a:xfrm>
            <a:off x="558758" y="1340751"/>
            <a:ext cx="1173719" cy="369332"/>
          </a:xfrm>
          <a:prstGeom prst="rect">
            <a:avLst/>
          </a:prstGeom>
          <a:noFill/>
        </p:spPr>
        <p:txBody>
          <a:bodyPr wrap="none" rtlCol="0">
            <a:spAutoFit/>
          </a:bodyPr>
          <a:lstStyle/>
          <a:p>
            <a:r>
              <a:rPr lang="en-US" dirty="0">
                <a:solidFill>
                  <a:schemeClr val="accent2">
                    <a:lumMod val="60000"/>
                    <a:lumOff val="40000"/>
                  </a:schemeClr>
                </a:solidFill>
              </a:rPr>
              <a:t>Solution:</a:t>
            </a:r>
            <a:r>
              <a:rPr lang="en-US" dirty="0"/>
              <a:t> </a:t>
            </a:r>
            <a:endParaRPr lang="en-IN" dirty="0"/>
          </a:p>
        </p:txBody>
      </p:sp>
      <p:sp>
        <p:nvSpPr>
          <p:cNvPr id="6" name="TextBox 5">
            <a:extLst>
              <a:ext uri="{FF2B5EF4-FFF2-40B4-BE49-F238E27FC236}">
                <a16:creationId xmlns:a16="http://schemas.microsoft.com/office/drawing/2014/main" id="{A78DDB56-A393-419D-B2DE-920D65336C75}"/>
              </a:ext>
            </a:extLst>
          </p:cNvPr>
          <p:cNvSpPr txBox="1"/>
          <p:nvPr/>
        </p:nvSpPr>
        <p:spPr>
          <a:xfrm>
            <a:off x="1732477" y="1340751"/>
            <a:ext cx="7809088" cy="923330"/>
          </a:xfrm>
          <a:prstGeom prst="rect">
            <a:avLst/>
          </a:prstGeom>
          <a:noFill/>
        </p:spPr>
        <p:txBody>
          <a:bodyPr wrap="square" rtlCol="0">
            <a:spAutoFit/>
          </a:bodyPr>
          <a:lstStyle/>
          <a:p>
            <a:pPr algn="just"/>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After applying the Lasso Regression we find that the sales channel didn’t</a:t>
            </a:r>
            <a:r>
              <a:rPr lang="en-IN" dirty="0">
                <a:solidFill>
                  <a:schemeClr val="accent2">
                    <a:lumMod val="60000"/>
                    <a:lumOff val="40000"/>
                  </a:schemeClr>
                </a:solidFill>
                <a:latin typeface="Times New Roman" panose="02020603050405020304" pitchFamily="18" charset="0"/>
                <a:cs typeface="Times New Roman" panose="02020603050405020304" pitchFamily="18" charset="0"/>
              </a:rPr>
              <a:t> indicating the churn. Therefore, there is no link between the sales channel and churn.</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90CEF9-01C1-4572-A98F-08D9D59D57B1}"/>
              </a:ext>
            </a:extLst>
          </p:cNvPr>
          <p:cNvSpPr/>
          <p:nvPr/>
        </p:nvSpPr>
        <p:spPr>
          <a:xfrm>
            <a:off x="558758" y="2521994"/>
            <a:ext cx="10193816" cy="923330"/>
          </a:xfrm>
          <a:prstGeom prst="rect">
            <a:avLst/>
          </a:prstGeom>
        </p:spPr>
        <p:txBody>
          <a:bodyPr wrap="none">
            <a:spAutoFit/>
          </a:bodyPr>
          <a:lstStyle/>
          <a:p>
            <a:r>
              <a:rPr lang="en-US" b="1" u="sng" dirty="0">
                <a:solidFill>
                  <a:schemeClr val="accent2">
                    <a:lumMod val="75000"/>
                  </a:schemeClr>
                </a:solidFill>
                <a:latin typeface="Times New Roman" panose="02020603050405020304" pitchFamily="18" charset="0"/>
                <a:cs typeface="Times New Roman" panose="02020603050405020304" pitchFamily="18" charset="0"/>
              </a:rPr>
              <a:t>4</a:t>
            </a:r>
            <a:r>
              <a:rPr lang="en-US" b="1" dirty="0">
                <a:solidFill>
                  <a:schemeClr val="accent2">
                    <a:lumMod val="75000"/>
                  </a:schemeClr>
                </a:solidFill>
                <a:latin typeface="Times New Roman" panose="02020603050405020304" pitchFamily="18" charset="0"/>
                <a:cs typeface="Times New Roman" panose="02020603050405020304" pitchFamily="18" charset="0"/>
              </a:rPr>
              <a:t>. </a:t>
            </a:r>
            <a:r>
              <a:rPr lang="en-US" u="sng" dirty="0">
                <a:solidFill>
                  <a:schemeClr val="accent2">
                    <a:lumMod val="75000"/>
                  </a:schemeClr>
                </a:solidFill>
              </a:rPr>
              <a:t>Build a machine learning model that can predict the customers with high probability of churn.</a:t>
            </a:r>
          </a:p>
          <a:p>
            <a:endParaRPr lang="en-US" b="1" u="sng" dirty="0">
              <a:solidFill>
                <a:schemeClr val="accent2">
                  <a:lumMod val="75000"/>
                </a:schemeClr>
              </a:solidFill>
              <a:latin typeface="Times New Roman" panose="02020603050405020304" pitchFamily="18" charset="0"/>
              <a:cs typeface="Times New Roman" panose="02020603050405020304" pitchFamily="18" charset="0"/>
            </a:endParaRPr>
          </a:p>
          <a:p>
            <a:endParaRPr lang="en-US" b="1" i="0" dirty="0">
              <a:solidFill>
                <a:schemeClr val="accent2">
                  <a:lumMod val="75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BD1B119-2EB8-4198-A9B3-B484169AE3D1}"/>
              </a:ext>
            </a:extLst>
          </p:cNvPr>
          <p:cNvSpPr txBox="1"/>
          <p:nvPr/>
        </p:nvSpPr>
        <p:spPr>
          <a:xfrm>
            <a:off x="558758" y="3244334"/>
            <a:ext cx="1173719" cy="369332"/>
          </a:xfrm>
          <a:prstGeom prst="rect">
            <a:avLst/>
          </a:prstGeom>
          <a:noFill/>
        </p:spPr>
        <p:txBody>
          <a:bodyPr wrap="none" rtlCol="0">
            <a:spAutoFit/>
          </a:bodyPr>
          <a:lstStyle/>
          <a:p>
            <a:r>
              <a:rPr lang="en-US" dirty="0">
                <a:solidFill>
                  <a:schemeClr val="accent2">
                    <a:lumMod val="60000"/>
                    <a:lumOff val="40000"/>
                  </a:schemeClr>
                </a:solidFill>
              </a:rPr>
              <a:t>Solution:</a:t>
            </a:r>
            <a:r>
              <a:rPr lang="en-US" dirty="0"/>
              <a:t> </a:t>
            </a:r>
            <a:endParaRPr lang="en-IN" dirty="0"/>
          </a:p>
        </p:txBody>
      </p:sp>
      <p:sp>
        <p:nvSpPr>
          <p:cNvPr id="10" name="TextBox 9">
            <a:extLst>
              <a:ext uri="{FF2B5EF4-FFF2-40B4-BE49-F238E27FC236}">
                <a16:creationId xmlns:a16="http://schemas.microsoft.com/office/drawing/2014/main" id="{FFE1E293-465B-4235-8357-5F6F8CBCEB3F}"/>
              </a:ext>
            </a:extLst>
          </p:cNvPr>
          <p:cNvSpPr txBox="1"/>
          <p:nvPr/>
        </p:nvSpPr>
        <p:spPr>
          <a:xfrm>
            <a:off x="1732477" y="3244334"/>
            <a:ext cx="7809088" cy="646331"/>
          </a:xfrm>
          <a:prstGeom prst="rect">
            <a:avLst/>
          </a:prstGeom>
          <a:noFill/>
        </p:spPr>
        <p:txBody>
          <a:bodyPr wrap="square" rtlCol="0">
            <a:spAutoFit/>
          </a:bodyPr>
          <a:lstStyle/>
          <a:p>
            <a:pPr algn="just"/>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You can have look over the Model we had submitted in </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ipynb</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file)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which can help predicting the customers with high probability of churn.</a:t>
            </a:r>
          </a:p>
        </p:txBody>
      </p:sp>
    </p:spTree>
    <p:extLst>
      <p:ext uri="{BB962C8B-B14F-4D97-AF65-F5344CB8AC3E}">
        <p14:creationId xmlns:p14="http://schemas.microsoft.com/office/powerpoint/2010/main" val="227659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0749E1-57B0-4321-896F-D2C01A9F57D6}"/>
              </a:ext>
            </a:extLst>
          </p:cNvPr>
          <p:cNvSpPr/>
          <p:nvPr/>
        </p:nvSpPr>
        <p:spPr>
          <a:xfrm>
            <a:off x="874644" y="2551837"/>
            <a:ext cx="9064823"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so much..</a:t>
            </a:r>
            <a:endParaRPr lang="en-US" sz="5400" b="1" dirty="0">
              <a:ln w="22225">
                <a:solidFill>
                  <a:schemeClr val="accent2"/>
                </a:solidFill>
                <a:prstDash val="solid"/>
              </a:ln>
              <a:solidFill>
                <a:schemeClr val="accent2">
                  <a:lumMod val="40000"/>
                  <a:lumOff val="60000"/>
                </a:schemeClr>
              </a:solidFill>
            </a:endParaRPr>
          </a:p>
          <a:p>
            <a:pPr algn="ctr"/>
            <a:r>
              <a:rPr lang="en-US" sz="5400" b="1" cap="none" spc="0" dirty="0">
                <a:ln w="22225">
                  <a:solidFill>
                    <a:schemeClr val="accent2"/>
                  </a:solidFill>
                  <a:prstDash val="solid"/>
                </a:ln>
                <a:solidFill>
                  <a:schemeClr val="accent2">
                    <a:lumMod val="40000"/>
                    <a:lumOff val="60000"/>
                  </a:schemeClr>
                </a:solidFill>
                <a:effectLst/>
              </a:rPr>
              <a:t>From : Team </a:t>
            </a:r>
            <a:r>
              <a:rPr lang="en-US" sz="5400" b="1" cap="none" spc="0" dirty="0" err="1">
                <a:ln w="22225">
                  <a:solidFill>
                    <a:schemeClr val="accent2"/>
                  </a:solidFill>
                  <a:prstDash val="solid"/>
                </a:ln>
                <a:solidFill>
                  <a:schemeClr val="accent2">
                    <a:lumMod val="40000"/>
                    <a:lumOff val="60000"/>
                  </a:schemeClr>
                </a:solidFill>
                <a:effectLst/>
              </a:rPr>
              <a:t>PySpyder</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2625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C52588-0E37-40D4-9608-B0A96B8C7677}"/>
              </a:ext>
            </a:extLst>
          </p:cNvPr>
          <p:cNvSpPr/>
          <p:nvPr/>
        </p:nvSpPr>
        <p:spPr>
          <a:xfrm>
            <a:off x="742122" y="448631"/>
            <a:ext cx="7911548" cy="2954655"/>
          </a:xfrm>
          <a:prstGeom prst="rect">
            <a:avLst/>
          </a:prstGeom>
        </p:spPr>
        <p:txBody>
          <a:bodyPr wrap="square">
            <a:spAutoFit/>
          </a:bodyPr>
          <a:lstStyle/>
          <a:p>
            <a:r>
              <a:rPr lang="en-US" sz="2400" b="1" u="sng" dirty="0">
                <a:solidFill>
                  <a:schemeClr val="accent2">
                    <a:lumMod val="50000"/>
                  </a:schemeClr>
                </a:solidFill>
                <a:latin typeface="Times New Roman" panose="02020603050405020304" pitchFamily="18" charset="0"/>
                <a:cs typeface="Times New Roman" panose="02020603050405020304" pitchFamily="18" charset="0"/>
              </a:rPr>
              <a:t>Problem Scenario</a:t>
            </a:r>
            <a:r>
              <a:rPr lang="en-US" sz="2400" b="1" dirty="0">
                <a:solidFill>
                  <a:schemeClr val="accent2">
                    <a:lumMod val="50000"/>
                  </a:schemeClr>
                </a:solidFill>
                <a:latin typeface="Times New Roman" panose="02020603050405020304" pitchFamily="18" charset="0"/>
                <a:cs typeface="Times New Roman" panose="02020603050405020304" pitchFamily="18" charset="0"/>
              </a:rPr>
              <a:t> :</a:t>
            </a:r>
          </a:p>
          <a:p>
            <a:pPr algn="just"/>
            <a:r>
              <a:rPr lang="en-US" dirty="0">
                <a:solidFill>
                  <a:srgbClr val="212529"/>
                </a:solidFill>
                <a:latin typeface="Times New Roman" panose="02020603050405020304" pitchFamily="18" charset="0"/>
                <a:cs typeface="Times New Roman" panose="02020603050405020304" pitchFamily="18" charset="0"/>
              </a:rPr>
              <a:t>Our client, </a:t>
            </a:r>
            <a:r>
              <a:rPr lang="en-US" dirty="0" err="1">
                <a:solidFill>
                  <a:srgbClr val="212529"/>
                </a:solidFill>
                <a:latin typeface="Times New Roman" panose="02020603050405020304" pitchFamily="18" charset="0"/>
                <a:cs typeface="Times New Roman" panose="02020603050405020304" pitchFamily="18" charset="0"/>
              </a:rPr>
              <a:t>ElectricCo</a:t>
            </a:r>
            <a:r>
              <a:rPr lang="en-US" dirty="0">
                <a:solidFill>
                  <a:srgbClr val="212529"/>
                </a:solidFill>
                <a:latin typeface="Times New Roman" panose="02020603050405020304" pitchFamily="18" charset="0"/>
                <a:cs typeface="Times New Roman" panose="02020603050405020304" pitchFamily="18" charset="0"/>
              </a:rPr>
              <a:t>, is a major utility company providing gas and electricity to corporate, SME and residential customers. In recent years, post-liberalization of the energy market in Europe, </a:t>
            </a:r>
            <a:r>
              <a:rPr lang="en-US" dirty="0" err="1">
                <a:solidFill>
                  <a:srgbClr val="212529"/>
                </a:solidFill>
                <a:latin typeface="Times New Roman" panose="02020603050405020304" pitchFamily="18" charset="0"/>
                <a:cs typeface="Times New Roman" panose="02020603050405020304" pitchFamily="18" charset="0"/>
              </a:rPr>
              <a:t>ElectricCo</a:t>
            </a:r>
            <a:r>
              <a:rPr lang="en-US" dirty="0">
                <a:solidFill>
                  <a:srgbClr val="212529"/>
                </a:solidFill>
                <a:latin typeface="Times New Roman" panose="02020603050405020304" pitchFamily="18" charset="0"/>
                <a:cs typeface="Times New Roman" panose="02020603050405020304" pitchFamily="18" charset="0"/>
              </a:rPr>
              <a:t> has had a growing problem with increasing customer defections above industry average. They would like to identify the drivers of this problem and to devise and implement a strategy to counter it. The churn issue is most acute in the SME division and thus they want it to be the first priority. The head of the SME division has asked whether it is possible to predict the customers which are most likely to churn so that they can trial a range of pre-emptive actions.</a:t>
            </a:r>
            <a:endParaRPr lang="en-US" b="0" i="0" dirty="0">
              <a:solidFill>
                <a:srgbClr val="212529"/>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069D578-8CEE-464A-BD70-9AB45EF2E960}"/>
              </a:ext>
            </a:extLst>
          </p:cNvPr>
          <p:cNvSpPr/>
          <p:nvPr/>
        </p:nvSpPr>
        <p:spPr>
          <a:xfrm>
            <a:off x="742122" y="3745828"/>
            <a:ext cx="7911548" cy="2092881"/>
          </a:xfrm>
          <a:prstGeom prst="rect">
            <a:avLst/>
          </a:prstGeom>
        </p:spPr>
        <p:txBody>
          <a:bodyPr wrap="square">
            <a:spAutoFit/>
          </a:bodyPr>
          <a:lstStyle/>
          <a:p>
            <a:r>
              <a:rPr lang="en-US" sz="2200" b="1" u="sng" dirty="0" err="1">
                <a:solidFill>
                  <a:schemeClr val="accent2">
                    <a:lumMod val="50000"/>
                  </a:schemeClr>
                </a:solidFill>
                <a:latin typeface="Times New Roman" panose="02020603050405020304" pitchFamily="18" charset="0"/>
                <a:cs typeface="Times New Roman" panose="02020603050405020304" pitchFamily="18" charset="0"/>
              </a:rPr>
              <a:t>Todo</a:t>
            </a:r>
            <a:r>
              <a:rPr lang="en-US" sz="2200" b="1" u="sng" dirty="0">
                <a:solidFill>
                  <a:schemeClr val="accent2">
                    <a:lumMod val="50000"/>
                  </a:schemeClr>
                </a:solidFill>
                <a:latin typeface="Times New Roman" panose="02020603050405020304" pitchFamily="18" charset="0"/>
                <a:cs typeface="Times New Roman" panose="02020603050405020304" pitchFamily="18" charset="0"/>
              </a:rPr>
              <a:t> task</a:t>
            </a:r>
            <a:r>
              <a:rPr lang="en-US" sz="2200" b="1" dirty="0">
                <a:solidFill>
                  <a:schemeClr val="accent2">
                    <a:lumMod val="50000"/>
                  </a:schemeClr>
                </a:solidFill>
                <a:latin typeface="Times New Roman" panose="02020603050405020304" pitchFamily="18" charset="0"/>
                <a:cs typeface="Times New Roman" panose="02020603050405020304" pitchFamily="18" charset="0"/>
              </a:rPr>
              <a:t> : </a:t>
            </a:r>
          </a:p>
          <a:p>
            <a:r>
              <a:rPr lang="en-US" dirty="0">
                <a:solidFill>
                  <a:srgbClr val="212529"/>
                </a:solidFill>
                <a:latin typeface="Times New Roman" panose="02020603050405020304" pitchFamily="18" charset="0"/>
                <a:cs typeface="Times New Roman" panose="02020603050405020304" pitchFamily="18" charset="0"/>
              </a:rPr>
              <a:t>The client also would like to answer the following questions:</a:t>
            </a:r>
          </a:p>
          <a:p>
            <a:pPr>
              <a:buFont typeface="+mj-lt"/>
              <a:buAutoNum type="arabicPeriod"/>
            </a:pPr>
            <a:r>
              <a:rPr lang="en-US" dirty="0">
                <a:solidFill>
                  <a:srgbClr val="212529"/>
                </a:solidFill>
                <a:latin typeface="Times New Roman" panose="02020603050405020304" pitchFamily="18" charset="0"/>
                <a:cs typeface="Times New Roman" panose="02020603050405020304" pitchFamily="18" charset="0"/>
              </a:rPr>
              <a:t>What are the most explicative variables indicating churn?</a:t>
            </a:r>
          </a:p>
          <a:p>
            <a:pPr>
              <a:buFont typeface="+mj-lt"/>
              <a:buAutoNum type="arabicPeriod"/>
            </a:pPr>
            <a:r>
              <a:rPr lang="en-US" dirty="0">
                <a:solidFill>
                  <a:srgbClr val="212529"/>
                </a:solidFill>
                <a:latin typeface="Times New Roman" panose="02020603050405020304" pitchFamily="18" charset="0"/>
                <a:cs typeface="Times New Roman" panose="02020603050405020304" pitchFamily="18" charset="0"/>
              </a:rPr>
              <a:t>Is there a correlation between subscribed power and consumption?</a:t>
            </a:r>
          </a:p>
          <a:p>
            <a:pPr>
              <a:buFont typeface="+mj-lt"/>
              <a:buAutoNum type="arabicPeriod"/>
            </a:pPr>
            <a:r>
              <a:rPr lang="en-US" dirty="0">
                <a:solidFill>
                  <a:srgbClr val="212529"/>
                </a:solidFill>
                <a:latin typeface="Times New Roman" panose="02020603050405020304" pitchFamily="18" charset="0"/>
                <a:cs typeface="Times New Roman" panose="02020603050405020304" pitchFamily="18" charset="0"/>
              </a:rPr>
              <a:t>Is there a link between sales channel and churn?</a:t>
            </a:r>
          </a:p>
          <a:p>
            <a:pPr>
              <a:buFont typeface="+mj-lt"/>
              <a:buAutoNum type="arabicPeriod"/>
            </a:pPr>
            <a:r>
              <a:rPr lang="en-US" dirty="0">
                <a:solidFill>
                  <a:srgbClr val="212529"/>
                </a:solidFill>
                <a:latin typeface="Times New Roman" panose="02020603050405020304" pitchFamily="18" charset="0"/>
                <a:cs typeface="Times New Roman" panose="02020603050405020304" pitchFamily="18" charset="0"/>
              </a:rPr>
              <a:t>Build a machine learning model that can predict the customers with high probability of churn.</a:t>
            </a:r>
            <a:endParaRPr lang="en-US"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48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ED8CE3-3A49-4663-9CF2-1A9C6AEEA5D6}"/>
              </a:ext>
            </a:extLst>
          </p:cNvPr>
          <p:cNvSpPr/>
          <p:nvPr/>
        </p:nvSpPr>
        <p:spPr>
          <a:xfrm>
            <a:off x="2213110" y="318051"/>
            <a:ext cx="3882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accent2">
                    <a:lumMod val="50000"/>
                  </a:schemeClr>
                </a:solidFill>
              </a:rPr>
              <a:t>Data Pre-processing</a:t>
            </a:r>
          </a:p>
        </p:txBody>
      </p:sp>
      <p:sp>
        <p:nvSpPr>
          <p:cNvPr id="5" name="Rectangle: Rounded Corners 4">
            <a:extLst>
              <a:ext uri="{FF2B5EF4-FFF2-40B4-BE49-F238E27FC236}">
                <a16:creationId xmlns:a16="http://schemas.microsoft.com/office/drawing/2014/main" id="{B1BB301F-8889-44AF-988F-01D56BBBAF3A}"/>
              </a:ext>
            </a:extLst>
          </p:cNvPr>
          <p:cNvSpPr/>
          <p:nvPr/>
        </p:nvSpPr>
        <p:spPr>
          <a:xfrm>
            <a:off x="2213110" y="1709529"/>
            <a:ext cx="3882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accent2">
                    <a:lumMod val="50000"/>
                  </a:schemeClr>
                </a:solidFill>
              </a:rPr>
              <a:t>Lasso Regression </a:t>
            </a:r>
          </a:p>
          <a:p>
            <a:pPr algn="ctr"/>
            <a:r>
              <a:rPr lang="en-IN" dirty="0">
                <a:solidFill>
                  <a:schemeClr val="bg1"/>
                </a:solidFill>
              </a:rPr>
              <a:t>To find weightage of each variable in churn prediction </a:t>
            </a:r>
          </a:p>
        </p:txBody>
      </p:sp>
      <p:sp>
        <p:nvSpPr>
          <p:cNvPr id="6" name="Rectangle: Rounded Corners 5">
            <a:extLst>
              <a:ext uri="{FF2B5EF4-FFF2-40B4-BE49-F238E27FC236}">
                <a16:creationId xmlns:a16="http://schemas.microsoft.com/office/drawing/2014/main" id="{C8646D35-5BA3-48CD-A121-342B84903945}"/>
              </a:ext>
            </a:extLst>
          </p:cNvPr>
          <p:cNvSpPr/>
          <p:nvPr/>
        </p:nvSpPr>
        <p:spPr>
          <a:xfrm>
            <a:off x="2213110" y="3101007"/>
            <a:ext cx="3882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accent2">
                    <a:lumMod val="50000"/>
                  </a:schemeClr>
                </a:solidFill>
              </a:rPr>
              <a:t>Model Training</a:t>
            </a:r>
          </a:p>
          <a:p>
            <a:pPr algn="ctr"/>
            <a:r>
              <a:rPr lang="en-IN" dirty="0">
                <a:solidFill>
                  <a:schemeClr val="bg1"/>
                </a:solidFill>
              </a:rPr>
              <a:t>With explicative variables</a:t>
            </a:r>
          </a:p>
        </p:txBody>
      </p:sp>
      <p:sp>
        <p:nvSpPr>
          <p:cNvPr id="7" name="Rectangle: Rounded Corners 6">
            <a:extLst>
              <a:ext uri="{FF2B5EF4-FFF2-40B4-BE49-F238E27FC236}">
                <a16:creationId xmlns:a16="http://schemas.microsoft.com/office/drawing/2014/main" id="{28AAEAEB-2D67-412A-9853-EDE7D51FC938}"/>
              </a:ext>
            </a:extLst>
          </p:cNvPr>
          <p:cNvSpPr/>
          <p:nvPr/>
        </p:nvSpPr>
        <p:spPr>
          <a:xfrm>
            <a:off x="2213109" y="5903839"/>
            <a:ext cx="3882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accent2">
                    <a:lumMod val="50000"/>
                  </a:schemeClr>
                </a:solidFill>
              </a:rPr>
              <a:t>Cross Validation of Model</a:t>
            </a:r>
          </a:p>
        </p:txBody>
      </p:sp>
      <p:sp>
        <p:nvSpPr>
          <p:cNvPr id="8" name="Oval 7">
            <a:extLst>
              <a:ext uri="{FF2B5EF4-FFF2-40B4-BE49-F238E27FC236}">
                <a16:creationId xmlns:a16="http://schemas.microsoft.com/office/drawing/2014/main" id="{C8BC8E93-57F5-441D-8FE4-082497F9FC50}"/>
              </a:ext>
            </a:extLst>
          </p:cNvPr>
          <p:cNvSpPr/>
          <p:nvPr/>
        </p:nvSpPr>
        <p:spPr>
          <a:xfrm>
            <a:off x="212034" y="430694"/>
            <a:ext cx="1285461" cy="689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lumMod val="50000"/>
                  </a:schemeClr>
                </a:solidFill>
              </a:rPr>
              <a:t>Start</a:t>
            </a:r>
          </a:p>
        </p:txBody>
      </p:sp>
      <p:sp>
        <p:nvSpPr>
          <p:cNvPr id="9" name="Oval 8">
            <a:extLst>
              <a:ext uri="{FF2B5EF4-FFF2-40B4-BE49-F238E27FC236}">
                <a16:creationId xmlns:a16="http://schemas.microsoft.com/office/drawing/2014/main" id="{7D2E748B-9901-4614-AFC3-78FBAB6CD2C2}"/>
              </a:ext>
            </a:extLst>
          </p:cNvPr>
          <p:cNvSpPr/>
          <p:nvPr/>
        </p:nvSpPr>
        <p:spPr>
          <a:xfrm>
            <a:off x="7427844" y="5996606"/>
            <a:ext cx="1285461" cy="689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lumMod val="50000"/>
                  </a:schemeClr>
                </a:solidFill>
              </a:rPr>
              <a:t>End</a:t>
            </a:r>
          </a:p>
        </p:txBody>
      </p:sp>
      <p:sp>
        <p:nvSpPr>
          <p:cNvPr id="10" name="Rectangle: Rounded Corners 9">
            <a:extLst>
              <a:ext uri="{FF2B5EF4-FFF2-40B4-BE49-F238E27FC236}">
                <a16:creationId xmlns:a16="http://schemas.microsoft.com/office/drawing/2014/main" id="{A4277596-96D0-49EE-B48C-EEB8E0C9A765}"/>
              </a:ext>
            </a:extLst>
          </p:cNvPr>
          <p:cNvSpPr/>
          <p:nvPr/>
        </p:nvSpPr>
        <p:spPr>
          <a:xfrm>
            <a:off x="2213109" y="4512362"/>
            <a:ext cx="3882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sz="2400" b="1" u="sng" dirty="0">
                <a:solidFill>
                  <a:schemeClr val="accent2">
                    <a:lumMod val="50000"/>
                  </a:schemeClr>
                </a:solidFill>
              </a:rPr>
              <a:t>Churn Prediction</a:t>
            </a:r>
          </a:p>
          <a:p>
            <a:pPr marL="285750" indent="-285750" algn="ctr">
              <a:buFont typeface="Arial" panose="020B0604020202020204" pitchFamily="34" charset="0"/>
              <a:buChar char="•"/>
            </a:pPr>
            <a:r>
              <a:rPr lang="en-IN" sz="2400" b="1" u="sng" dirty="0">
                <a:solidFill>
                  <a:schemeClr val="accent2">
                    <a:lumMod val="50000"/>
                  </a:schemeClr>
                </a:solidFill>
              </a:rPr>
              <a:t>Churn Probability </a:t>
            </a:r>
          </a:p>
        </p:txBody>
      </p:sp>
      <p:cxnSp>
        <p:nvCxnSpPr>
          <p:cNvPr id="12" name="Straight Arrow Connector 11">
            <a:extLst>
              <a:ext uri="{FF2B5EF4-FFF2-40B4-BE49-F238E27FC236}">
                <a16:creationId xmlns:a16="http://schemas.microsoft.com/office/drawing/2014/main" id="{D61DEFF8-B312-44A5-8A17-8697BA3D25D4}"/>
              </a:ext>
            </a:extLst>
          </p:cNvPr>
          <p:cNvCxnSpPr>
            <a:stCxn id="4" idx="2"/>
            <a:endCxn id="5" idx="0"/>
          </p:cNvCxnSpPr>
          <p:nvPr/>
        </p:nvCxnSpPr>
        <p:spPr>
          <a:xfrm>
            <a:off x="4154554" y="1232451"/>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5644CF4-5AE2-4DCE-9A98-0BD5C534330F}"/>
              </a:ext>
            </a:extLst>
          </p:cNvPr>
          <p:cNvCxnSpPr/>
          <p:nvPr/>
        </p:nvCxnSpPr>
        <p:spPr>
          <a:xfrm>
            <a:off x="4154553" y="2623929"/>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C9D20DB-0B7E-4B45-9DF0-44A0AD2283D5}"/>
              </a:ext>
            </a:extLst>
          </p:cNvPr>
          <p:cNvCxnSpPr/>
          <p:nvPr/>
        </p:nvCxnSpPr>
        <p:spPr>
          <a:xfrm>
            <a:off x="4161177" y="4015407"/>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F7FB679-C23C-4C24-AB24-B7892F14498B}"/>
              </a:ext>
            </a:extLst>
          </p:cNvPr>
          <p:cNvCxnSpPr/>
          <p:nvPr/>
        </p:nvCxnSpPr>
        <p:spPr>
          <a:xfrm>
            <a:off x="4161177" y="5426762"/>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4162B75-3600-41F5-92D0-406720991691}"/>
              </a:ext>
            </a:extLst>
          </p:cNvPr>
          <p:cNvCxnSpPr>
            <a:stCxn id="8" idx="6"/>
            <a:endCxn id="4" idx="1"/>
          </p:cNvCxnSpPr>
          <p:nvPr/>
        </p:nvCxnSpPr>
        <p:spPr>
          <a:xfrm>
            <a:off x="1497495" y="775251"/>
            <a:ext cx="715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606FC7A-A494-49C4-B70A-A1195DE9A1D5}"/>
              </a:ext>
            </a:extLst>
          </p:cNvPr>
          <p:cNvCxnSpPr>
            <a:cxnSpLocks/>
            <a:endCxn id="9" idx="2"/>
          </p:cNvCxnSpPr>
          <p:nvPr/>
        </p:nvCxnSpPr>
        <p:spPr>
          <a:xfrm>
            <a:off x="6095997" y="6341162"/>
            <a:ext cx="13318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4682A43-C136-4912-BC39-3983CF211F91}"/>
              </a:ext>
            </a:extLst>
          </p:cNvPr>
          <p:cNvSpPr txBox="1"/>
          <p:nvPr/>
        </p:nvSpPr>
        <p:spPr>
          <a:xfrm>
            <a:off x="6374804" y="3160640"/>
            <a:ext cx="4173923" cy="830997"/>
          </a:xfrm>
          <a:prstGeom prst="rect">
            <a:avLst/>
          </a:prstGeom>
          <a:noFill/>
        </p:spPr>
        <p:txBody>
          <a:bodyPr wrap="square" rtlCol="0">
            <a:spAutoFit/>
          </a:bodyPr>
          <a:lstStyle/>
          <a:p>
            <a:r>
              <a:rPr lang="en-IN" sz="4800" b="1" i="1" u="sng" dirty="0">
                <a:solidFill>
                  <a:schemeClr val="accent2">
                    <a:lumMod val="50000"/>
                  </a:schemeClr>
                </a:solidFill>
                <a:latin typeface="Times New Roman" panose="02020603050405020304" pitchFamily="18" charset="0"/>
                <a:cs typeface="Times New Roman" panose="02020603050405020304" pitchFamily="18" charset="0"/>
              </a:rPr>
              <a:t>WORK FLOW</a:t>
            </a:r>
          </a:p>
        </p:txBody>
      </p:sp>
      <p:pic>
        <p:nvPicPr>
          <p:cNvPr id="3" name="Picture 2">
            <a:extLst>
              <a:ext uri="{FF2B5EF4-FFF2-40B4-BE49-F238E27FC236}">
                <a16:creationId xmlns:a16="http://schemas.microsoft.com/office/drawing/2014/main" id="{32B3C3ED-75B3-4D7A-A930-4516E665FB72}"/>
              </a:ext>
            </a:extLst>
          </p:cNvPr>
          <p:cNvPicPr>
            <a:picLocks noChangeAspect="1"/>
          </p:cNvPicPr>
          <p:nvPr/>
        </p:nvPicPr>
        <p:blipFill>
          <a:blip r:embed="rId2"/>
          <a:stretch>
            <a:fillRect/>
          </a:stretch>
        </p:blipFill>
        <p:spPr>
          <a:xfrm>
            <a:off x="6542866" y="654306"/>
            <a:ext cx="2739680" cy="2186197"/>
          </a:xfrm>
          <a:prstGeom prst="rect">
            <a:avLst/>
          </a:prstGeom>
        </p:spPr>
      </p:pic>
    </p:spTree>
    <p:extLst>
      <p:ext uri="{BB962C8B-B14F-4D97-AF65-F5344CB8AC3E}">
        <p14:creationId xmlns:p14="http://schemas.microsoft.com/office/powerpoint/2010/main" val="354761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0A2A28-FB92-4167-9CCF-5EFDDD2CA0D9}"/>
              </a:ext>
            </a:extLst>
          </p:cNvPr>
          <p:cNvSpPr/>
          <p:nvPr/>
        </p:nvSpPr>
        <p:spPr>
          <a:xfrm>
            <a:off x="0" y="355361"/>
            <a:ext cx="3244799" cy="461665"/>
          </a:xfrm>
          <a:prstGeom prst="rect">
            <a:avLst/>
          </a:prstGeom>
        </p:spPr>
        <p:txBody>
          <a:bodyPr wrap="none">
            <a:spAutoFit/>
          </a:bodyPr>
          <a:lstStyle/>
          <a:p>
            <a:pPr algn="ctr"/>
            <a:r>
              <a:rPr lang="en-IN" sz="2400" b="1" u="sng" dirty="0">
                <a:solidFill>
                  <a:schemeClr val="accent2">
                    <a:lumMod val="50000"/>
                  </a:schemeClr>
                </a:solidFill>
              </a:rPr>
              <a:t>Data Pre-processing :</a:t>
            </a:r>
          </a:p>
        </p:txBody>
      </p:sp>
      <p:pic>
        <p:nvPicPr>
          <p:cNvPr id="2" name="Picture 1">
            <a:extLst>
              <a:ext uri="{FF2B5EF4-FFF2-40B4-BE49-F238E27FC236}">
                <a16:creationId xmlns:a16="http://schemas.microsoft.com/office/drawing/2014/main" id="{2AEF2623-1775-4BFE-87BC-499B1608E9E1}"/>
              </a:ext>
            </a:extLst>
          </p:cNvPr>
          <p:cNvPicPr>
            <a:picLocks noChangeAspect="1"/>
          </p:cNvPicPr>
          <p:nvPr/>
        </p:nvPicPr>
        <p:blipFill>
          <a:blip r:embed="rId2"/>
          <a:stretch>
            <a:fillRect/>
          </a:stretch>
        </p:blipFill>
        <p:spPr>
          <a:xfrm>
            <a:off x="485775" y="941733"/>
            <a:ext cx="5734050" cy="5372100"/>
          </a:xfrm>
          <a:prstGeom prst="rect">
            <a:avLst/>
          </a:prstGeom>
        </p:spPr>
      </p:pic>
    </p:spTree>
    <p:extLst>
      <p:ext uri="{BB962C8B-B14F-4D97-AF65-F5344CB8AC3E}">
        <p14:creationId xmlns:p14="http://schemas.microsoft.com/office/powerpoint/2010/main" val="272746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07C10-6B2A-4CC4-84F4-DB9BB61F0714}"/>
              </a:ext>
            </a:extLst>
          </p:cNvPr>
          <p:cNvPicPr>
            <a:picLocks noChangeAspect="1"/>
          </p:cNvPicPr>
          <p:nvPr/>
        </p:nvPicPr>
        <p:blipFill>
          <a:blip r:embed="rId2"/>
          <a:stretch>
            <a:fillRect/>
          </a:stretch>
        </p:blipFill>
        <p:spPr>
          <a:xfrm>
            <a:off x="7480852" y="5039760"/>
            <a:ext cx="4572000" cy="1628775"/>
          </a:xfrm>
          <a:prstGeom prst="rect">
            <a:avLst/>
          </a:prstGeom>
        </p:spPr>
      </p:pic>
      <p:sp>
        <p:nvSpPr>
          <p:cNvPr id="9" name="Arrow: Right 8">
            <a:extLst>
              <a:ext uri="{FF2B5EF4-FFF2-40B4-BE49-F238E27FC236}">
                <a16:creationId xmlns:a16="http://schemas.microsoft.com/office/drawing/2014/main" id="{8CF01FE8-A11C-4830-A35E-426B5BDBB1A3}"/>
              </a:ext>
            </a:extLst>
          </p:cNvPr>
          <p:cNvSpPr/>
          <p:nvPr/>
        </p:nvSpPr>
        <p:spPr>
          <a:xfrm>
            <a:off x="5693465" y="5539409"/>
            <a:ext cx="1787387" cy="1129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df3.head() </a:t>
            </a:r>
          </a:p>
        </p:txBody>
      </p:sp>
      <p:pic>
        <p:nvPicPr>
          <p:cNvPr id="2" name="Picture 1">
            <a:extLst>
              <a:ext uri="{FF2B5EF4-FFF2-40B4-BE49-F238E27FC236}">
                <a16:creationId xmlns:a16="http://schemas.microsoft.com/office/drawing/2014/main" id="{1D19EDD4-B957-4BFE-93E8-4B8D556D6FE2}"/>
              </a:ext>
            </a:extLst>
          </p:cNvPr>
          <p:cNvPicPr>
            <a:picLocks noChangeAspect="1"/>
          </p:cNvPicPr>
          <p:nvPr/>
        </p:nvPicPr>
        <p:blipFill>
          <a:blip r:embed="rId3"/>
          <a:stretch>
            <a:fillRect/>
          </a:stretch>
        </p:blipFill>
        <p:spPr>
          <a:xfrm>
            <a:off x="452437" y="1"/>
            <a:ext cx="5241025" cy="2715660"/>
          </a:xfrm>
          <a:prstGeom prst="rect">
            <a:avLst/>
          </a:prstGeom>
        </p:spPr>
      </p:pic>
      <p:pic>
        <p:nvPicPr>
          <p:cNvPr id="3" name="Picture 2">
            <a:extLst>
              <a:ext uri="{FF2B5EF4-FFF2-40B4-BE49-F238E27FC236}">
                <a16:creationId xmlns:a16="http://schemas.microsoft.com/office/drawing/2014/main" id="{F0CAE604-DFBA-43B9-88DC-FEC4AD61D8E7}"/>
              </a:ext>
            </a:extLst>
          </p:cNvPr>
          <p:cNvPicPr>
            <a:picLocks noChangeAspect="1"/>
          </p:cNvPicPr>
          <p:nvPr/>
        </p:nvPicPr>
        <p:blipFill>
          <a:blip r:embed="rId4"/>
          <a:stretch>
            <a:fillRect/>
          </a:stretch>
        </p:blipFill>
        <p:spPr>
          <a:xfrm>
            <a:off x="452440" y="2715662"/>
            <a:ext cx="5241025" cy="4142338"/>
          </a:xfrm>
          <a:prstGeom prst="rect">
            <a:avLst/>
          </a:prstGeom>
        </p:spPr>
      </p:pic>
    </p:spTree>
    <p:extLst>
      <p:ext uri="{BB962C8B-B14F-4D97-AF65-F5344CB8AC3E}">
        <p14:creationId xmlns:p14="http://schemas.microsoft.com/office/powerpoint/2010/main" val="206017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084F76-9C5F-4F81-9DA5-9207BB08D219}"/>
              </a:ext>
            </a:extLst>
          </p:cNvPr>
          <p:cNvSpPr/>
          <p:nvPr/>
        </p:nvSpPr>
        <p:spPr>
          <a:xfrm>
            <a:off x="0" y="355361"/>
            <a:ext cx="2704588" cy="461665"/>
          </a:xfrm>
          <a:prstGeom prst="rect">
            <a:avLst/>
          </a:prstGeom>
        </p:spPr>
        <p:txBody>
          <a:bodyPr wrap="none">
            <a:spAutoFit/>
          </a:bodyPr>
          <a:lstStyle/>
          <a:p>
            <a:pPr algn="ctr"/>
            <a:r>
              <a:rPr lang="en-IN" sz="2400" b="1" u="sng" dirty="0">
                <a:solidFill>
                  <a:schemeClr val="accent2">
                    <a:lumMod val="50000"/>
                  </a:schemeClr>
                </a:solidFill>
              </a:rPr>
              <a:t>Lasso Regression:</a:t>
            </a:r>
          </a:p>
        </p:txBody>
      </p:sp>
      <p:pic>
        <p:nvPicPr>
          <p:cNvPr id="5" name="Picture 4">
            <a:extLst>
              <a:ext uri="{FF2B5EF4-FFF2-40B4-BE49-F238E27FC236}">
                <a16:creationId xmlns:a16="http://schemas.microsoft.com/office/drawing/2014/main" id="{CC5C29F3-3165-4B36-91D3-C53775D7F839}"/>
              </a:ext>
            </a:extLst>
          </p:cNvPr>
          <p:cNvPicPr>
            <a:picLocks noChangeAspect="1"/>
          </p:cNvPicPr>
          <p:nvPr/>
        </p:nvPicPr>
        <p:blipFill>
          <a:blip r:embed="rId2"/>
          <a:stretch>
            <a:fillRect/>
          </a:stretch>
        </p:blipFill>
        <p:spPr>
          <a:xfrm>
            <a:off x="531019" y="1553467"/>
            <a:ext cx="5305425" cy="2124075"/>
          </a:xfrm>
          <a:prstGeom prst="rect">
            <a:avLst/>
          </a:prstGeom>
        </p:spPr>
      </p:pic>
      <p:pic>
        <p:nvPicPr>
          <p:cNvPr id="6" name="Picture 5">
            <a:extLst>
              <a:ext uri="{FF2B5EF4-FFF2-40B4-BE49-F238E27FC236}">
                <a16:creationId xmlns:a16="http://schemas.microsoft.com/office/drawing/2014/main" id="{0948A97D-6C0D-4798-ADBD-6E70CB3431D3}"/>
              </a:ext>
            </a:extLst>
          </p:cNvPr>
          <p:cNvPicPr>
            <a:picLocks noChangeAspect="1"/>
          </p:cNvPicPr>
          <p:nvPr/>
        </p:nvPicPr>
        <p:blipFill>
          <a:blip r:embed="rId3"/>
          <a:stretch>
            <a:fillRect/>
          </a:stretch>
        </p:blipFill>
        <p:spPr>
          <a:xfrm>
            <a:off x="6332264" y="655551"/>
            <a:ext cx="5524500" cy="5734050"/>
          </a:xfrm>
          <a:prstGeom prst="rect">
            <a:avLst/>
          </a:prstGeom>
        </p:spPr>
      </p:pic>
      <p:sp>
        <p:nvSpPr>
          <p:cNvPr id="7" name="Rectangle 6">
            <a:extLst>
              <a:ext uri="{FF2B5EF4-FFF2-40B4-BE49-F238E27FC236}">
                <a16:creationId xmlns:a16="http://schemas.microsoft.com/office/drawing/2014/main" id="{0E30B9D1-DC2C-40EF-94BA-F6A63AC1B17D}"/>
              </a:ext>
            </a:extLst>
          </p:cNvPr>
          <p:cNvSpPr/>
          <p:nvPr/>
        </p:nvSpPr>
        <p:spPr>
          <a:xfrm>
            <a:off x="335236" y="984343"/>
            <a:ext cx="5997028" cy="369332"/>
          </a:xfrm>
          <a:prstGeom prst="rect">
            <a:avLst/>
          </a:prstGeom>
        </p:spPr>
        <p:txBody>
          <a:bodyPr wrap="square">
            <a:spAutoFit/>
          </a:bodyPr>
          <a:lstStyle/>
          <a:p>
            <a:pPr algn="ctr"/>
            <a:r>
              <a:rPr lang="en-IN" dirty="0">
                <a:solidFill>
                  <a:schemeClr val="accent2">
                    <a:lumMod val="75000"/>
                  </a:schemeClr>
                </a:solidFill>
              </a:rPr>
              <a:t>To find weightage of each variable in churn prediction</a:t>
            </a:r>
          </a:p>
        </p:txBody>
      </p:sp>
      <p:sp>
        <p:nvSpPr>
          <p:cNvPr id="11" name="Arrow: Bent-Up 10">
            <a:extLst>
              <a:ext uri="{FF2B5EF4-FFF2-40B4-BE49-F238E27FC236}">
                <a16:creationId xmlns:a16="http://schemas.microsoft.com/office/drawing/2014/main" id="{AC51FA6B-3BFD-486B-94E3-6E9303C87FCC}"/>
              </a:ext>
            </a:extLst>
          </p:cNvPr>
          <p:cNvSpPr/>
          <p:nvPr/>
        </p:nvSpPr>
        <p:spPr>
          <a:xfrm rot="5400000">
            <a:off x="4596671" y="3176945"/>
            <a:ext cx="1514411" cy="14842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kc.head</a:t>
            </a:r>
            <a:r>
              <a:rPr lang="en-IN" dirty="0"/>
              <a:t>()</a:t>
            </a:r>
          </a:p>
        </p:txBody>
      </p:sp>
      <p:pic>
        <p:nvPicPr>
          <p:cNvPr id="13" name="Picture 12">
            <a:extLst>
              <a:ext uri="{FF2B5EF4-FFF2-40B4-BE49-F238E27FC236}">
                <a16:creationId xmlns:a16="http://schemas.microsoft.com/office/drawing/2014/main" id="{4CF3766B-4609-46EA-BF40-0C6091CA6EF5}"/>
              </a:ext>
            </a:extLst>
          </p:cNvPr>
          <p:cNvPicPr>
            <a:picLocks noChangeAspect="1"/>
          </p:cNvPicPr>
          <p:nvPr/>
        </p:nvPicPr>
        <p:blipFill>
          <a:blip r:embed="rId4"/>
          <a:stretch>
            <a:fillRect/>
          </a:stretch>
        </p:blipFill>
        <p:spPr>
          <a:xfrm>
            <a:off x="463204" y="4112197"/>
            <a:ext cx="3600450" cy="533400"/>
          </a:xfrm>
          <a:prstGeom prst="rect">
            <a:avLst/>
          </a:prstGeom>
        </p:spPr>
      </p:pic>
      <p:pic>
        <p:nvPicPr>
          <p:cNvPr id="14" name="Picture 13">
            <a:extLst>
              <a:ext uri="{FF2B5EF4-FFF2-40B4-BE49-F238E27FC236}">
                <a16:creationId xmlns:a16="http://schemas.microsoft.com/office/drawing/2014/main" id="{11B43056-CADD-4D28-90C7-857B9F974723}"/>
              </a:ext>
            </a:extLst>
          </p:cNvPr>
          <p:cNvPicPr>
            <a:picLocks noChangeAspect="1"/>
          </p:cNvPicPr>
          <p:nvPr/>
        </p:nvPicPr>
        <p:blipFill>
          <a:blip r:embed="rId5"/>
          <a:stretch>
            <a:fillRect/>
          </a:stretch>
        </p:blipFill>
        <p:spPr>
          <a:xfrm>
            <a:off x="463204" y="5112089"/>
            <a:ext cx="4381500" cy="1323975"/>
          </a:xfrm>
          <a:prstGeom prst="rect">
            <a:avLst/>
          </a:prstGeom>
        </p:spPr>
      </p:pic>
      <p:sp>
        <p:nvSpPr>
          <p:cNvPr id="15" name="Arrow: Down 14">
            <a:extLst>
              <a:ext uri="{FF2B5EF4-FFF2-40B4-BE49-F238E27FC236}">
                <a16:creationId xmlns:a16="http://schemas.microsoft.com/office/drawing/2014/main" id="{2380179A-C521-431B-8419-36226057DF10}"/>
              </a:ext>
            </a:extLst>
          </p:cNvPr>
          <p:cNvSpPr/>
          <p:nvPr/>
        </p:nvSpPr>
        <p:spPr>
          <a:xfrm>
            <a:off x="1838271" y="4652225"/>
            <a:ext cx="420860" cy="37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631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E1857-F229-4247-B83E-C4A190C1F973}"/>
              </a:ext>
            </a:extLst>
          </p:cNvPr>
          <p:cNvPicPr>
            <a:picLocks noChangeAspect="1"/>
          </p:cNvPicPr>
          <p:nvPr/>
        </p:nvPicPr>
        <p:blipFill>
          <a:blip r:embed="rId2"/>
          <a:stretch>
            <a:fillRect/>
          </a:stretch>
        </p:blipFill>
        <p:spPr>
          <a:xfrm>
            <a:off x="464758" y="229644"/>
            <a:ext cx="2190750" cy="466725"/>
          </a:xfrm>
          <a:prstGeom prst="rect">
            <a:avLst/>
          </a:prstGeom>
        </p:spPr>
      </p:pic>
      <p:pic>
        <p:nvPicPr>
          <p:cNvPr id="5" name="Picture 4">
            <a:extLst>
              <a:ext uri="{FF2B5EF4-FFF2-40B4-BE49-F238E27FC236}">
                <a16:creationId xmlns:a16="http://schemas.microsoft.com/office/drawing/2014/main" id="{D4437FF6-CBC1-44AF-95C3-AB696358762D}"/>
              </a:ext>
            </a:extLst>
          </p:cNvPr>
          <p:cNvPicPr>
            <a:picLocks noChangeAspect="1"/>
          </p:cNvPicPr>
          <p:nvPr/>
        </p:nvPicPr>
        <p:blipFill>
          <a:blip r:embed="rId3"/>
          <a:stretch>
            <a:fillRect/>
          </a:stretch>
        </p:blipFill>
        <p:spPr>
          <a:xfrm>
            <a:off x="464758" y="814180"/>
            <a:ext cx="4772025" cy="723900"/>
          </a:xfrm>
          <a:prstGeom prst="rect">
            <a:avLst/>
          </a:prstGeom>
        </p:spPr>
      </p:pic>
      <p:pic>
        <p:nvPicPr>
          <p:cNvPr id="6" name="Picture 5">
            <a:extLst>
              <a:ext uri="{FF2B5EF4-FFF2-40B4-BE49-F238E27FC236}">
                <a16:creationId xmlns:a16="http://schemas.microsoft.com/office/drawing/2014/main" id="{30D79129-5D44-44DA-90A0-CEA37EF1C2F5}"/>
              </a:ext>
            </a:extLst>
          </p:cNvPr>
          <p:cNvPicPr>
            <a:picLocks noChangeAspect="1"/>
          </p:cNvPicPr>
          <p:nvPr/>
        </p:nvPicPr>
        <p:blipFill>
          <a:blip r:embed="rId4"/>
          <a:stretch>
            <a:fillRect/>
          </a:stretch>
        </p:blipFill>
        <p:spPr>
          <a:xfrm>
            <a:off x="6330398" y="499855"/>
            <a:ext cx="4991100" cy="2076450"/>
          </a:xfrm>
          <a:prstGeom prst="rect">
            <a:avLst/>
          </a:prstGeom>
        </p:spPr>
      </p:pic>
      <p:sp>
        <p:nvSpPr>
          <p:cNvPr id="7" name="Arrow: Right 6">
            <a:extLst>
              <a:ext uri="{FF2B5EF4-FFF2-40B4-BE49-F238E27FC236}">
                <a16:creationId xmlns:a16="http://schemas.microsoft.com/office/drawing/2014/main" id="{0BF0BBF2-6935-4192-9E55-8133EA58E6D1}"/>
              </a:ext>
            </a:extLst>
          </p:cNvPr>
          <p:cNvSpPr/>
          <p:nvPr/>
        </p:nvSpPr>
        <p:spPr>
          <a:xfrm>
            <a:off x="4673566" y="890379"/>
            <a:ext cx="1550504" cy="864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C29B9FF-9726-4ED0-AE73-4527690D80AB}"/>
              </a:ext>
            </a:extLst>
          </p:cNvPr>
          <p:cNvPicPr>
            <a:picLocks noChangeAspect="1"/>
          </p:cNvPicPr>
          <p:nvPr/>
        </p:nvPicPr>
        <p:blipFill>
          <a:blip r:embed="rId5"/>
          <a:stretch>
            <a:fillRect/>
          </a:stretch>
        </p:blipFill>
        <p:spPr>
          <a:xfrm>
            <a:off x="421016" y="1933367"/>
            <a:ext cx="2714625" cy="1285875"/>
          </a:xfrm>
          <a:prstGeom prst="rect">
            <a:avLst/>
          </a:prstGeom>
        </p:spPr>
      </p:pic>
      <p:pic>
        <p:nvPicPr>
          <p:cNvPr id="9" name="Picture 8">
            <a:extLst>
              <a:ext uri="{FF2B5EF4-FFF2-40B4-BE49-F238E27FC236}">
                <a16:creationId xmlns:a16="http://schemas.microsoft.com/office/drawing/2014/main" id="{363D87B3-584C-49AA-BC7C-5D0303BCD1AD}"/>
              </a:ext>
            </a:extLst>
          </p:cNvPr>
          <p:cNvPicPr>
            <a:picLocks noChangeAspect="1"/>
          </p:cNvPicPr>
          <p:nvPr/>
        </p:nvPicPr>
        <p:blipFill>
          <a:blip r:embed="rId6"/>
          <a:stretch>
            <a:fillRect/>
          </a:stretch>
        </p:blipFill>
        <p:spPr>
          <a:xfrm>
            <a:off x="5611467" y="2838450"/>
            <a:ext cx="4229100" cy="1181100"/>
          </a:xfrm>
          <a:prstGeom prst="rect">
            <a:avLst/>
          </a:prstGeom>
        </p:spPr>
      </p:pic>
      <p:sp>
        <p:nvSpPr>
          <p:cNvPr id="10" name="Arrow: Right 9">
            <a:extLst>
              <a:ext uri="{FF2B5EF4-FFF2-40B4-BE49-F238E27FC236}">
                <a16:creationId xmlns:a16="http://schemas.microsoft.com/office/drawing/2014/main" id="{9F54D31C-6843-49C5-82EF-66ED76EA2CFC}"/>
              </a:ext>
            </a:extLst>
          </p:cNvPr>
          <p:cNvSpPr/>
          <p:nvPr/>
        </p:nvSpPr>
        <p:spPr>
          <a:xfrm rot="1051068">
            <a:off x="3192453" y="2489533"/>
            <a:ext cx="1643270" cy="100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52A1A71-2559-43D0-A85C-4D2688D751A7}"/>
              </a:ext>
            </a:extLst>
          </p:cNvPr>
          <p:cNvPicPr>
            <a:picLocks noChangeAspect="1"/>
          </p:cNvPicPr>
          <p:nvPr/>
        </p:nvPicPr>
        <p:blipFill>
          <a:blip r:embed="rId7"/>
          <a:stretch>
            <a:fillRect/>
          </a:stretch>
        </p:blipFill>
        <p:spPr>
          <a:xfrm>
            <a:off x="421016" y="3946687"/>
            <a:ext cx="5143500" cy="2847975"/>
          </a:xfrm>
          <a:prstGeom prst="rect">
            <a:avLst/>
          </a:prstGeom>
        </p:spPr>
      </p:pic>
      <p:pic>
        <p:nvPicPr>
          <p:cNvPr id="12" name="Picture 11">
            <a:extLst>
              <a:ext uri="{FF2B5EF4-FFF2-40B4-BE49-F238E27FC236}">
                <a16:creationId xmlns:a16="http://schemas.microsoft.com/office/drawing/2014/main" id="{873E4958-6D9E-4A28-934C-22D39C09AC5C}"/>
              </a:ext>
            </a:extLst>
          </p:cNvPr>
          <p:cNvPicPr>
            <a:picLocks noChangeAspect="1"/>
          </p:cNvPicPr>
          <p:nvPr/>
        </p:nvPicPr>
        <p:blipFill>
          <a:blip r:embed="rId8"/>
          <a:stretch>
            <a:fillRect/>
          </a:stretch>
        </p:blipFill>
        <p:spPr>
          <a:xfrm>
            <a:off x="5807041" y="4174435"/>
            <a:ext cx="4991100" cy="2683565"/>
          </a:xfrm>
          <a:prstGeom prst="rect">
            <a:avLst/>
          </a:prstGeom>
        </p:spPr>
      </p:pic>
      <p:sp>
        <p:nvSpPr>
          <p:cNvPr id="13" name="Arrow: Right 12">
            <a:extLst>
              <a:ext uri="{FF2B5EF4-FFF2-40B4-BE49-F238E27FC236}">
                <a16:creationId xmlns:a16="http://schemas.microsoft.com/office/drawing/2014/main" id="{BB4B0B3D-11B9-4D54-8A13-ED1A6E181093}"/>
              </a:ext>
            </a:extLst>
          </p:cNvPr>
          <p:cNvSpPr/>
          <p:nvPr/>
        </p:nvSpPr>
        <p:spPr>
          <a:xfrm rot="959793">
            <a:off x="4210195" y="4895872"/>
            <a:ext cx="1720193" cy="1443615"/>
          </a:xfrm>
          <a:prstGeom prst="rightArrow">
            <a:avLst/>
          </a:prstGeom>
          <a:solidFill>
            <a:schemeClr val="accent1">
              <a:alpha val="9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accent2">
                    <a:lumMod val="50000"/>
                  </a:schemeClr>
                </a:solidFill>
              </a:rPr>
              <a:t>most explicative variables </a:t>
            </a:r>
          </a:p>
        </p:txBody>
      </p:sp>
      <p:sp>
        <p:nvSpPr>
          <p:cNvPr id="2" name="Rectangle 1">
            <a:extLst>
              <a:ext uri="{FF2B5EF4-FFF2-40B4-BE49-F238E27FC236}">
                <a16:creationId xmlns:a16="http://schemas.microsoft.com/office/drawing/2014/main" id="{81A7985D-2822-40E4-BE8B-4DBD19EDAEC1}"/>
              </a:ext>
            </a:extLst>
          </p:cNvPr>
          <p:cNvSpPr/>
          <p:nvPr/>
        </p:nvSpPr>
        <p:spPr>
          <a:xfrm>
            <a:off x="5807041" y="5791200"/>
            <a:ext cx="4991100" cy="3048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extLst>
      <p:ext uri="{BB962C8B-B14F-4D97-AF65-F5344CB8AC3E}">
        <p14:creationId xmlns:p14="http://schemas.microsoft.com/office/powerpoint/2010/main" val="157423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52EA4-EECD-478F-947E-25099883352A}"/>
              </a:ext>
            </a:extLst>
          </p:cNvPr>
          <p:cNvPicPr>
            <a:picLocks noChangeAspect="1"/>
          </p:cNvPicPr>
          <p:nvPr/>
        </p:nvPicPr>
        <p:blipFill>
          <a:blip r:embed="rId2"/>
          <a:stretch>
            <a:fillRect/>
          </a:stretch>
        </p:blipFill>
        <p:spPr>
          <a:xfrm>
            <a:off x="542510" y="493022"/>
            <a:ext cx="3388709" cy="1309274"/>
          </a:xfrm>
          <a:prstGeom prst="rect">
            <a:avLst/>
          </a:prstGeom>
        </p:spPr>
      </p:pic>
      <p:pic>
        <p:nvPicPr>
          <p:cNvPr id="5" name="Picture 4">
            <a:extLst>
              <a:ext uri="{FF2B5EF4-FFF2-40B4-BE49-F238E27FC236}">
                <a16:creationId xmlns:a16="http://schemas.microsoft.com/office/drawing/2014/main" id="{94529256-A6AF-4030-88FA-BE5E05A0E298}"/>
              </a:ext>
            </a:extLst>
          </p:cNvPr>
          <p:cNvPicPr>
            <a:picLocks noChangeAspect="1"/>
          </p:cNvPicPr>
          <p:nvPr/>
        </p:nvPicPr>
        <p:blipFill>
          <a:blip r:embed="rId3"/>
          <a:stretch>
            <a:fillRect/>
          </a:stretch>
        </p:blipFill>
        <p:spPr>
          <a:xfrm>
            <a:off x="5187754" y="678552"/>
            <a:ext cx="1557602" cy="792440"/>
          </a:xfrm>
          <a:prstGeom prst="rect">
            <a:avLst/>
          </a:prstGeom>
        </p:spPr>
      </p:pic>
      <p:sp>
        <p:nvSpPr>
          <p:cNvPr id="6" name="Arrow: Right 5">
            <a:extLst>
              <a:ext uri="{FF2B5EF4-FFF2-40B4-BE49-F238E27FC236}">
                <a16:creationId xmlns:a16="http://schemas.microsoft.com/office/drawing/2014/main" id="{B777ABBB-C6DE-465A-95D4-BFE793A1165E}"/>
              </a:ext>
            </a:extLst>
          </p:cNvPr>
          <p:cNvSpPr/>
          <p:nvPr/>
        </p:nvSpPr>
        <p:spPr>
          <a:xfrm>
            <a:off x="3931219" y="755374"/>
            <a:ext cx="945581" cy="79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0272F5F-71D2-457A-BDEE-DAF4D08CDC0E}"/>
              </a:ext>
            </a:extLst>
          </p:cNvPr>
          <p:cNvPicPr>
            <a:picLocks noChangeAspect="1"/>
          </p:cNvPicPr>
          <p:nvPr/>
        </p:nvPicPr>
        <p:blipFill>
          <a:blip r:embed="rId4"/>
          <a:stretch>
            <a:fillRect/>
          </a:stretch>
        </p:blipFill>
        <p:spPr>
          <a:xfrm>
            <a:off x="542510" y="2192510"/>
            <a:ext cx="3989734" cy="1001264"/>
          </a:xfrm>
          <a:prstGeom prst="rect">
            <a:avLst/>
          </a:prstGeom>
        </p:spPr>
      </p:pic>
      <p:pic>
        <p:nvPicPr>
          <p:cNvPr id="2" name="Picture 1">
            <a:extLst>
              <a:ext uri="{FF2B5EF4-FFF2-40B4-BE49-F238E27FC236}">
                <a16:creationId xmlns:a16="http://schemas.microsoft.com/office/drawing/2014/main" id="{A7EA8881-4AB0-4B0B-8BA2-71D2D774C5C2}"/>
              </a:ext>
            </a:extLst>
          </p:cNvPr>
          <p:cNvPicPr>
            <a:picLocks noChangeAspect="1"/>
          </p:cNvPicPr>
          <p:nvPr/>
        </p:nvPicPr>
        <p:blipFill>
          <a:blip r:embed="rId5"/>
          <a:stretch>
            <a:fillRect/>
          </a:stretch>
        </p:blipFill>
        <p:spPr>
          <a:xfrm>
            <a:off x="2782957" y="2994991"/>
            <a:ext cx="6082805" cy="3863009"/>
          </a:xfrm>
          <a:prstGeom prst="rect">
            <a:avLst/>
          </a:prstGeom>
        </p:spPr>
      </p:pic>
      <p:sp>
        <p:nvSpPr>
          <p:cNvPr id="3" name="Arrow: Bent-Up 2">
            <a:extLst>
              <a:ext uri="{FF2B5EF4-FFF2-40B4-BE49-F238E27FC236}">
                <a16:creationId xmlns:a16="http://schemas.microsoft.com/office/drawing/2014/main" id="{5CEB9241-4133-4D69-826D-8748ECDC18B9}"/>
              </a:ext>
            </a:extLst>
          </p:cNvPr>
          <p:cNvSpPr/>
          <p:nvPr/>
        </p:nvSpPr>
        <p:spPr>
          <a:xfrm rot="5400000">
            <a:off x="909016" y="3731423"/>
            <a:ext cx="1507436" cy="13450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445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A2F5C0-BFAD-4D07-962B-297C54EB38B1}"/>
              </a:ext>
            </a:extLst>
          </p:cNvPr>
          <p:cNvSpPr/>
          <p:nvPr/>
        </p:nvSpPr>
        <p:spPr>
          <a:xfrm>
            <a:off x="0" y="342109"/>
            <a:ext cx="2375715" cy="461665"/>
          </a:xfrm>
          <a:prstGeom prst="rect">
            <a:avLst/>
          </a:prstGeom>
        </p:spPr>
        <p:txBody>
          <a:bodyPr wrap="none">
            <a:spAutoFit/>
          </a:bodyPr>
          <a:lstStyle/>
          <a:p>
            <a:pPr algn="ctr"/>
            <a:r>
              <a:rPr lang="en-IN" sz="2400" b="1" u="sng" dirty="0">
                <a:solidFill>
                  <a:schemeClr val="accent2">
                    <a:lumMod val="50000"/>
                  </a:schemeClr>
                </a:solidFill>
              </a:rPr>
              <a:t>Model Training:</a:t>
            </a:r>
          </a:p>
        </p:txBody>
      </p:sp>
      <p:pic>
        <p:nvPicPr>
          <p:cNvPr id="3" name="Picture 2">
            <a:extLst>
              <a:ext uri="{FF2B5EF4-FFF2-40B4-BE49-F238E27FC236}">
                <a16:creationId xmlns:a16="http://schemas.microsoft.com/office/drawing/2014/main" id="{4F58D3E7-338F-4C53-B1B3-CAA2AA720162}"/>
              </a:ext>
            </a:extLst>
          </p:cNvPr>
          <p:cNvPicPr>
            <a:picLocks noChangeAspect="1"/>
          </p:cNvPicPr>
          <p:nvPr/>
        </p:nvPicPr>
        <p:blipFill>
          <a:blip r:embed="rId2"/>
          <a:stretch>
            <a:fillRect/>
          </a:stretch>
        </p:blipFill>
        <p:spPr>
          <a:xfrm>
            <a:off x="1007579" y="1105728"/>
            <a:ext cx="6572250" cy="3771900"/>
          </a:xfrm>
          <a:prstGeom prst="rect">
            <a:avLst/>
          </a:prstGeom>
        </p:spPr>
      </p:pic>
      <p:pic>
        <p:nvPicPr>
          <p:cNvPr id="5" name="Picture 4">
            <a:extLst>
              <a:ext uri="{FF2B5EF4-FFF2-40B4-BE49-F238E27FC236}">
                <a16:creationId xmlns:a16="http://schemas.microsoft.com/office/drawing/2014/main" id="{A7721C82-A59F-45AD-A59F-29C51F5321F2}"/>
              </a:ext>
            </a:extLst>
          </p:cNvPr>
          <p:cNvPicPr>
            <a:picLocks noChangeAspect="1"/>
          </p:cNvPicPr>
          <p:nvPr/>
        </p:nvPicPr>
        <p:blipFill>
          <a:blip r:embed="rId3"/>
          <a:stretch>
            <a:fillRect/>
          </a:stretch>
        </p:blipFill>
        <p:spPr>
          <a:xfrm>
            <a:off x="3817039" y="6102626"/>
            <a:ext cx="2954821" cy="755374"/>
          </a:xfrm>
          <a:prstGeom prst="rect">
            <a:avLst/>
          </a:prstGeom>
        </p:spPr>
      </p:pic>
      <p:sp>
        <p:nvSpPr>
          <p:cNvPr id="6" name="Arrow: Down 5">
            <a:extLst>
              <a:ext uri="{FF2B5EF4-FFF2-40B4-BE49-F238E27FC236}">
                <a16:creationId xmlns:a16="http://schemas.microsoft.com/office/drawing/2014/main" id="{8A5333AC-491F-40EF-A7F5-B559C7E8E9D2}"/>
              </a:ext>
            </a:extLst>
          </p:cNvPr>
          <p:cNvSpPr/>
          <p:nvPr/>
        </p:nvSpPr>
        <p:spPr>
          <a:xfrm>
            <a:off x="3817038" y="4877628"/>
            <a:ext cx="1523587" cy="993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a:t>
            </a:r>
            <a:endParaRPr lang="en-IN" dirty="0"/>
          </a:p>
        </p:txBody>
      </p:sp>
    </p:spTree>
    <p:extLst>
      <p:ext uri="{BB962C8B-B14F-4D97-AF65-F5344CB8AC3E}">
        <p14:creationId xmlns:p14="http://schemas.microsoft.com/office/powerpoint/2010/main" val="28039458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474</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sanchit2107@outlook.com</dc:creator>
  <cp:lastModifiedBy>sanchit2107@outlook.com</cp:lastModifiedBy>
  <cp:revision>41</cp:revision>
  <dcterms:created xsi:type="dcterms:W3CDTF">2019-03-07T16:28:53Z</dcterms:created>
  <dcterms:modified xsi:type="dcterms:W3CDTF">2019-03-08T06:24:40Z</dcterms:modified>
</cp:coreProperties>
</file>