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B Garamond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+DXxLYKoSlD1AGwl9zevLLuFq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BGaramond-bold.fntdata"/><Relationship Id="rId14" Type="http://schemas.openxmlformats.org/officeDocument/2006/relationships/font" Target="fonts/EBGaramond-regular.fntdata"/><Relationship Id="rId17" Type="http://schemas.openxmlformats.org/officeDocument/2006/relationships/font" Target="fonts/EBGaramond-boldItalic.fntdata"/><Relationship Id="rId16" Type="http://schemas.openxmlformats.org/officeDocument/2006/relationships/font" Target="fonts/EB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22af006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22af006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22af006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22af006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22af006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22af006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/>
          <p:nvPr/>
        </p:nvSpPr>
        <p:spPr>
          <a:xfrm>
            <a:off x="-76200" y="2190750"/>
            <a:ext cx="9296400" cy="7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8"/>
          <p:cNvSpPr txBox="1"/>
          <p:nvPr>
            <p:ph type="title"/>
          </p:nvPr>
        </p:nvSpPr>
        <p:spPr>
          <a:xfrm>
            <a:off x="457200" y="2343150"/>
            <a:ext cx="8229600" cy="26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b="1" i="0" sz="2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8"/>
          <p:cNvSpPr txBox="1"/>
          <p:nvPr>
            <p:ph idx="1" type="body"/>
          </p:nvPr>
        </p:nvSpPr>
        <p:spPr>
          <a:xfrm>
            <a:off x="457200" y="2665476"/>
            <a:ext cx="8229600" cy="1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688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733" lvl="4" marL="2286000" marR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MD_primary_mark_vertical.png" id="15" name="Google Shape;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100" y="4080128"/>
            <a:ext cx="2209800" cy="102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27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7"/>
          <p:cNvSpPr txBox="1"/>
          <p:nvPr>
            <p:ph idx="2" type="body"/>
          </p:nvPr>
        </p:nvSpPr>
        <p:spPr>
          <a:xfrm>
            <a:off x="4648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0" name="Google Shape;80;p27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27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83" name="Google Shape;8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84" name="Google Shape;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28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88" name="Google Shape;8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89" name="Google Shape;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29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9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29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96" name="Google Shape;9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97" name="Google Shape;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0" name="Google Shape;10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1" name="Google Shape;10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1400"/>
              <a:buNone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05" name="Google Shape;105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1400"/>
              <a:buNone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06" name="Google Shape;1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312"/>
              <a:buNone/>
              <a:defRPr/>
            </a:lvl1pPr>
            <a:lvl2pPr indent="-340868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768"/>
              <a:buChar char="•"/>
              <a:defRPr/>
            </a:lvl2pPr>
            <a:lvl3pPr indent="-319278" lvl="2" marL="1371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428"/>
              <a:buChar char="•"/>
              <a:defRPr/>
            </a:lvl3pPr>
            <a:lvl4pPr indent="-297688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88"/>
              <a:buChar char="•"/>
              <a:defRPr/>
            </a:lvl4pPr>
            <a:lvl5pPr indent="-284733" lvl="4" marL="22860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884"/>
              <a:buChar char="•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4" name="Google Shape;24;p20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20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27" name="Google Shape;2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28" name="Google Shape;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457200" y="1314450"/>
            <a:ext cx="38862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457200" y="1794272"/>
            <a:ext cx="3886200" cy="2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96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6324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688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688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idx="3" type="body"/>
          </p:nvPr>
        </p:nvSpPr>
        <p:spPr>
          <a:xfrm>
            <a:off x="4800600" y="1314450"/>
            <a:ext cx="38862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4" type="body"/>
          </p:nvPr>
        </p:nvSpPr>
        <p:spPr>
          <a:xfrm>
            <a:off x="4800600" y="1794272"/>
            <a:ext cx="3886200" cy="2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96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6324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688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688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5" name="Google Shape;35;p21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21"/>
          <p:cNvCxnSpPr/>
          <p:nvPr/>
        </p:nvCxnSpPr>
        <p:spPr>
          <a:xfrm>
            <a:off x="4572000" y="1314450"/>
            <a:ext cx="0" cy="308610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21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39" name="Google Shape;3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40" name="Google Shape;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cxnSp>
        <p:nvCxnSpPr>
          <p:cNvPr id="43" name="Google Shape;43;p22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22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46" name="Google Shape;4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47" name="Google Shape;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type="title"/>
          </p:nvPr>
        </p:nvSpPr>
        <p:spPr>
          <a:xfrm>
            <a:off x="457201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23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504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04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2232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96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2" type="body"/>
          </p:nvPr>
        </p:nvSpPr>
        <p:spPr>
          <a:xfrm>
            <a:off x="457201" y="107632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816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8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612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23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54" name="Google Shape;5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55" name="Google Shape;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onta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D_primary_mark_vertical_white_black_type.png" id="57" name="Google Shape;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901" y="2114550"/>
            <a:ext cx="3114081" cy="144621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0" y="3943350"/>
            <a:ext cx="9144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None/>
              <a:defRPr b="1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868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278" lvl="2" marL="13716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688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733" lvl="4" marL="2286000" marR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Bulleted Content">
  <p:cSld name="Title with Bullete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868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278" lvl="2" marL="13716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688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733" lvl="4" marL="2286000" marR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25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25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66" name="Google Shape;6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67" name="Google Shape;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Numbered Content">
  <p:cSld name="Title with Numbere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868" lvl="1" marL="914400" marR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AutoNum type="arabicPeriod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278" lvl="2" marL="1371600" marR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AutoNum type="arabicPeriod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688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AutoNum type="arabicPeriod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733" lvl="4" marL="2286000" marR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AutoNum type="arabicPeriod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" name="Google Shape;72;p26"/>
          <p:cNvCxnSpPr/>
          <p:nvPr/>
        </p:nvCxnSpPr>
        <p:spPr>
          <a:xfrm>
            <a:off x="457200" y="108585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26"/>
          <p:cNvCxnSpPr/>
          <p:nvPr/>
        </p:nvCxnSpPr>
        <p:spPr>
          <a:xfrm>
            <a:off x="457200" y="46863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C7CC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MD_primary_mark.png" id="74" name="Google Shape;7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573" y="4706154"/>
            <a:ext cx="1524000" cy="426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arlessIdeas-01.png" id="75" name="Google Shape;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800599"/>
            <a:ext cx="1943100" cy="278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35000"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312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868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768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278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7688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4733" lvl="4" marL="22860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884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s.toronto.edu/~vmnih/docs/dqn.pdf" TargetMode="External"/><Relationship Id="rId4" Type="http://schemas.openxmlformats.org/officeDocument/2006/relationships/hyperlink" Target="https://github.com/amancodeblast/Unconstrained-Line-based-SLAM" TargetMode="External"/><Relationship Id="rId5" Type="http://schemas.openxmlformats.org/officeDocument/2006/relationships/hyperlink" Target="https://drive.google.com/file/d/1E9DUZyoEyJI7vYrsvb2X6oLE2dP_KFr8/view?usp=share_lin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/>
        </p:nvSpPr>
        <p:spPr>
          <a:xfrm>
            <a:off x="522450" y="712675"/>
            <a:ext cx="172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Sanchit Tanwar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UID. </a:t>
            </a:r>
            <a:r>
              <a:rPr lang="en" sz="1600">
                <a:highlight>
                  <a:srgbClr val="FFFFFF"/>
                </a:highlight>
              </a:rPr>
              <a:t>119167717</a:t>
            </a:r>
            <a:endParaRPr b="0" i="0" sz="12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6987375" y="712675"/>
            <a:ext cx="19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3" name="Google Shape;113;p1"/>
          <p:cNvSpPr txBox="1"/>
          <p:nvPr>
            <p:ph type="title"/>
          </p:nvPr>
        </p:nvSpPr>
        <p:spPr>
          <a:xfrm>
            <a:off x="0" y="2124975"/>
            <a:ext cx="9144000" cy="110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200">
                <a:latin typeface="EB Garamond"/>
                <a:ea typeface="EB Garamond"/>
                <a:cs typeface="EB Garamond"/>
                <a:sym typeface="EB Garamond"/>
              </a:rPr>
              <a:t>Playing Atari with Deep reinforcement learning</a:t>
            </a:r>
            <a:endParaRPr sz="22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50">
                <a:solidFill>
                  <a:srgbClr val="000000"/>
                </a:solidFill>
                <a:highlight>
                  <a:srgbClr val="FFFFFF"/>
                </a:highlight>
              </a:rPr>
              <a:t>Volodymyr Mnih, Koray Kavukcuoglu, David Silver, Alex Graves, Ioannis Antonoglou, Daan Wierstra, Martin Riedmiller</a:t>
            </a:r>
            <a:endParaRPr b="0" sz="10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5725775" y="4606800"/>
            <a:ext cx="33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 the guidance of  Dr. Waseem Malik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Paper’s Idea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paper adds the idea of deep neural networks with traditional reinforcement learning algorithm of Q-learning.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Q-learning’s performance on high dimensional data like visual world depends on the feature extraction techniques and using convolutional neural network can help in improving the performance out of the box.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Deep Q learning algorithm was </a:t>
            </a:r>
            <a:r>
              <a:rPr lang="en" sz="1800"/>
              <a:t>introduced</a:t>
            </a:r>
            <a:r>
              <a:rPr lang="en" sz="1800"/>
              <a:t> in the paper which uses convolutional neural network with learnable action value function.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model was trained on atari games with experience replay.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Reached a performance better than human level on 3 atari games and state of the art in comparison to other </a:t>
            </a:r>
            <a:r>
              <a:rPr lang="en" sz="1800"/>
              <a:t>algorithms on 3 atari games. </a:t>
            </a:r>
            <a:endParaRPr sz="1800"/>
          </a:p>
        </p:txBody>
      </p:sp>
      <p:sp>
        <p:nvSpPr>
          <p:cNvPr id="122" name="Google Shape;122;p2"/>
          <p:cNvSpPr txBox="1"/>
          <p:nvPr>
            <p:ph idx="12" type="sldNum"/>
          </p:nvPr>
        </p:nvSpPr>
        <p:spPr>
          <a:xfrm>
            <a:off x="311583" y="4663225"/>
            <a:ext cx="870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22af0063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Atari Games Used in paper</a:t>
            </a:r>
            <a:endParaRPr/>
          </a:p>
        </p:txBody>
      </p:sp>
      <p:sp>
        <p:nvSpPr>
          <p:cNvPr id="128" name="Google Shape;128;g1b22af00638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g1b22af0063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1855"/>
            <a:ext cx="9143998" cy="2459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22af00638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Q-learning algorithm</a:t>
            </a:r>
            <a:endParaRPr/>
          </a:p>
        </p:txBody>
      </p:sp>
      <p:sp>
        <p:nvSpPr>
          <p:cNvPr id="135" name="Google Shape;135;g1b22af00638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g1b22af0063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5472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22af00638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B8C8C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g1b22af00638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375" y="367950"/>
            <a:ext cx="7697250" cy="4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This same algorithm can be extended to a lot of real world applications, some of the examples include controller for red lights with cameras to optimize traffic flow, controller for air conditioner in office spaces with </a:t>
            </a:r>
            <a:r>
              <a:rPr lang="en" sz="1800"/>
              <a:t>temperature</a:t>
            </a:r>
            <a:r>
              <a:rPr lang="en" sz="1800"/>
              <a:t> sensor to optimize the cost saving while still maintaining the optimal </a:t>
            </a:r>
            <a:r>
              <a:rPr lang="en" sz="1800"/>
              <a:t>temperature</a:t>
            </a:r>
            <a:r>
              <a:rPr lang="en" sz="1800"/>
              <a:t>.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The reinforcement learning algorithms are already used for training large language models to give a sense of human in the loop learning. Deepmind created reinforcement learning agent which beats </a:t>
            </a:r>
            <a:r>
              <a:rPr lang="en" sz="1800"/>
              <a:t>the best human player in some of the most complex games, and also applied them to real world problems like solving complicated mathematical problems and coding problems.</a:t>
            </a:r>
            <a:endParaRPr sz="1800"/>
          </a:p>
        </p:txBody>
      </p:sp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Original Paper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GitHub repository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Link to simulation video</a:t>
            </a:r>
            <a:endParaRPr sz="1800"/>
          </a:p>
        </p:txBody>
      </p:sp>
      <p:sp>
        <p:nvSpPr>
          <p:cNvPr id="156" name="Google Shape;15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3443400" y="2129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MD - colors">
      <a:dk1>
        <a:srgbClr val="2A2F30"/>
      </a:dk1>
      <a:lt1>
        <a:srgbClr val="F4F1F1"/>
      </a:lt1>
      <a:dk2>
        <a:srgbClr val="2A2F30"/>
      </a:dk2>
      <a:lt2>
        <a:srgbClr val="FFFFFE"/>
      </a:lt2>
      <a:accent1>
        <a:srgbClr val="C30A29"/>
      </a:accent1>
      <a:accent2>
        <a:srgbClr val="F9C51A"/>
      </a:accent2>
      <a:accent3>
        <a:srgbClr val="E68320"/>
      </a:accent3>
      <a:accent4>
        <a:srgbClr val="4070FF"/>
      </a:accent4>
      <a:accent5>
        <a:srgbClr val="60E653"/>
      </a:accent5>
      <a:accent6>
        <a:srgbClr val="2DE6C6"/>
      </a:accent6>
      <a:hlink>
        <a:srgbClr val="C30A29"/>
      </a:hlink>
      <a:folHlink>
        <a:srgbClr val="6F75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