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324" r:id="rId5"/>
    <p:sldId id="339" r:id="rId6"/>
    <p:sldId id="340" r:id="rId7"/>
    <p:sldId id="341" r:id="rId8"/>
    <p:sldId id="342" r:id="rId9"/>
    <p:sldId id="343" r:id="rId10"/>
    <p:sldId id="330" r:id="rId11"/>
    <p:sldId id="344" r:id="rId12"/>
    <p:sldId id="345" r:id="rId13"/>
    <p:sldId id="332" r:id="rId14"/>
    <p:sldId id="326" r:id="rId15"/>
    <p:sldId id="346" r:id="rId16"/>
    <p:sldId id="349" r:id="rId17"/>
    <p:sldId id="351" r:id="rId18"/>
    <p:sldId id="347" r:id="rId19"/>
    <p:sldId id="336" r:id="rId20"/>
    <p:sldId id="337" r:id="rId21"/>
    <p:sldId id="338" r:id="rId22"/>
    <p:sldId id="320" r:id="rId23"/>
    <p:sldId id="321" r:id="rId24"/>
    <p:sldId id="322" r:id="rId25"/>
    <p:sldId id="323" r:id="rId26"/>
    <p:sldId id="3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4C0E4-13AF-461A-9563-71415E359CA7}"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9626D-50EB-4D61-8A6D-FCF33E13F098}" type="slidenum">
              <a:rPr lang="en-IN" smtClean="0"/>
              <a:t>‹#›</a:t>
            </a:fld>
            <a:endParaRPr lang="en-IN"/>
          </a:p>
        </p:txBody>
      </p:sp>
    </p:spTree>
    <p:extLst>
      <p:ext uri="{BB962C8B-B14F-4D97-AF65-F5344CB8AC3E}">
        <p14:creationId xmlns:p14="http://schemas.microsoft.com/office/powerpoint/2010/main" val="329799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7A9626D-50EB-4D61-8A6D-FCF33E13F098}" type="slidenum">
              <a:rPr lang="en-IN" smtClean="0"/>
              <a:t>1</a:t>
            </a:fld>
            <a:endParaRPr lang="en-IN"/>
          </a:p>
        </p:txBody>
      </p:sp>
    </p:spTree>
    <p:extLst>
      <p:ext uri="{BB962C8B-B14F-4D97-AF65-F5344CB8AC3E}">
        <p14:creationId xmlns:p14="http://schemas.microsoft.com/office/powerpoint/2010/main" val="61899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einforcement_learning"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rain Your Lunar-Lander Reinforcement Learning OpenAIGYM By, 55% OFF">
            <a:extLst>
              <a:ext uri="{FF2B5EF4-FFF2-40B4-BE49-F238E27FC236}">
                <a16:creationId xmlns:a16="http://schemas.microsoft.com/office/drawing/2014/main" id="{3685B2E9-C745-77A4-F609-EAB6459F7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410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D666D4-8986-BEB4-FADF-B161C7AEBF80}"/>
              </a:ext>
            </a:extLst>
          </p:cNvPr>
          <p:cNvSpPr txBox="1"/>
          <p:nvPr/>
        </p:nvSpPr>
        <p:spPr>
          <a:xfrm>
            <a:off x="619432" y="1289325"/>
            <a:ext cx="6096000" cy="2800767"/>
          </a:xfrm>
          <a:prstGeom prst="rect">
            <a:avLst/>
          </a:prstGeom>
          <a:noFill/>
        </p:spPr>
        <p:txBody>
          <a:bodyPr wrap="square">
            <a:spAutoFit/>
          </a:bodyPr>
          <a:lstStyle/>
          <a:p>
            <a:r>
              <a:rPr lang="en-US" sz="4400" b="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Lunar Lander Agent Using Deep Reinf.rcement Learning</a:t>
            </a:r>
            <a:endParaRPr lang="en-IN" sz="4400" b="1">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E27B62C2-201F-5194-5869-A194EDABDFDC}"/>
              </a:ext>
            </a:extLst>
          </p:cNvPr>
          <p:cNvSpPr txBox="1"/>
          <p:nvPr/>
        </p:nvSpPr>
        <p:spPr>
          <a:xfrm>
            <a:off x="619432" y="5431967"/>
            <a:ext cx="5318381" cy="923330"/>
          </a:xfrm>
          <a:custGeom>
            <a:avLst/>
            <a:gdLst>
              <a:gd name="connsiteX0" fmla="*/ 0 w 5318381"/>
              <a:gd name="connsiteY0" fmla="*/ 0 h 923330"/>
              <a:gd name="connsiteX1" fmla="*/ 697299 w 5318381"/>
              <a:gd name="connsiteY1" fmla="*/ 0 h 923330"/>
              <a:gd name="connsiteX2" fmla="*/ 1341414 w 5318381"/>
              <a:gd name="connsiteY2" fmla="*/ 0 h 923330"/>
              <a:gd name="connsiteX3" fmla="*/ 1932345 w 5318381"/>
              <a:gd name="connsiteY3" fmla="*/ 0 h 923330"/>
              <a:gd name="connsiteX4" fmla="*/ 2523276 w 5318381"/>
              <a:gd name="connsiteY4" fmla="*/ 0 h 923330"/>
              <a:gd name="connsiteX5" fmla="*/ 3167391 w 5318381"/>
              <a:gd name="connsiteY5" fmla="*/ 0 h 923330"/>
              <a:gd name="connsiteX6" fmla="*/ 3811506 w 5318381"/>
              <a:gd name="connsiteY6" fmla="*/ 0 h 923330"/>
              <a:gd name="connsiteX7" fmla="*/ 4242886 w 5318381"/>
              <a:gd name="connsiteY7" fmla="*/ 0 h 923330"/>
              <a:gd name="connsiteX8" fmla="*/ 5318381 w 5318381"/>
              <a:gd name="connsiteY8" fmla="*/ 0 h 923330"/>
              <a:gd name="connsiteX9" fmla="*/ 5318381 w 5318381"/>
              <a:gd name="connsiteY9" fmla="*/ 452432 h 923330"/>
              <a:gd name="connsiteX10" fmla="*/ 5318381 w 5318381"/>
              <a:gd name="connsiteY10" fmla="*/ 923330 h 923330"/>
              <a:gd name="connsiteX11" fmla="*/ 4621082 w 5318381"/>
              <a:gd name="connsiteY11" fmla="*/ 923330 h 923330"/>
              <a:gd name="connsiteX12" fmla="*/ 4030151 w 5318381"/>
              <a:gd name="connsiteY12" fmla="*/ 923330 h 923330"/>
              <a:gd name="connsiteX13" fmla="*/ 3386036 w 5318381"/>
              <a:gd name="connsiteY13" fmla="*/ 923330 h 923330"/>
              <a:gd name="connsiteX14" fmla="*/ 2848288 w 5318381"/>
              <a:gd name="connsiteY14" fmla="*/ 923330 h 923330"/>
              <a:gd name="connsiteX15" fmla="*/ 2363725 w 5318381"/>
              <a:gd name="connsiteY15" fmla="*/ 923330 h 923330"/>
              <a:gd name="connsiteX16" fmla="*/ 1666426 w 5318381"/>
              <a:gd name="connsiteY16" fmla="*/ 923330 h 923330"/>
              <a:gd name="connsiteX17" fmla="*/ 1075495 w 5318381"/>
              <a:gd name="connsiteY17" fmla="*/ 923330 h 923330"/>
              <a:gd name="connsiteX18" fmla="*/ 0 w 5318381"/>
              <a:gd name="connsiteY18" fmla="*/ 923330 h 923330"/>
              <a:gd name="connsiteX19" fmla="*/ 0 w 5318381"/>
              <a:gd name="connsiteY19" fmla="*/ 452432 h 923330"/>
              <a:gd name="connsiteX20" fmla="*/ 0 w 5318381"/>
              <a:gd name="connsiteY2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18381" h="923330" fill="none" extrusionOk="0">
                <a:moveTo>
                  <a:pt x="0" y="0"/>
                </a:moveTo>
                <a:cubicBezTo>
                  <a:pt x="179458" y="-78584"/>
                  <a:pt x="526747" y="74858"/>
                  <a:pt x="697299" y="0"/>
                </a:cubicBezTo>
                <a:cubicBezTo>
                  <a:pt x="867851" y="-74858"/>
                  <a:pt x="1118404" y="44631"/>
                  <a:pt x="1341414" y="0"/>
                </a:cubicBezTo>
                <a:cubicBezTo>
                  <a:pt x="1564425" y="-44631"/>
                  <a:pt x="1793627" y="49243"/>
                  <a:pt x="1932345" y="0"/>
                </a:cubicBezTo>
                <a:cubicBezTo>
                  <a:pt x="2071063" y="-49243"/>
                  <a:pt x="2229982" y="32442"/>
                  <a:pt x="2523276" y="0"/>
                </a:cubicBezTo>
                <a:cubicBezTo>
                  <a:pt x="2816570" y="-32442"/>
                  <a:pt x="2969541" y="42683"/>
                  <a:pt x="3167391" y="0"/>
                </a:cubicBezTo>
                <a:cubicBezTo>
                  <a:pt x="3365242" y="-42683"/>
                  <a:pt x="3654235" y="5225"/>
                  <a:pt x="3811506" y="0"/>
                </a:cubicBezTo>
                <a:cubicBezTo>
                  <a:pt x="3968778" y="-5225"/>
                  <a:pt x="4088125" y="23593"/>
                  <a:pt x="4242886" y="0"/>
                </a:cubicBezTo>
                <a:cubicBezTo>
                  <a:pt x="4397647" y="-23593"/>
                  <a:pt x="4978202" y="49581"/>
                  <a:pt x="5318381" y="0"/>
                </a:cubicBezTo>
                <a:cubicBezTo>
                  <a:pt x="5363732" y="197087"/>
                  <a:pt x="5293700" y="328850"/>
                  <a:pt x="5318381" y="452432"/>
                </a:cubicBezTo>
                <a:cubicBezTo>
                  <a:pt x="5343062" y="576014"/>
                  <a:pt x="5275308" y="790308"/>
                  <a:pt x="5318381" y="923330"/>
                </a:cubicBezTo>
                <a:cubicBezTo>
                  <a:pt x="5028729" y="984160"/>
                  <a:pt x="4880562" y="848950"/>
                  <a:pt x="4621082" y="923330"/>
                </a:cubicBezTo>
                <a:cubicBezTo>
                  <a:pt x="4361602" y="997710"/>
                  <a:pt x="4227503" y="915404"/>
                  <a:pt x="4030151" y="923330"/>
                </a:cubicBezTo>
                <a:cubicBezTo>
                  <a:pt x="3832799" y="931256"/>
                  <a:pt x="3567441" y="902694"/>
                  <a:pt x="3386036" y="923330"/>
                </a:cubicBezTo>
                <a:cubicBezTo>
                  <a:pt x="3204631" y="943966"/>
                  <a:pt x="3077632" y="908226"/>
                  <a:pt x="2848288" y="923330"/>
                </a:cubicBezTo>
                <a:cubicBezTo>
                  <a:pt x="2618944" y="938434"/>
                  <a:pt x="2529901" y="897144"/>
                  <a:pt x="2363725" y="923330"/>
                </a:cubicBezTo>
                <a:cubicBezTo>
                  <a:pt x="2197549" y="949516"/>
                  <a:pt x="1993645" y="864276"/>
                  <a:pt x="1666426" y="923330"/>
                </a:cubicBezTo>
                <a:cubicBezTo>
                  <a:pt x="1339207" y="982384"/>
                  <a:pt x="1319721" y="915416"/>
                  <a:pt x="1075495" y="923330"/>
                </a:cubicBezTo>
                <a:cubicBezTo>
                  <a:pt x="831269" y="931244"/>
                  <a:pt x="330091" y="844206"/>
                  <a:pt x="0" y="923330"/>
                </a:cubicBezTo>
                <a:cubicBezTo>
                  <a:pt x="-8538" y="813968"/>
                  <a:pt x="5366" y="567269"/>
                  <a:pt x="0" y="452432"/>
                </a:cubicBezTo>
                <a:cubicBezTo>
                  <a:pt x="-5366" y="337595"/>
                  <a:pt x="14519" y="117916"/>
                  <a:pt x="0" y="0"/>
                </a:cubicBezTo>
                <a:close/>
              </a:path>
              <a:path w="5318381" h="923330" stroke="0" extrusionOk="0">
                <a:moveTo>
                  <a:pt x="0" y="0"/>
                </a:moveTo>
                <a:cubicBezTo>
                  <a:pt x="256295" y="-19468"/>
                  <a:pt x="359253" y="13688"/>
                  <a:pt x="644115" y="0"/>
                </a:cubicBezTo>
                <a:cubicBezTo>
                  <a:pt x="928977" y="-13688"/>
                  <a:pt x="975075" y="35643"/>
                  <a:pt x="1128679" y="0"/>
                </a:cubicBezTo>
                <a:cubicBezTo>
                  <a:pt x="1282283" y="-35643"/>
                  <a:pt x="1452055" y="62727"/>
                  <a:pt x="1719610" y="0"/>
                </a:cubicBezTo>
                <a:cubicBezTo>
                  <a:pt x="1987165" y="-62727"/>
                  <a:pt x="2175142" y="55110"/>
                  <a:pt x="2363725" y="0"/>
                </a:cubicBezTo>
                <a:cubicBezTo>
                  <a:pt x="2552308" y="-55110"/>
                  <a:pt x="2772585" y="78036"/>
                  <a:pt x="3061024" y="0"/>
                </a:cubicBezTo>
                <a:cubicBezTo>
                  <a:pt x="3349463" y="-78036"/>
                  <a:pt x="3359068" y="7086"/>
                  <a:pt x="3545587" y="0"/>
                </a:cubicBezTo>
                <a:cubicBezTo>
                  <a:pt x="3732106" y="-7086"/>
                  <a:pt x="3825773" y="19265"/>
                  <a:pt x="3976967" y="0"/>
                </a:cubicBezTo>
                <a:cubicBezTo>
                  <a:pt x="4128161" y="-19265"/>
                  <a:pt x="4362769" y="3124"/>
                  <a:pt x="4514715" y="0"/>
                </a:cubicBezTo>
                <a:cubicBezTo>
                  <a:pt x="4666661" y="-3124"/>
                  <a:pt x="5028373" y="76903"/>
                  <a:pt x="5318381" y="0"/>
                </a:cubicBezTo>
                <a:cubicBezTo>
                  <a:pt x="5328071" y="148912"/>
                  <a:pt x="5263978" y="362261"/>
                  <a:pt x="5318381" y="480132"/>
                </a:cubicBezTo>
                <a:cubicBezTo>
                  <a:pt x="5372784" y="598003"/>
                  <a:pt x="5303772" y="788321"/>
                  <a:pt x="5318381" y="923330"/>
                </a:cubicBezTo>
                <a:cubicBezTo>
                  <a:pt x="5047403" y="933007"/>
                  <a:pt x="4911908" y="906877"/>
                  <a:pt x="4621082" y="923330"/>
                </a:cubicBezTo>
                <a:cubicBezTo>
                  <a:pt x="4330256" y="939783"/>
                  <a:pt x="4198433" y="883539"/>
                  <a:pt x="4030151" y="923330"/>
                </a:cubicBezTo>
                <a:cubicBezTo>
                  <a:pt x="3861869" y="963121"/>
                  <a:pt x="3667130" y="903776"/>
                  <a:pt x="3492404" y="923330"/>
                </a:cubicBezTo>
                <a:cubicBezTo>
                  <a:pt x="3317678" y="942884"/>
                  <a:pt x="3011357" y="900062"/>
                  <a:pt x="2795105" y="923330"/>
                </a:cubicBezTo>
                <a:cubicBezTo>
                  <a:pt x="2578853" y="946598"/>
                  <a:pt x="2339429" y="848906"/>
                  <a:pt x="2097806" y="923330"/>
                </a:cubicBezTo>
                <a:cubicBezTo>
                  <a:pt x="1856183" y="997754"/>
                  <a:pt x="1782184" y="882685"/>
                  <a:pt x="1613242" y="923330"/>
                </a:cubicBezTo>
                <a:cubicBezTo>
                  <a:pt x="1444300" y="963975"/>
                  <a:pt x="1100059" y="864927"/>
                  <a:pt x="915943" y="923330"/>
                </a:cubicBezTo>
                <a:cubicBezTo>
                  <a:pt x="731827" y="981733"/>
                  <a:pt x="454448" y="896897"/>
                  <a:pt x="0" y="923330"/>
                </a:cubicBezTo>
                <a:cubicBezTo>
                  <a:pt x="-6907" y="811465"/>
                  <a:pt x="35740" y="630671"/>
                  <a:pt x="0" y="470898"/>
                </a:cubicBezTo>
                <a:cubicBezTo>
                  <a:pt x="-35740" y="311125"/>
                  <a:pt x="35929" y="113301"/>
                  <a:pt x="0" y="0"/>
                </a:cubicBezTo>
                <a:close/>
              </a:path>
            </a:pathLst>
          </a:custGeom>
          <a:solidFill>
            <a:schemeClr val="bg1">
              <a:lumMod val="95000"/>
            </a:schemeClr>
          </a:solidFill>
          <a:ln w="19050">
            <a:solidFill>
              <a:schemeClr val="tx1"/>
            </a:solidFill>
            <a:extLst>
              <a:ext uri="{C807C97D-BFC1-408E-A445-0C87EB9F89A2}">
                <ask:lineSketchStyleProps xmlns:ask="http://schemas.microsoft.com/office/drawing/2018/sketchyshapes" sd="1464434120">
                  <a:prstGeom prst="rect">
                    <a:avLst/>
                  </a:prstGeom>
                  <ask:type>
                    <ask:lineSketchScribble/>
                  </ask:type>
                </ask:lineSketchStyleProps>
              </a:ext>
            </a:extLst>
          </a:ln>
        </p:spPr>
        <p:txBody>
          <a:bodyPr wrap="square">
            <a:spAutoFit/>
          </a:bodyPr>
          <a:lstStyle/>
          <a:p>
            <a:r>
              <a:rPr lang="en-US" b="1">
                <a:latin typeface="Cascadia Code" panose="020B0609020000020004" pitchFamily="49" charset="0"/>
                <a:ea typeface="Cascadia Code" panose="020B0609020000020004" pitchFamily="49" charset="0"/>
                <a:cs typeface="Cascadia Code" panose="020B0609020000020004" pitchFamily="49" charset="0"/>
              </a:rPr>
              <a:t>Presenter:</a:t>
            </a:r>
            <a:br>
              <a:rPr lang="en-US" b="1">
                <a:latin typeface="Cascadia Code" panose="020B0609020000020004" pitchFamily="49" charset="0"/>
                <a:ea typeface="Cascadia Code" panose="020B0609020000020004" pitchFamily="49" charset="0"/>
                <a:cs typeface="Cascadia Code" panose="020B0609020000020004" pitchFamily="49" charset="0"/>
              </a:rPr>
            </a:br>
            <a:r>
              <a:rPr lang="en-US" b="1">
                <a:latin typeface="Cascadia Code" panose="020B0609020000020004" pitchFamily="49" charset="0"/>
                <a:ea typeface="Cascadia Code" panose="020B0609020000020004" pitchFamily="49" charset="0"/>
                <a:cs typeface="Cascadia Code" panose="020B0609020000020004" pitchFamily="49" charset="0"/>
              </a:rPr>
              <a:t>Sanchit Bhardwaj (Eno. -&gt; 06790302021)</a:t>
            </a:r>
          </a:p>
          <a:p>
            <a:r>
              <a:rPr lang="en-US" b="1">
                <a:latin typeface="Cascadia Code" panose="020B0609020000020004" pitchFamily="49" charset="0"/>
                <a:ea typeface="Cascadia Code" panose="020B0609020000020004" pitchFamily="49" charset="0"/>
                <a:cs typeface="Cascadia Code" panose="020B0609020000020004" pitchFamily="49" charset="0"/>
              </a:rPr>
              <a:t>Deepak Sehrawat (Eno. -&gt; 10490302021)</a:t>
            </a:r>
            <a:endParaRPr lang="en-IN" b="1">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4" name="Picture 3">
            <a:extLst>
              <a:ext uri="{FF2B5EF4-FFF2-40B4-BE49-F238E27FC236}">
                <a16:creationId xmlns:a16="http://schemas.microsoft.com/office/drawing/2014/main" id="{F215B2A9-7C2A-D17A-31BD-A6C1FD243190}"/>
              </a:ext>
            </a:extLst>
          </p:cNvPr>
          <p:cNvPicPr>
            <a:picLocks noChangeAspect="1"/>
          </p:cNvPicPr>
          <p:nvPr/>
        </p:nvPicPr>
        <p:blipFill rotWithShape="1">
          <a:blip r:embed="rId4"/>
          <a:srcRect l="32576" t="25736" r="30434" b="33084"/>
          <a:stretch/>
        </p:blipFill>
        <p:spPr>
          <a:xfrm>
            <a:off x="2353189" y="2936341"/>
            <a:ext cx="329235" cy="312319"/>
          </a:xfrm>
          <a:prstGeom prst="rect">
            <a:avLst/>
          </a:prstGeom>
        </p:spPr>
      </p:pic>
    </p:spTree>
    <p:extLst>
      <p:ext uri="{BB962C8B-B14F-4D97-AF65-F5344CB8AC3E}">
        <p14:creationId xmlns:p14="http://schemas.microsoft.com/office/powerpoint/2010/main" val="220505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8E12D716-A13A-AD2D-4F43-1244047BC1D5}"/>
              </a:ext>
            </a:extLst>
          </p:cNvPr>
          <p:cNvSpPr/>
          <p:nvPr/>
        </p:nvSpPr>
        <p:spPr>
          <a:xfrm>
            <a:off x="3868936" y="123076"/>
            <a:ext cx="3888462" cy="486013"/>
          </a:xfrm>
          <a:prstGeom prst="rect">
            <a:avLst/>
          </a:prstGeom>
          <a:noFill/>
          <a:ln/>
        </p:spPr>
        <p:txBody>
          <a:bodyPr wrap="none" rtlCol="0" anchor="t"/>
          <a:lstStyle/>
          <a:p>
            <a:pPr marL="0" indent="0">
              <a:lnSpc>
                <a:spcPts val="3827"/>
              </a:lnSpc>
              <a:buNone/>
            </a:pPr>
            <a:r>
              <a:rPr lang="en-US" sz="3062"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Training Process</a:t>
            </a:r>
            <a:endParaRPr lang="en-US" sz="3062"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ext 3">
            <a:extLst>
              <a:ext uri="{FF2B5EF4-FFF2-40B4-BE49-F238E27FC236}">
                <a16:creationId xmlns:a16="http://schemas.microsoft.com/office/drawing/2014/main" id="{35A34CE7-5E9F-A5A3-8BB3-89CCB647D16A}"/>
              </a:ext>
            </a:extLst>
          </p:cNvPr>
          <p:cNvSpPr/>
          <p:nvPr/>
        </p:nvSpPr>
        <p:spPr>
          <a:xfrm>
            <a:off x="349808" y="795696"/>
            <a:ext cx="10926718" cy="746165"/>
          </a:xfrm>
          <a:prstGeom prst="rect">
            <a:avLst/>
          </a:prstGeom>
          <a:noFill/>
          <a:ln/>
        </p:spPr>
        <p:txBody>
          <a:bodyPr wrap="square" rtlCol="0" anchor="t"/>
          <a:lstStyle/>
          <a:p>
            <a:pPr marL="0" indent="0">
              <a:lnSpc>
                <a:spcPts val="1960"/>
              </a:lnSpc>
              <a:buNone/>
            </a:pPr>
            <a:r>
              <a:rPr lang="en-US" sz="1225"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The training process is where our DQN agent truly comes to life, learning through experience and gradually mastering the art of lunar landing. This process involves a continuous cycle of interaction with the LunarLander environment, knowledge acquisition, and Q-value updates.</a:t>
            </a:r>
            <a:endParaRPr lang="en-US" sz="1225"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Shape 7">
            <a:extLst>
              <a:ext uri="{FF2B5EF4-FFF2-40B4-BE49-F238E27FC236}">
                <a16:creationId xmlns:a16="http://schemas.microsoft.com/office/drawing/2014/main" id="{479E3B25-3D74-5B1E-D63B-21C91A1D6283}"/>
              </a:ext>
            </a:extLst>
          </p:cNvPr>
          <p:cNvSpPr/>
          <p:nvPr/>
        </p:nvSpPr>
        <p:spPr>
          <a:xfrm>
            <a:off x="4898886" y="2767114"/>
            <a:ext cx="5006459" cy="15538"/>
          </a:xfrm>
          <a:prstGeom prst="rect">
            <a:avLst/>
          </a:prstGeom>
          <a:solidFill>
            <a:srgbClr val="C9C9CE"/>
          </a:solidFill>
          <a:ln/>
        </p:spPr>
      </p:sp>
      <p:sp>
        <p:nvSpPr>
          <p:cNvPr id="5" name="Shape 11">
            <a:extLst>
              <a:ext uri="{FF2B5EF4-FFF2-40B4-BE49-F238E27FC236}">
                <a16:creationId xmlns:a16="http://schemas.microsoft.com/office/drawing/2014/main" id="{D9E1B74C-5BFD-600F-CEB1-3343BE85DAD3}"/>
              </a:ext>
            </a:extLst>
          </p:cNvPr>
          <p:cNvSpPr/>
          <p:nvPr/>
        </p:nvSpPr>
        <p:spPr>
          <a:xfrm>
            <a:off x="5356086" y="3701874"/>
            <a:ext cx="4549259" cy="15538"/>
          </a:xfrm>
          <a:prstGeom prst="rect">
            <a:avLst/>
          </a:prstGeom>
          <a:solidFill>
            <a:srgbClr val="C9C9CE"/>
          </a:solidFill>
          <a:ln/>
        </p:spPr>
      </p:sp>
      <p:sp>
        <p:nvSpPr>
          <p:cNvPr id="6" name="Shape 15">
            <a:extLst>
              <a:ext uri="{FF2B5EF4-FFF2-40B4-BE49-F238E27FC236}">
                <a16:creationId xmlns:a16="http://schemas.microsoft.com/office/drawing/2014/main" id="{2A7469D7-38B6-26D5-8D4D-8BEB92EC4E0C}"/>
              </a:ext>
            </a:extLst>
          </p:cNvPr>
          <p:cNvSpPr/>
          <p:nvPr/>
        </p:nvSpPr>
        <p:spPr>
          <a:xfrm>
            <a:off x="5813167" y="4636634"/>
            <a:ext cx="4092178" cy="15538"/>
          </a:xfrm>
          <a:prstGeom prst="rect">
            <a:avLst/>
          </a:prstGeom>
          <a:solidFill>
            <a:srgbClr val="C9C9CE"/>
          </a:solidFill>
          <a:ln/>
        </p:spPr>
      </p:sp>
      <p:sp>
        <p:nvSpPr>
          <p:cNvPr id="7" name="Text 19">
            <a:extLst>
              <a:ext uri="{FF2B5EF4-FFF2-40B4-BE49-F238E27FC236}">
                <a16:creationId xmlns:a16="http://schemas.microsoft.com/office/drawing/2014/main" id="{48C5AA55-5963-462B-962D-8B19CFBDBC97}"/>
              </a:ext>
            </a:extLst>
          </p:cNvPr>
          <p:cNvSpPr/>
          <p:nvPr/>
        </p:nvSpPr>
        <p:spPr>
          <a:xfrm>
            <a:off x="0" y="5716886"/>
            <a:ext cx="7388066" cy="248722"/>
          </a:xfrm>
          <a:prstGeom prst="rect">
            <a:avLst/>
          </a:prstGeom>
          <a:noFill/>
          <a:ln/>
        </p:spPr>
        <p:txBody>
          <a:bodyPr wrap="none" rtlCol="0" anchor="t"/>
          <a:lstStyle/>
          <a:p>
            <a:pPr marL="0" indent="0">
              <a:lnSpc>
                <a:spcPts val="1960"/>
              </a:lnSpc>
              <a:buNone/>
            </a:pPr>
            <a:endParaRPr lang="en-US" sz="1225" dirty="0"/>
          </a:p>
        </p:txBody>
      </p:sp>
      <p:pic>
        <p:nvPicPr>
          <p:cNvPr id="8" name="Picture 7">
            <a:extLst>
              <a:ext uri="{FF2B5EF4-FFF2-40B4-BE49-F238E27FC236}">
                <a16:creationId xmlns:a16="http://schemas.microsoft.com/office/drawing/2014/main" id="{A86FBE57-2E98-DDCD-B256-3F06EF70574B}"/>
              </a:ext>
            </a:extLst>
          </p:cNvPr>
          <p:cNvPicPr>
            <a:picLocks noChangeAspect="1"/>
          </p:cNvPicPr>
          <p:nvPr/>
        </p:nvPicPr>
        <p:blipFill>
          <a:blip r:embed="rId2"/>
          <a:stretch>
            <a:fillRect/>
          </a:stretch>
        </p:blipFill>
        <p:spPr>
          <a:xfrm>
            <a:off x="976434" y="1808479"/>
            <a:ext cx="10239132" cy="4513901"/>
          </a:xfrm>
          <a:prstGeom prst="rect">
            <a:avLst/>
          </a:prstGeom>
        </p:spPr>
      </p:pic>
    </p:spTree>
    <p:extLst>
      <p:ext uri="{BB962C8B-B14F-4D97-AF65-F5344CB8AC3E}">
        <p14:creationId xmlns:p14="http://schemas.microsoft.com/office/powerpoint/2010/main" val="244283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D085-3E8E-E400-9AA6-685E9FD8BCB7}"/>
              </a:ext>
            </a:extLst>
          </p:cNvPr>
          <p:cNvSpPr txBox="1"/>
          <p:nvPr/>
        </p:nvSpPr>
        <p:spPr>
          <a:xfrm>
            <a:off x="1427480" y="1143288"/>
            <a:ext cx="9337040" cy="4401205"/>
          </a:xfrm>
          <a:prstGeom prst="rect">
            <a:avLst/>
          </a:prstGeom>
          <a:noFill/>
        </p:spPr>
        <p:txBody>
          <a:bodyPr wrap="square">
            <a:spAutoFit/>
          </a:bodyPr>
          <a:lstStyle/>
          <a:p>
            <a:r>
              <a:rPr lang="en-US" sz="2800" b="1">
                <a:latin typeface="Cascadia Code" panose="020B0609020000020004" pitchFamily="49" charset="0"/>
                <a:ea typeface="Cascadia Code" panose="020B0609020000020004" pitchFamily="49" charset="0"/>
                <a:cs typeface="Cascadia Code" panose="020B0609020000020004" pitchFamily="49" charset="0"/>
              </a:rPr>
              <a:t>Learning from Experience:</a:t>
            </a:r>
          </a:p>
          <a:p>
            <a:endParaRPr lang="en-US" sz="1400">
              <a:latin typeface="Cascadia Code" panose="020B0609020000020004" pitchFamily="49" charset="0"/>
              <a:ea typeface="Cascadia Code" panose="020B0609020000020004" pitchFamily="49" charset="0"/>
              <a:cs typeface="Cascadia Code" panose="020B0609020000020004" pitchFamily="49" charset="0"/>
            </a:endParaRPr>
          </a:p>
          <a:p>
            <a:pPr>
              <a:buFont typeface="Wingdings" panose="05000000000000000000" pitchFamily="2" charset="2"/>
              <a:buChar char="q"/>
            </a:pPr>
            <a:r>
              <a:rPr lang="en-US" sz="1400" b="1">
                <a:latin typeface="Cascadia Code" panose="020B0609020000020004" pitchFamily="49" charset="0"/>
                <a:ea typeface="Cascadia Code" panose="020B0609020000020004" pitchFamily="49" charset="0"/>
                <a:cs typeface="Cascadia Code" panose="020B0609020000020004" pitchFamily="49" charset="0"/>
              </a:rPr>
              <a:t>Sampling: </a:t>
            </a:r>
            <a:r>
              <a:rPr lang="en-US" sz="1400">
                <a:latin typeface="Cascadia Code" panose="020B0609020000020004" pitchFamily="49" charset="0"/>
                <a:ea typeface="Cascadia Code" panose="020B0609020000020004" pitchFamily="49" charset="0"/>
                <a:cs typeface="Cascadia Code" panose="020B0609020000020004" pitchFamily="49" charset="0"/>
              </a:rPr>
              <a:t>A batch of experiences is randomly sampled from the replay buffer. This ensures the agent learns from a diverse set of past events and avoids overfitting to recent experiences.</a:t>
            </a:r>
          </a:p>
          <a:p>
            <a:endParaRPr lang="en-US" sz="1400">
              <a:latin typeface="Cascadia Code" panose="020B0609020000020004" pitchFamily="49" charset="0"/>
              <a:ea typeface="Cascadia Code" panose="020B0609020000020004" pitchFamily="49" charset="0"/>
              <a:cs typeface="Cascadia Code" panose="020B0609020000020004" pitchFamily="49" charset="0"/>
            </a:endParaRPr>
          </a:p>
          <a:p>
            <a:pPr>
              <a:buFont typeface="Wingdings" panose="05000000000000000000" pitchFamily="2" charset="2"/>
              <a:buChar char="q"/>
            </a:pPr>
            <a:r>
              <a:rPr lang="en-US" sz="1400" b="1">
                <a:latin typeface="Cascadia Code" panose="020B0609020000020004" pitchFamily="49" charset="0"/>
                <a:ea typeface="Cascadia Code" panose="020B0609020000020004" pitchFamily="49" charset="0"/>
                <a:cs typeface="Cascadia Code" panose="020B0609020000020004" pitchFamily="49" charset="0"/>
              </a:rPr>
              <a:t>Q-Value Updates: </a:t>
            </a:r>
            <a:r>
              <a:rPr lang="en-US" sz="1400">
                <a:latin typeface="Cascadia Code" panose="020B0609020000020004" pitchFamily="49" charset="0"/>
                <a:ea typeface="Cascadia Code" panose="020B0609020000020004" pitchFamily="49" charset="0"/>
                <a:cs typeface="Cascadia Code" panose="020B0609020000020004" pitchFamily="49" charset="0"/>
              </a:rPr>
              <a:t>The Q-network estimates the Q-values for the states and actions in the sampled batch. Meanwhile, the target network estimates the Q-values for the next states. Using the Bellman equation, target Q-values are calculated, representing the expected future rewards.</a:t>
            </a:r>
          </a:p>
          <a:p>
            <a:endParaRPr lang="en-US" sz="1400">
              <a:latin typeface="Cascadia Code" panose="020B0609020000020004" pitchFamily="49" charset="0"/>
              <a:ea typeface="Cascadia Code" panose="020B0609020000020004" pitchFamily="49" charset="0"/>
              <a:cs typeface="Cascadia Code" panose="020B0609020000020004" pitchFamily="49" charset="0"/>
            </a:endParaRPr>
          </a:p>
          <a:p>
            <a:pPr>
              <a:buFont typeface="Wingdings" panose="05000000000000000000" pitchFamily="2" charset="2"/>
              <a:buChar char="q"/>
            </a:pPr>
            <a:r>
              <a:rPr lang="en-US" sz="1400" b="1">
                <a:latin typeface="Cascadia Code" panose="020B0609020000020004" pitchFamily="49" charset="0"/>
                <a:ea typeface="Cascadia Code" panose="020B0609020000020004" pitchFamily="49" charset="0"/>
                <a:cs typeface="Cascadia Code" panose="020B0609020000020004" pitchFamily="49" charset="0"/>
              </a:rPr>
              <a:t>Loss Calculation and Network Update: </a:t>
            </a:r>
            <a:r>
              <a:rPr lang="en-US" sz="1400">
                <a:latin typeface="Cascadia Code" panose="020B0609020000020004" pitchFamily="49" charset="0"/>
                <a:ea typeface="Cascadia Code" panose="020B0609020000020004" pitchFamily="49" charset="0"/>
                <a:cs typeface="Cascadia Code" panose="020B0609020000020004" pitchFamily="49" charset="0"/>
              </a:rPr>
              <a:t>The difference between the predicted Q-values and the target Q-values is calculated as the loss. This loss is then used to update the Q-network's parameters through backpropagation, guiding the network towards more accurate Q-value estimations.</a:t>
            </a:r>
          </a:p>
          <a:p>
            <a:endParaRPr lang="en-US" sz="1400">
              <a:latin typeface="Cascadia Code" panose="020B0609020000020004" pitchFamily="49" charset="0"/>
              <a:ea typeface="Cascadia Code" panose="020B0609020000020004" pitchFamily="49" charset="0"/>
              <a:cs typeface="Cascadia Code" panose="020B0609020000020004" pitchFamily="49" charset="0"/>
            </a:endParaRPr>
          </a:p>
          <a:p>
            <a:pPr>
              <a:buFont typeface="Wingdings" panose="05000000000000000000" pitchFamily="2" charset="2"/>
              <a:buChar char="q"/>
            </a:pPr>
            <a:r>
              <a:rPr lang="en-US" sz="1400" b="1">
                <a:latin typeface="Cascadia Code" panose="020B0609020000020004" pitchFamily="49" charset="0"/>
                <a:ea typeface="Cascadia Code" panose="020B0609020000020004" pitchFamily="49" charset="0"/>
                <a:cs typeface="Cascadia Code" panose="020B0609020000020004" pitchFamily="49" charset="0"/>
              </a:rPr>
              <a:t>Updating the Target Network: </a:t>
            </a:r>
            <a:r>
              <a:rPr lang="en-US" sz="1400">
                <a:latin typeface="Cascadia Code" panose="020B0609020000020004" pitchFamily="49" charset="0"/>
                <a:ea typeface="Cascadia Code" panose="020B0609020000020004" pitchFamily="49" charset="0"/>
                <a:cs typeface="Cascadia Code" panose="020B0609020000020004" pitchFamily="49" charset="0"/>
              </a:rPr>
              <a:t>The target network's parameters are periodically updated to slowly track the Q-network's parameters. This ensures stability and prevents the learning process from diverging.</a:t>
            </a:r>
            <a:endParaRPr lang="en-IN" sz="140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6153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4E3E-FB90-FD94-CD44-B575795AFC9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a:t>Solution – Outcome</a:t>
            </a:r>
            <a:endParaRPr lang="en-CA" dirty="0"/>
          </a:p>
        </p:txBody>
      </p:sp>
      <p:pic>
        <p:nvPicPr>
          <p:cNvPr id="2050" name="Picture 2">
            <a:extLst>
              <a:ext uri="{FF2B5EF4-FFF2-40B4-BE49-F238E27FC236}">
                <a16:creationId xmlns:a16="http://schemas.microsoft.com/office/drawing/2014/main" id="{FE83C19B-7FBB-2A2F-F46A-0DD7D3450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67" y="1226027"/>
            <a:ext cx="9895548" cy="51191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50F3305-7520-3910-A960-1A7B0D9C9CAE}"/>
              </a:ext>
            </a:extLst>
          </p:cNvPr>
          <p:cNvSpPr/>
          <p:nvPr/>
        </p:nvSpPr>
        <p:spPr>
          <a:xfrm>
            <a:off x="6858000" y="1353261"/>
            <a:ext cx="3760921" cy="267009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7D04F19A-AB1E-AAA6-027F-DA8112C95D54}"/>
              </a:ext>
            </a:extLst>
          </p:cNvPr>
          <p:cNvCxnSpPr>
            <a:cxnSpLocks/>
          </p:cNvCxnSpPr>
          <p:nvPr/>
        </p:nvCxnSpPr>
        <p:spPr>
          <a:xfrm>
            <a:off x="2301240" y="2971800"/>
            <a:ext cx="83176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73A9E-FDC8-71F2-4B68-4653B84063AC}"/>
              </a:ext>
            </a:extLst>
          </p:cNvPr>
          <p:cNvPicPr>
            <a:picLocks noChangeAspect="1"/>
          </p:cNvPicPr>
          <p:nvPr/>
        </p:nvPicPr>
        <p:blipFill>
          <a:blip r:embed="rId2"/>
          <a:stretch>
            <a:fillRect/>
          </a:stretch>
        </p:blipFill>
        <p:spPr>
          <a:xfrm>
            <a:off x="381000" y="1514474"/>
            <a:ext cx="5715000" cy="4158537"/>
          </a:xfrm>
          <a:prstGeom prst="rect">
            <a:avLst/>
          </a:prstGeom>
          <a:ln w="3175">
            <a:solidFill>
              <a:schemeClr val="tx1"/>
            </a:solidFill>
          </a:ln>
        </p:spPr>
      </p:pic>
      <p:sp>
        <p:nvSpPr>
          <p:cNvPr id="2" name="Title 1">
            <a:extLst>
              <a:ext uri="{FF2B5EF4-FFF2-40B4-BE49-F238E27FC236}">
                <a16:creationId xmlns:a16="http://schemas.microsoft.com/office/drawing/2014/main" id="{BE591470-AAAE-01C9-841C-172C68527059}"/>
              </a:ext>
            </a:extLst>
          </p:cNvPr>
          <p:cNvSpPr txBox="1">
            <a:spLocks/>
          </p:cNvSpPr>
          <p:nvPr/>
        </p:nvSpPr>
        <p:spPr>
          <a:xfrm>
            <a:off x="930262" y="183967"/>
            <a:ext cx="5882018" cy="1066336"/>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a:t>Training </a:t>
            </a:r>
            <a:endParaRPr lang="en-CA" dirty="0"/>
          </a:p>
        </p:txBody>
      </p:sp>
      <p:pic>
        <p:nvPicPr>
          <p:cNvPr id="4" name="Picture 3">
            <a:extLst>
              <a:ext uri="{FF2B5EF4-FFF2-40B4-BE49-F238E27FC236}">
                <a16:creationId xmlns:a16="http://schemas.microsoft.com/office/drawing/2014/main" id="{43D2B758-8427-6CE8-FA5E-40BB708C4DED}"/>
              </a:ext>
            </a:extLst>
          </p:cNvPr>
          <p:cNvPicPr>
            <a:picLocks noChangeAspect="1"/>
          </p:cNvPicPr>
          <p:nvPr/>
        </p:nvPicPr>
        <p:blipFill>
          <a:blip r:embed="rId3"/>
          <a:stretch>
            <a:fillRect/>
          </a:stretch>
        </p:blipFill>
        <p:spPr>
          <a:xfrm>
            <a:off x="6196304" y="1514475"/>
            <a:ext cx="5715000" cy="4158536"/>
          </a:xfrm>
          <a:prstGeom prst="rect">
            <a:avLst/>
          </a:prstGeom>
          <a:ln w="12700">
            <a:solidFill>
              <a:schemeClr val="tx1"/>
            </a:solidFill>
          </a:ln>
        </p:spPr>
      </p:pic>
      <p:sp>
        <p:nvSpPr>
          <p:cNvPr id="7" name="TextBox 6">
            <a:extLst>
              <a:ext uri="{FF2B5EF4-FFF2-40B4-BE49-F238E27FC236}">
                <a16:creationId xmlns:a16="http://schemas.microsoft.com/office/drawing/2014/main" id="{0A0C5B55-F684-4505-7E47-09A1CF8373C9}"/>
              </a:ext>
            </a:extLst>
          </p:cNvPr>
          <p:cNvSpPr txBox="1"/>
          <p:nvPr/>
        </p:nvSpPr>
        <p:spPr>
          <a:xfrm>
            <a:off x="2358312" y="5782644"/>
            <a:ext cx="1877785" cy="369332"/>
          </a:xfrm>
          <a:prstGeom prst="rect">
            <a:avLst/>
          </a:prstGeom>
          <a:solidFill>
            <a:schemeClr val="bg1">
              <a:lumMod val="95000"/>
            </a:schemeClr>
          </a:solidFill>
          <a:ln w="19050">
            <a:solidFill>
              <a:schemeClr val="tx1"/>
            </a:solidFill>
          </a:ln>
        </p:spPr>
        <p:txBody>
          <a:bodyPr wrap="square">
            <a:spAutoFit/>
          </a:bodyPr>
          <a:lstStyle/>
          <a:p>
            <a:pPr algn="ctr"/>
            <a:r>
              <a:rPr lang="en-CA" sz="1800">
                <a:latin typeface="Cascadia Code" panose="020B0609020000020004" pitchFamily="49" charset="0"/>
                <a:ea typeface="Cascadia Code" panose="020B0609020000020004" pitchFamily="49" charset="0"/>
                <a:cs typeface="Cascadia Code" panose="020B0609020000020004" pitchFamily="49" charset="0"/>
              </a:rPr>
              <a:t>Episode = </a:t>
            </a:r>
            <a:r>
              <a:rPr lang="en-CA" sz="180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10</a:t>
            </a:r>
          </a:p>
        </p:txBody>
      </p:sp>
      <p:sp>
        <p:nvSpPr>
          <p:cNvPr id="8" name="TextBox 7">
            <a:extLst>
              <a:ext uri="{FF2B5EF4-FFF2-40B4-BE49-F238E27FC236}">
                <a16:creationId xmlns:a16="http://schemas.microsoft.com/office/drawing/2014/main" id="{FF0CE53B-DAEA-BFE0-AA08-CE4EE7674091}"/>
              </a:ext>
            </a:extLst>
          </p:cNvPr>
          <p:cNvSpPr txBox="1"/>
          <p:nvPr/>
        </p:nvSpPr>
        <p:spPr>
          <a:xfrm>
            <a:off x="8035214" y="5773313"/>
            <a:ext cx="2037180" cy="369332"/>
          </a:xfrm>
          <a:prstGeom prst="rect">
            <a:avLst/>
          </a:prstGeom>
          <a:solidFill>
            <a:schemeClr val="bg1">
              <a:lumMod val="95000"/>
            </a:schemeClr>
          </a:solidFill>
          <a:ln w="19050">
            <a:solidFill>
              <a:schemeClr val="tx1"/>
            </a:solidFill>
          </a:ln>
        </p:spPr>
        <p:txBody>
          <a:bodyPr wrap="square">
            <a:spAutoFit/>
          </a:bodyPr>
          <a:lstStyle/>
          <a:p>
            <a:pPr algn="ctr"/>
            <a:r>
              <a:rPr lang="en-CA" sz="1800">
                <a:latin typeface="Cascadia Code" panose="020B0609020000020004" pitchFamily="49" charset="0"/>
                <a:ea typeface="Cascadia Code" panose="020B0609020000020004" pitchFamily="49" charset="0"/>
                <a:cs typeface="Cascadia Code" panose="020B0609020000020004" pitchFamily="49" charset="0"/>
              </a:rPr>
              <a:t>Episode = </a:t>
            </a:r>
            <a:r>
              <a:rPr lang="en-CA">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100</a:t>
            </a:r>
            <a:endParaRPr lang="en-CA" sz="180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73430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96F81A-4C75-7234-C71D-BD16C2D16D38}"/>
              </a:ext>
            </a:extLst>
          </p:cNvPr>
          <p:cNvPicPr>
            <a:picLocks noChangeAspect="1"/>
          </p:cNvPicPr>
          <p:nvPr/>
        </p:nvPicPr>
        <p:blipFill>
          <a:blip r:embed="rId2"/>
          <a:stretch>
            <a:fillRect/>
          </a:stretch>
        </p:blipFill>
        <p:spPr>
          <a:xfrm>
            <a:off x="2100165" y="1124465"/>
            <a:ext cx="7482374" cy="4988250"/>
          </a:xfrm>
          <a:prstGeom prst="rect">
            <a:avLst/>
          </a:prstGeom>
        </p:spPr>
      </p:pic>
      <p:sp>
        <p:nvSpPr>
          <p:cNvPr id="2" name="TextBox 1">
            <a:extLst>
              <a:ext uri="{FF2B5EF4-FFF2-40B4-BE49-F238E27FC236}">
                <a16:creationId xmlns:a16="http://schemas.microsoft.com/office/drawing/2014/main" id="{90AE7DFC-73BB-C28B-00EA-0C8415459712}"/>
              </a:ext>
            </a:extLst>
          </p:cNvPr>
          <p:cNvSpPr txBox="1"/>
          <p:nvPr/>
        </p:nvSpPr>
        <p:spPr>
          <a:xfrm>
            <a:off x="4835202" y="5733535"/>
            <a:ext cx="2012300" cy="369332"/>
          </a:xfrm>
          <a:prstGeom prst="rect">
            <a:avLst/>
          </a:prstGeom>
          <a:solidFill>
            <a:schemeClr val="bg1">
              <a:lumMod val="95000"/>
            </a:schemeClr>
          </a:solidFill>
          <a:ln w="19050">
            <a:solidFill>
              <a:schemeClr val="tx1"/>
            </a:solidFill>
          </a:ln>
        </p:spPr>
        <p:txBody>
          <a:bodyPr wrap="square">
            <a:spAutoFit/>
          </a:bodyPr>
          <a:lstStyle/>
          <a:p>
            <a:pPr algn="ctr"/>
            <a:r>
              <a:rPr lang="en-CA" sz="1800">
                <a:latin typeface="Cascadia Code" panose="020B0609020000020004" pitchFamily="49" charset="0"/>
                <a:ea typeface="Cascadia Code" panose="020B0609020000020004" pitchFamily="49" charset="0"/>
                <a:cs typeface="Cascadia Code" panose="020B0609020000020004" pitchFamily="49" charset="0"/>
              </a:rPr>
              <a:t>Episode = </a:t>
            </a:r>
            <a:r>
              <a:rPr lang="en-CA">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451</a:t>
            </a:r>
            <a:endParaRPr lang="en-CA" sz="1800">
              <a:solidFill>
                <a:srgbClr val="FF0000"/>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26A10338-EA0B-3722-42B1-8CD80785E084}"/>
              </a:ext>
            </a:extLst>
          </p:cNvPr>
          <p:cNvSpPr txBox="1"/>
          <p:nvPr/>
        </p:nvSpPr>
        <p:spPr>
          <a:xfrm>
            <a:off x="660141" y="379836"/>
            <a:ext cx="10871717" cy="461665"/>
          </a:xfrm>
          <a:prstGeom prst="rect">
            <a:avLst/>
          </a:prstGeom>
          <a:noFill/>
        </p:spPr>
        <p:txBody>
          <a:bodyPr wrap="square">
            <a:spAutoFit/>
          </a:bodyPr>
          <a:lstStyle/>
          <a:p>
            <a:pPr marL="0" algn="ctr" rtl="0" eaLnBrk="1" latinLnBrk="0" hangingPunct="1">
              <a:spcBef>
                <a:spcPts val="0"/>
              </a:spcBef>
              <a:spcAft>
                <a:spcPts val="0"/>
              </a:spcAft>
            </a:pPr>
            <a:r>
              <a:rPr lang="en-CA" sz="2400" kern="1200">
                <a:solidFill>
                  <a:srgbClr val="000000"/>
                </a:solidFill>
                <a:effectLst/>
                <a:latin typeface="Cascadia Code" panose="020B0609020000020004" pitchFamily="49" charset="0"/>
                <a:ea typeface="Cascadia Code" panose="020B0609020000020004" pitchFamily="49" charset="0"/>
                <a:cs typeface="Cascadia Code" panose="020B0609020000020004" pitchFamily="49" charset="0"/>
              </a:rPr>
              <a:t>Successful Landing [past mentioned threshold (200 points)]</a:t>
            </a:r>
            <a:endParaRPr lang="en-IN" sz="2400">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2316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A301-914B-412A-181E-FE7A99DDCAA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a:solidFill>
                  <a:schemeClr val="tx1"/>
                </a:solidFill>
                <a:latin typeface="Cascadia Code" panose="020B0609020000020004" pitchFamily="49" charset="0"/>
                <a:ea typeface="Cascadia Code" panose="020B0609020000020004" pitchFamily="49" charset="0"/>
                <a:cs typeface="Cascadia Code" panose="020B0609020000020004" pitchFamily="49" charset="0"/>
              </a:rPr>
              <a:t>Key Outcomes</a:t>
            </a:r>
            <a:endParaRPr lang="en-CA"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Rectangle 2">
            <a:extLst>
              <a:ext uri="{FF2B5EF4-FFF2-40B4-BE49-F238E27FC236}">
                <a16:creationId xmlns:a16="http://schemas.microsoft.com/office/drawing/2014/main" id="{78520FE1-38D9-1311-0CE4-738483BE22F2}"/>
              </a:ext>
            </a:extLst>
          </p:cNvPr>
          <p:cNvSpPr/>
          <p:nvPr/>
        </p:nvSpPr>
        <p:spPr>
          <a:xfrm>
            <a:off x="-4204" y="3276628"/>
            <a:ext cx="12192000" cy="137602"/>
          </a:xfrm>
          <a:prstGeom prst="rect">
            <a:avLst/>
          </a:prstGeom>
          <a:solidFill>
            <a:schemeClr val="bg1">
              <a:lumMod val="9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40A76D1-BB5F-1D97-1667-23C0EBAA0804}"/>
              </a:ext>
            </a:extLst>
          </p:cNvPr>
          <p:cNvSpPr/>
          <p:nvPr/>
        </p:nvSpPr>
        <p:spPr>
          <a:xfrm>
            <a:off x="-4204" y="5592620"/>
            <a:ext cx="12192000" cy="137602"/>
          </a:xfrm>
          <a:prstGeom prst="rect">
            <a:avLst/>
          </a:prstGeom>
          <a:solidFill>
            <a:schemeClr val="bg1">
              <a:lumMod val="9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936865A-3855-61FC-0266-0926279730D7}"/>
              </a:ext>
            </a:extLst>
          </p:cNvPr>
          <p:cNvSpPr txBox="1"/>
          <p:nvPr/>
        </p:nvSpPr>
        <p:spPr>
          <a:xfrm>
            <a:off x="1938784" y="3750733"/>
            <a:ext cx="3695866" cy="923330"/>
          </a:xfrm>
          <a:prstGeom prst="rect">
            <a:avLst/>
          </a:prstGeom>
          <a:noFill/>
        </p:spPr>
        <p:txBody>
          <a:bodyPr wrap="square" rtlCol="0" anchor="ctr">
            <a:spAutoFit/>
          </a:bodyPr>
          <a:lstStyle/>
          <a:p>
            <a:pPr algn="ctr"/>
            <a:r>
              <a:rPr lang="en-CA" sz="5400">
                <a:solidFill>
                  <a:schemeClr val="accent6">
                    <a:lumMod val="75000"/>
                  </a:schemeClr>
                </a:solidFill>
                <a:latin typeface="Gill Sans MT" panose="020B0502020104020203" pitchFamily="34" charset="0"/>
                <a:cs typeface="Audi Type Extended" panose="020B0505040200000003" pitchFamily="34" charset="0"/>
              </a:rPr>
              <a:t>+</a:t>
            </a:r>
            <a:r>
              <a:rPr lang="en-CA" sz="5400">
                <a:solidFill>
                  <a:srgbClr val="92D050"/>
                </a:solidFill>
                <a:latin typeface="Gill Sans MT" panose="020B0502020104020203" pitchFamily="34" charset="0"/>
                <a:cs typeface="Audi Type Extended" panose="020B0505040200000003" pitchFamily="34" charset="0"/>
              </a:rPr>
              <a:t>200.98</a:t>
            </a:r>
            <a:r>
              <a:rPr lang="en-CA" sz="4000">
                <a:latin typeface="Gill Sans MT" panose="020B0502020104020203" pitchFamily="34" charset="0"/>
                <a:cs typeface="Audi Type Extended" panose="020B0505040200000003" pitchFamily="34" charset="0"/>
              </a:rPr>
              <a:t> </a:t>
            </a:r>
            <a:r>
              <a:rPr lang="en-CA" sz="3200" dirty="0">
                <a:latin typeface="Gill Sans MT" panose="020B0502020104020203" pitchFamily="34" charset="0"/>
                <a:cs typeface="Audi Type Extended" panose="020B0505040200000003" pitchFamily="34" charset="0"/>
              </a:rPr>
              <a:t>points</a:t>
            </a:r>
            <a:endParaRPr lang="en-CA" sz="4000" dirty="0">
              <a:latin typeface="Gill Sans MT" panose="020B0502020104020203" pitchFamily="34" charset="0"/>
              <a:cs typeface="Audi Type Extended" panose="020B0505040200000003" pitchFamily="34" charset="0"/>
            </a:endParaRPr>
          </a:p>
        </p:txBody>
      </p:sp>
      <p:sp>
        <p:nvSpPr>
          <p:cNvPr id="6" name="TextBox 5">
            <a:extLst>
              <a:ext uri="{FF2B5EF4-FFF2-40B4-BE49-F238E27FC236}">
                <a16:creationId xmlns:a16="http://schemas.microsoft.com/office/drawing/2014/main" id="{69AAF91A-419E-B9BC-C3F8-C759DBFEC7A2}"/>
              </a:ext>
            </a:extLst>
          </p:cNvPr>
          <p:cNvSpPr txBox="1"/>
          <p:nvPr/>
        </p:nvSpPr>
        <p:spPr>
          <a:xfrm>
            <a:off x="6210134" y="3750141"/>
            <a:ext cx="3410174" cy="923330"/>
          </a:xfrm>
          <a:prstGeom prst="rect">
            <a:avLst/>
          </a:prstGeom>
          <a:noFill/>
        </p:spPr>
        <p:txBody>
          <a:bodyPr wrap="square" rtlCol="0" anchor="ctr">
            <a:spAutoFit/>
          </a:bodyPr>
          <a:lstStyle/>
          <a:p>
            <a:pPr algn="ctr"/>
            <a:r>
              <a:rPr lang="en-CA" sz="5400">
                <a:solidFill>
                  <a:srgbClr val="92D050"/>
                </a:solidFill>
                <a:latin typeface="Gill Sans MT" panose="020B0502020104020203" pitchFamily="34" charset="0"/>
                <a:cs typeface="Audi Type Extended" panose="020B0505040200000003" pitchFamily="34" charset="0"/>
              </a:rPr>
              <a:t>451</a:t>
            </a:r>
            <a:r>
              <a:rPr lang="en-CA" sz="4000">
                <a:latin typeface="Gill Sans MT" panose="020B0502020104020203" pitchFamily="34" charset="0"/>
                <a:cs typeface="Audi Type Extended" panose="020B0505040200000003" pitchFamily="34" charset="0"/>
              </a:rPr>
              <a:t> </a:t>
            </a:r>
            <a:r>
              <a:rPr lang="en-CA" sz="3200" dirty="0">
                <a:latin typeface="Gill Sans MT" panose="020B0502020104020203" pitchFamily="34" charset="0"/>
                <a:cs typeface="Audi Type Extended" panose="020B0505040200000003" pitchFamily="34" charset="0"/>
              </a:rPr>
              <a:t>Episodes</a:t>
            </a:r>
            <a:endParaRPr lang="en-CA" sz="4000" dirty="0">
              <a:latin typeface="Gill Sans MT" panose="020B0502020104020203" pitchFamily="34" charset="0"/>
              <a:cs typeface="Audi Type Extended" panose="020B0505040200000003" pitchFamily="34" charset="0"/>
            </a:endParaRPr>
          </a:p>
        </p:txBody>
      </p:sp>
      <p:sp>
        <p:nvSpPr>
          <p:cNvPr id="7" name="TextBox 6">
            <a:extLst>
              <a:ext uri="{FF2B5EF4-FFF2-40B4-BE49-F238E27FC236}">
                <a16:creationId xmlns:a16="http://schemas.microsoft.com/office/drawing/2014/main" id="{F171E623-CA61-75CD-8F1F-5EFA6B3BE206}"/>
              </a:ext>
            </a:extLst>
          </p:cNvPr>
          <p:cNvSpPr txBox="1"/>
          <p:nvPr/>
        </p:nvSpPr>
        <p:spPr>
          <a:xfrm>
            <a:off x="2409371" y="4661234"/>
            <a:ext cx="2627086" cy="584775"/>
          </a:xfrm>
          <a:prstGeom prst="rect">
            <a:avLst/>
          </a:prstGeom>
          <a:noFill/>
        </p:spPr>
        <p:txBody>
          <a:bodyPr wrap="square" rtlCol="0" anchor="ctr">
            <a:spAutoFit/>
          </a:bodyPr>
          <a:lstStyle/>
          <a:p>
            <a:pPr algn="ctr"/>
            <a:r>
              <a:rPr lang="en-CA" sz="3200" dirty="0">
                <a:solidFill>
                  <a:srgbClr val="FF0000"/>
                </a:solidFill>
                <a:latin typeface="Gill Sans MT" panose="020B0502020104020203" pitchFamily="34" charset="0"/>
                <a:cs typeface="Audi Type Extended" panose="020B0505040200000003" pitchFamily="34" charset="0"/>
              </a:rPr>
              <a:t>Average</a:t>
            </a:r>
            <a:r>
              <a:rPr lang="en-CA" sz="3200" dirty="0">
                <a:latin typeface="Gill Sans MT" panose="020B0502020104020203" pitchFamily="34" charset="0"/>
                <a:cs typeface="Audi Type Extended" panose="020B0505040200000003" pitchFamily="34" charset="0"/>
              </a:rPr>
              <a:t> Score</a:t>
            </a:r>
            <a:endParaRPr lang="en-CA" sz="2000" dirty="0">
              <a:latin typeface="Gill Sans MT" panose="020B0502020104020203" pitchFamily="34" charset="0"/>
              <a:cs typeface="Audi Type Extended" panose="020B0505040200000003" pitchFamily="34" charset="0"/>
            </a:endParaRPr>
          </a:p>
        </p:txBody>
      </p:sp>
      <p:sp>
        <p:nvSpPr>
          <p:cNvPr id="8" name="TextBox 7">
            <a:extLst>
              <a:ext uri="{FF2B5EF4-FFF2-40B4-BE49-F238E27FC236}">
                <a16:creationId xmlns:a16="http://schemas.microsoft.com/office/drawing/2014/main" id="{3596DA4D-A1D9-E7B4-C7CF-4F460575E1D5}"/>
              </a:ext>
            </a:extLst>
          </p:cNvPr>
          <p:cNvSpPr txBox="1"/>
          <p:nvPr/>
        </p:nvSpPr>
        <p:spPr>
          <a:xfrm>
            <a:off x="6210134" y="4661234"/>
            <a:ext cx="3695866" cy="584775"/>
          </a:xfrm>
          <a:prstGeom prst="rect">
            <a:avLst/>
          </a:prstGeom>
          <a:noFill/>
        </p:spPr>
        <p:txBody>
          <a:bodyPr wrap="square" rtlCol="0" anchor="ctr">
            <a:spAutoFit/>
          </a:bodyPr>
          <a:lstStyle/>
          <a:p>
            <a:pPr algn="ctr"/>
            <a:r>
              <a:rPr lang="en-CA" sz="3200" dirty="0">
                <a:solidFill>
                  <a:srgbClr val="FF0000"/>
                </a:solidFill>
                <a:latin typeface="Gill Sans MT" panose="020B0502020104020203" pitchFamily="34" charset="0"/>
                <a:cs typeface="Audi Type Extended" panose="020B0505040200000003" pitchFamily="34" charset="0"/>
              </a:rPr>
              <a:t># </a:t>
            </a:r>
            <a:r>
              <a:rPr lang="en-CA" sz="3200" dirty="0">
                <a:latin typeface="Gill Sans MT" panose="020B0502020104020203" pitchFamily="34" charset="0"/>
                <a:cs typeface="Audi Type Extended" panose="020B0505040200000003" pitchFamily="34" charset="0"/>
              </a:rPr>
              <a:t>of Episodes</a:t>
            </a:r>
            <a:endParaRPr lang="en-CA" sz="2000" dirty="0">
              <a:latin typeface="Gill Sans MT" panose="020B0502020104020203" pitchFamily="34" charset="0"/>
              <a:cs typeface="Audi Type Extended" panose="020B0505040200000003" pitchFamily="34" charset="0"/>
            </a:endParaRPr>
          </a:p>
        </p:txBody>
      </p:sp>
      <p:sp>
        <p:nvSpPr>
          <p:cNvPr id="9" name="Rectangle 8">
            <a:extLst>
              <a:ext uri="{FF2B5EF4-FFF2-40B4-BE49-F238E27FC236}">
                <a16:creationId xmlns:a16="http://schemas.microsoft.com/office/drawing/2014/main" id="{C3B62449-1EB8-1235-7C1F-C47A24367545}"/>
              </a:ext>
            </a:extLst>
          </p:cNvPr>
          <p:cNvSpPr/>
          <p:nvPr/>
        </p:nvSpPr>
        <p:spPr>
          <a:xfrm>
            <a:off x="2059585" y="4563781"/>
            <a:ext cx="3575066" cy="137602"/>
          </a:xfrm>
          <a:prstGeom prst="rect">
            <a:avLst/>
          </a:prstGeom>
          <a:solidFill>
            <a:schemeClr val="bg1">
              <a:lumMod val="9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3B6E5082-9A8B-585A-5765-0D9DF871AF2B}"/>
              </a:ext>
            </a:extLst>
          </p:cNvPr>
          <p:cNvSpPr/>
          <p:nvPr/>
        </p:nvSpPr>
        <p:spPr>
          <a:xfrm>
            <a:off x="6210134" y="4570942"/>
            <a:ext cx="3410175" cy="130441"/>
          </a:xfrm>
          <a:prstGeom prst="rect">
            <a:avLst/>
          </a:prstGeom>
          <a:solidFill>
            <a:schemeClr val="bg1">
              <a:lumMod val="9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6734570C-B350-B32A-3144-349F81CC9794}"/>
              </a:ext>
            </a:extLst>
          </p:cNvPr>
          <p:cNvSpPr txBox="1"/>
          <p:nvPr/>
        </p:nvSpPr>
        <p:spPr>
          <a:xfrm>
            <a:off x="891374" y="1812063"/>
            <a:ext cx="10637520" cy="1569660"/>
          </a:xfrm>
          <a:prstGeom prst="rect">
            <a:avLst/>
          </a:prstGeom>
          <a:noFill/>
        </p:spPr>
        <p:txBody>
          <a:bodyPr wrap="square" rtlCol="0">
            <a:spAutoFit/>
          </a:bodyPr>
          <a:lstStyle/>
          <a:p>
            <a:r>
              <a:rPr lang="en-CA" sz="3200" dirty="0">
                <a:latin typeface="Cascadia Code" panose="020B0609020000020004" pitchFamily="49" charset="0"/>
                <a:ea typeface="Cascadia Code" panose="020B0609020000020004" pitchFamily="49" charset="0"/>
                <a:cs typeface="Cascadia Code" panose="020B0609020000020004" pitchFamily="49" charset="0"/>
              </a:rPr>
              <a:t>Produced a generalized model that </a:t>
            </a:r>
            <a:r>
              <a:rPr lang="en-CA" sz="32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safely lands </a:t>
            </a:r>
            <a:r>
              <a:rPr lang="en-CA" sz="3200">
                <a:latin typeface="Cascadia Code" panose="020B0609020000020004" pitchFamily="49" charset="0"/>
                <a:ea typeface="Cascadia Code" panose="020B0609020000020004" pitchFamily="49" charset="0"/>
                <a:cs typeface="Cascadia Code" panose="020B0609020000020004" pitchFamily="49" charset="0"/>
              </a:rPr>
              <a:t>the lander </a:t>
            </a:r>
            <a:r>
              <a:rPr lang="en-CA" sz="3200" dirty="0">
                <a:latin typeface="Cascadia Code" panose="020B0609020000020004" pitchFamily="49" charset="0"/>
                <a:ea typeface="Cascadia Code" panose="020B0609020000020004" pitchFamily="49" charset="0"/>
                <a:cs typeface="Cascadia Code" panose="020B0609020000020004" pitchFamily="49" charset="0"/>
              </a:rPr>
              <a:t>with </a:t>
            </a:r>
            <a:r>
              <a:rPr lang="en-CA" sz="3200"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good landing principles (approach)</a:t>
            </a:r>
          </a:p>
        </p:txBody>
      </p:sp>
    </p:spTree>
    <p:extLst>
      <p:ext uri="{BB962C8B-B14F-4D97-AF65-F5344CB8AC3E}">
        <p14:creationId xmlns:p14="http://schemas.microsoft.com/office/powerpoint/2010/main" val="218667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9E9BBF08-5705-1316-6A55-E4C04F924917}"/>
              </a:ext>
            </a:extLst>
          </p:cNvPr>
          <p:cNvSpPr/>
          <p:nvPr/>
        </p:nvSpPr>
        <p:spPr>
          <a:xfrm>
            <a:off x="2247842" y="84855"/>
            <a:ext cx="7696316" cy="694373"/>
          </a:xfrm>
          <a:prstGeom prst="rect">
            <a:avLst/>
          </a:prstGeom>
          <a:noFill/>
          <a:ln/>
        </p:spPr>
        <p:txBody>
          <a:bodyPr wrap="none" rtlCol="0" anchor="t"/>
          <a:lstStyle/>
          <a:p>
            <a:pPr marL="0" indent="0">
              <a:lnSpc>
                <a:spcPts val="5468"/>
              </a:lnSpc>
              <a:buNone/>
            </a:pPr>
            <a:r>
              <a:rPr lang="en-US" sz="4374"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Insights and Challenges</a:t>
            </a:r>
            <a:endParaRPr lang="en-US" sz="4374"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ext 3">
            <a:extLst>
              <a:ext uri="{FF2B5EF4-FFF2-40B4-BE49-F238E27FC236}">
                <a16:creationId xmlns:a16="http://schemas.microsoft.com/office/drawing/2014/main" id="{5F4B49EE-70B1-C1E4-9689-409CE81EAAA2}"/>
              </a:ext>
            </a:extLst>
          </p:cNvPr>
          <p:cNvSpPr/>
          <p:nvPr/>
        </p:nvSpPr>
        <p:spPr>
          <a:xfrm>
            <a:off x="1687500" y="1270188"/>
            <a:ext cx="2777490" cy="347186"/>
          </a:xfrm>
          <a:prstGeom prst="rect">
            <a:avLst/>
          </a:prstGeom>
          <a:noFill/>
          <a:ln/>
        </p:spPr>
        <p:txBody>
          <a:bodyPr wrap="none" rtlCol="0" anchor="t"/>
          <a:lstStyle/>
          <a:p>
            <a:pPr marL="0" indent="0">
              <a:lnSpc>
                <a:spcPts val="2734"/>
              </a:lnSpc>
              <a:buNone/>
            </a:pPr>
            <a:r>
              <a:rPr lang="en-US" sz="2000"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Effectiveness of DQN</a:t>
            </a:r>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 4">
            <a:extLst>
              <a:ext uri="{FF2B5EF4-FFF2-40B4-BE49-F238E27FC236}">
                <a16:creationId xmlns:a16="http://schemas.microsoft.com/office/drawing/2014/main" id="{807287DA-67BE-9E8C-CC84-CEA309273173}"/>
              </a:ext>
            </a:extLst>
          </p:cNvPr>
          <p:cNvSpPr/>
          <p:nvPr/>
        </p:nvSpPr>
        <p:spPr>
          <a:xfrm>
            <a:off x="1687500" y="1853493"/>
            <a:ext cx="3430385" cy="3554016"/>
          </a:xfrm>
          <a:prstGeom prst="rect">
            <a:avLst/>
          </a:prstGeom>
          <a:noFill/>
          <a:ln/>
        </p:spPr>
        <p:txBody>
          <a:bodyPr wrap="square" rtlCol="0" anchor="t"/>
          <a:lstStyle/>
          <a:p>
            <a:pPr marL="0" indent="0">
              <a:lnSpc>
                <a:spcPts val="2799"/>
              </a:lnSpc>
              <a:buNone/>
            </a:pPr>
            <a:r>
              <a:rPr lang="en-US" sz="140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The evaluation metrics indicate that the DQN algorithm was effective in solving the LunarLander task. The DQN approach was able to learn complex control strategies and adapt to the environment's dynamics, demonstrating its strengths in this application.</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 5">
            <a:extLst>
              <a:ext uri="{FF2B5EF4-FFF2-40B4-BE49-F238E27FC236}">
                <a16:creationId xmlns:a16="http://schemas.microsoft.com/office/drawing/2014/main" id="{C4FA8E7B-9AE2-3129-EBE2-2AD10A431ABF}"/>
              </a:ext>
            </a:extLst>
          </p:cNvPr>
          <p:cNvSpPr/>
          <p:nvPr/>
        </p:nvSpPr>
        <p:spPr>
          <a:xfrm>
            <a:off x="6798560" y="1270188"/>
            <a:ext cx="3705940" cy="347186"/>
          </a:xfrm>
          <a:prstGeom prst="rect">
            <a:avLst/>
          </a:prstGeom>
          <a:noFill/>
          <a:ln/>
        </p:spPr>
        <p:txBody>
          <a:bodyPr wrap="none" rtlCol="0" anchor="t"/>
          <a:lstStyle/>
          <a:p>
            <a:pPr marL="0" indent="0">
              <a:lnSpc>
                <a:spcPts val="2734"/>
              </a:lnSpc>
              <a:buNone/>
            </a:pPr>
            <a:r>
              <a:rPr lang="en-US" sz="2000"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Challenges Encountered</a:t>
            </a:r>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 name="Text 6">
            <a:extLst>
              <a:ext uri="{FF2B5EF4-FFF2-40B4-BE49-F238E27FC236}">
                <a16:creationId xmlns:a16="http://schemas.microsoft.com/office/drawing/2014/main" id="{D249B797-922D-A222-29E8-D3D8CA3AA492}"/>
              </a:ext>
            </a:extLst>
          </p:cNvPr>
          <p:cNvSpPr/>
          <p:nvPr/>
        </p:nvSpPr>
        <p:spPr>
          <a:xfrm>
            <a:off x="6936337" y="1617374"/>
            <a:ext cx="3430385" cy="4264819"/>
          </a:xfrm>
          <a:prstGeom prst="rect">
            <a:avLst/>
          </a:prstGeom>
          <a:noFill/>
          <a:ln/>
        </p:spPr>
        <p:txBody>
          <a:bodyPr wrap="square" rtlCol="0" anchor="t"/>
          <a:lstStyle/>
          <a:p>
            <a:pPr marL="0" indent="0">
              <a:lnSpc>
                <a:spcPts val="2799"/>
              </a:lnSpc>
              <a:buNone/>
            </a:pPr>
            <a:r>
              <a:rPr lang="en-US" sz="140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The project faced several challenges, including difficulties with hyperparameter tuning, training instability, and limitations of the DQN algorithm. Careful experimentation and adjustments were required to overcome these obstacles and achieve the desired performance.</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66076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A8A8637C-C5EB-1956-2540-A8D892ED4B29}"/>
              </a:ext>
            </a:extLst>
          </p:cNvPr>
          <p:cNvSpPr/>
          <p:nvPr/>
        </p:nvSpPr>
        <p:spPr>
          <a:xfrm>
            <a:off x="1117579" y="119817"/>
            <a:ext cx="11074421" cy="1208484"/>
          </a:xfrm>
          <a:prstGeom prst="rect">
            <a:avLst/>
          </a:prstGeom>
          <a:noFill/>
          <a:ln/>
        </p:spPr>
        <p:txBody>
          <a:bodyPr wrap="square" rtlCol="0" anchor="t"/>
          <a:lstStyle/>
          <a:p>
            <a:pPr marL="0" indent="0">
              <a:lnSpc>
                <a:spcPts val="4758"/>
              </a:lnSpc>
              <a:buNone/>
            </a:pPr>
            <a:r>
              <a:rPr lang="en-US" sz="3807"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Future Work and Potential Improvements</a:t>
            </a:r>
            <a:endParaRPr lang="en-US" sz="3807"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Shape 3">
            <a:extLst>
              <a:ext uri="{FF2B5EF4-FFF2-40B4-BE49-F238E27FC236}">
                <a16:creationId xmlns:a16="http://schemas.microsoft.com/office/drawing/2014/main" id="{D21E3C7F-BCA6-7A34-1D22-CE3CA62A519C}"/>
              </a:ext>
            </a:extLst>
          </p:cNvPr>
          <p:cNvSpPr/>
          <p:nvPr/>
        </p:nvSpPr>
        <p:spPr>
          <a:xfrm>
            <a:off x="844510" y="1299362"/>
            <a:ext cx="435054" cy="435054"/>
          </a:xfrm>
          <a:prstGeom prst="roundRect">
            <a:avLst>
              <a:gd name="adj" fmla="val 26669"/>
            </a:avLst>
          </a:prstGeom>
          <a:solidFill>
            <a:schemeClr val="bg1">
              <a:lumMod val="95000"/>
            </a:schemeClr>
          </a:solidFill>
          <a:ln/>
        </p:spPr>
      </p:sp>
      <p:sp>
        <p:nvSpPr>
          <p:cNvPr id="4" name="Text 4">
            <a:extLst>
              <a:ext uri="{FF2B5EF4-FFF2-40B4-BE49-F238E27FC236}">
                <a16:creationId xmlns:a16="http://schemas.microsoft.com/office/drawing/2014/main" id="{CE47EC85-A42E-1621-84B3-A397E89BF8F1}"/>
              </a:ext>
            </a:extLst>
          </p:cNvPr>
          <p:cNvSpPr/>
          <p:nvPr/>
        </p:nvSpPr>
        <p:spPr>
          <a:xfrm>
            <a:off x="1006494" y="1263154"/>
            <a:ext cx="111085" cy="362545"/>
          </a:xfrm>
          <a:prstGeom prst="rect">
            <a:avLst/>
          </a:prstGeom>
          <a:noFill/>
          <a:ln/>
        </p:spPr>
        <p:txBody>
          <a:bodyPr wrap="none" rtlCol="0" anchor="t"/>
          <a:lstStyle/>
          <a:p>
            <a:pPr marL="0" indent="0" algn="ctr">
              <a:lnSpc>
                <a:spcPts val="2855"/>
              </a:lnSpc>
              <a:buNone/>
            </a:pPr>
            <a:r>
              <a:rPr lang="en-US" sz="2284"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1</a:t>
            </a:r>
            <a:endParaRPr lang="en-US" sz="2284"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 5">
            <a:extLst>
              <a:ext uri="{FF2B5EF4-FFF2-40B4-BE49-F238E27FC236}">
                <a16:creationId xmlns:a16="http://schemas.microsoft.com/office/drawing/2014/main" id="{974EA614-9703-C03E-0F82-B554F6E7F7B4}"/>
              </a:ext>
            </a:extLst>
          </p:cNvPr>
          <p:cNvSpPr/>
          <p:nvPr/>
        </p:nvSpPr>
        <p:spPr>
          <a:xfrm>
            <a:off x="1356312" y="1293225"/>
            <a:ext cx="3104176" cy="906185"/>
          </a:xfrm>
          <a:prstGeom prst="rect">
            <a:avLst/>
          </a:prstGeom>
          <a:noFill/>
          <a:ln/>
        </p:spPr>
        <p:txBody>
          <a:bodyPr wrap="square" rtlCol="0" anchor="t"/>
          <a:lstStyle/>
          <a:p>
            <a:pPr marL="0" indent="0">
              <a:lnSpc>
                <a:spcPts val="2379"/>
              </a:lnSpc>
              <a:buNone/>
            </a:pPr>
            <a:r>
              <a:rPr lang="en-US"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Exploring Advanced Neural Network Architectures</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 name="Text 6">
            <a:extLst>
              <a:ext uri="{FF2B5EF4-FFF2-40B4-BE49-F238E27FC236}">
                <a16:creationId xmlns:a16="http://schemas.microsoft.com/office/drawing/2014/main" id="{D51602F7-179C-4F26-C53B-FED11976C42E}"/>
              </a:ext>
            </a:extLst>
          </p:cNvPr>
          <p:cNvSpPr/>
          <p:nvPr/>
        </p:nvSpPr>
        <p:spPr>
          <a:xfrm>
            <a:off x="1356312" y="2407642"/>
            <a:ext cx="2822959" cy="4330541"/>
          </a:xfrm>
          <a:prstGeom prst="rect">
            <a:avLst/>
          </a:prstGeom>
          <a:noFill/>
          <a:ln/>
        </p:spPr>
        <p:txBody>
          <a:bodyPr wrap="square" rtlCol="0" anchor="t"/>
          <a:lstStyle/>
          <a:p>
            <a:pPr marL="0" indent="0">
              <a:lnSpc>
                <a:spcPts val="2436"/>
              </a:lnSpc>
              <a:buNone/>
            </a:pPr>
            <a:r>
              <a:rPr lang="en-US" sz="140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Investigate the use of more sophisticated neural network architectures, such as convolutional neural networks (CNNs) or recurrent neural networks (RNNs), to potentially capture spatial or temporal relationships within the LunarLander environment more effectively.</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Shape 7">
            <a:extLst>
              <a:ext uri="{FF2B5EF4-FFF2-40B4-BE49-F238E27FC236}">
                <a16:creationId xmlns:a16="http://schemas.microsoft.com/office/drawing/2014/main" id="{792689C2-CB04-FE1F-6055-11BD6F2BFBBE}"/>
              </a:ext>
            </a:extLst>
          </p:cNvPr>
          <p:cNvSpPr/>
          <p:nvPr/>
        </p:nvSpPr>
        <p:spPr>
          <a:xfrm>
            <a:off x="4943343" y="1293225"/>
            <a:ext cx="435054" cy="435054"/>
          </a:xfrm>
          <a:prstGeom prst="roundRect">
            <a:avLst>
              <a:gd name="adj" fmla="val 26669"/>
            </a:avLst>
          </a:prstGeom>
          <a:solidFill>
            <a:schemeClr val="bg1">
              <a:lumMod val="95000"/>
            </a:schemeClr>
          </a:solidFill>
          <a:ln/>
        </p:spPr>
      </p:sp>
      <p:sp>
        <p:nvSpPr>
          <p:cNvPr id="8" name="Text 8">
            <a:extLst>
              <a:ext uri="{FF2B5EF4-FFF2-40B4-BE49-F238E27FC236}">
                <a16:creationId xmlns:a16="http://schemas.microsoft.com/office/drawing/2014/main" id="{DC01CD99-621D-08E7-E8AF-5D9FAA925449}"/>
              </a:ext>
            </a:extLst>
          </p:cNvPr>
          <p:cNvSpPr/>
          <p:nvPr/>
        </p:nvSpPr>
        <p:spPr>
          <a:xfrm>
            <a:off x="5085227" y="1299362"/>
            <a:ext cx="151686" cy="362545"/>
          </a:xfrm>
          <a:prstGeom prst="rect">
            <a:avLst/>
          </a:prstGeom>
          <a:noFill/>
          <a:ln/>
        </p:spPr>
        <p:txBody>
          <a:bodyPr wrap="none" rtlCol="0" anchor="t"/>
          <a:lstStyle/>
          <a:p>
            <a:pPr marL="0" indent="0" algn="ctr">
              <a:lnSpc>
                <a:spcPts val="2855"/>
              </a:lnSpc>
              <a:buNone/>
            </a:pPr>
            <a:r>
              <a:rPr lang="en-US" sz="2284"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2</a:t>
            </a:r>
            <a:endParaRPr lang="en-US" sz="2284"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Text 9">
            <a:extLst>
              <a:ext uri="{FF2B5EF4-FFF2-40B4-BE49-F238E27FC236}">
                <a16:creationId xmlns:a16="http://schemas.microsoft.com/office/drawing/2014/main" id="{5B1EDF47-DD20-4A4D-AF1C-C77895027DCE}"/>
              </a:ext>
            </a:extLst>
          </p:cNvPr>
          <p:cNvSpPr/>
          <p:nvPr/>
        </p:nvSpPr>
        <p:spPr>
          <a:xfrm>
            <a:off x="5426815" y="1221194"/>
            <a:ext cx="3104176" cy="1208246"/>
          </a:xfrm>
          <a:prstGeom prst="rect">
            <a:avLst/>
          </a:prstGeom>
          <a:noFill/>
          <a:ln/>
        </p:spPr>
        <p:txBody>
          <a:bodyPr wrap="square" rtlCol="0" anchor="t"/>
          <a:lstStyle/>
          <a:p>
            <a:pPr marL="0" indent="0">
              <a:lnSpc>
                <a:spcPts val="2379"/>
              </a:lnSpc>
              <a:buNone/>
            </a:pPr>
            <a:r>
              <a:rPr lang="en-US"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Experimenting with Alternative Exploration Strategies</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0" name="Text 10">
            <a:extLst>
              <a:ext uri="{FF2B5EF4-FFF2-40B4-BE49-F238E27FC236}">
                <a16:creationId xmlns:a16="http://schemas.microsoft.com/office/drawing/2014/main" id="{D98D016A-1C6F-7B92-E25F-95D563F84964}"/>
              </a:ext>
            </a:extLst>
          </p:cNvPr>
          <p:cNvSpPr/>
          <p:nvPr/>
        </p:nvSpPr>
        <p:spPr>
          <a:xfrm>
            <a:off x="5378397" y="2543562"/>
            <a:ext cx="2822958" cy="3093244"/>
          </a:xfrm>
          <a:prstGeom prst="rect">
            <a:avLst/>
          </a:prstGeom>
          <a:noFill/>
          <a:ln/>
        </p:spPr>
        <p:txBody>
          <a:bodyPr wrap="square" rtlCol="0" anchor="t"/>
          <a:lstStyle/>
          <a:p>
            <a:pPr marL="0" indent="0">
              <a:lnSpc>
                <a:spcPts val="2436"/>
              </a:lnSpc>
              <a:buNone/>
            </a:pPr>
            <a:r>
              <a:rPr lang="en-US" sz="140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Explore different exploration strategies beyond epsilon-greedy, such as Boltzmann exploration or Bayesian approaches, to find a better balance between exploration and exploitation during the learning process.</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 name="Shape 11">
            <a:extLst>
              <a:ext uri="{FF2B5EF4-FFF2-40B4-BE49-F238E27FC236}">
                <a16:creationId xmlns:a16="http://schemas.microsoft.com/office/drawing/2014/main" id="{07ACBA65-EA88-315F-23A1-5D541255E844}"/>
              </a:ext>
            </a:extLst>
          </p:cNvPr>
          <p:cNvSpPr/>
          <p:nvPr/>
        </p:nvSpPr>
        <p:spPr>
          <a:xfrm>
            <a:off x="9210872" y="1380972"/>
            <a:ext cx="435054" cy="435054"/>
          </a:xfrm>
          <a:prstGeom prst="roundRect">
            <a:avLst>
              <a:gd name="adj" fmla="val 26669"/>
            </a:avLst>
          </a:prstGeom>
          <a:solidFill>
            <a:schemeClr val="bg1">
              <a:lumMod val="95000"/>
            </a:schemeClr>
          </a:solidFill>
          <a:ln/>
        </p:spPr>
      </p:sp>
      <p:sp>
        <p:nvSpPr>
          <p:cNvPr id="12" name="Text 12">
            <a:extLst>
              <a:ext uri="{FF2B5EF4-FFF2-40B4-BE49-F238E27FC236}">
                <a16:creationId xmlns:a16="http://schemas.microsoft.com/office/drawing/2014/main" id="{02337BA4-64DF-E0BD-9BF9-FD4A985C34C4}"/>
              </a:ext>
            </a:extLst>
          </p:cNvPr>
          <p:cNvSpPr/>
          <p:nvPr/>
        </p:nvSpPr>
        <p:spPr>
          <a:xfrm>
            <a:off x="9357616" y="1371871"/>
            <a:ext cx="141565" cy="362545"/>
          </a:xfrm>
          <a:prstGeom prst="rect">
            <a:avLst/>
          </a:prstGeom>
          <a:noFill/>
          <a:ln/>
        </p:spPr>
        <p:txBody>
          <a:bodyPr wrap="none" rtlCol="0" anchor="t"/>
          <a:lstStyle/>
          <a:p>
            <a:pPr marL="0" indent="0" algn="ctr">
              <a:lnSpc>
                <a:spcPts val="2855"/>
              </a:lnSpc>
              <a:buNone/>
            </a:pPr>
            <a:r>
              <a:rPr lang="en-US" sz="2284"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3</a:t>
            </a:r>
            <a:endParaRPr lang="en-US" sz="2284"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3" name="Text 13">
            <a:extLst>
              <a:ext uri="{FF2B5EF4-FFF2-40B4-BE49-F238E27FC236}">
                <a16:creationId xmlns:a16="http://schemas.microsoft.com/office/drawing/2014/main" id="{CC9DD305-AB59-0765-D5B0-6B63C197318D}"/>
              </a:ext>
            </a:extLst>
          </p:cNvPr>
          <p:cNvSpPr/>
          <p:nvPr/>
        </p:nvSpPr>
        <p:spPr>
          <a:xfrm>
            <a:off x="9645925" y="1299283"/>
            <a:ext cx="2306384" cy="604123"/>
          </a:xfrm>
          <a:prstGeom prst="rect">
            <a:avLst/>
          </a:prstGeom>
          <a:noFill/>
          <a:ln/>
        </p:spPr>
        <p:txBody>
          <a:bodyPr wrap="square" rtlCol="0" anchor="t"/>
          <a:lstStyle/>
          <a:p>
            <a:pPr marL="0" indent="0">
              <a:lnSpc>
                <a:spcPts val="2379"/>
              </a:lnSpc>
              <a:buNone/>
            </a:pPr>
            <a:r>
              <a:rPr lang="en-US" b="1">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Implementing DQN</a:t>
            </a:r>
          </a:p>
          <a:p>
            <a:pPr marL="0" indent="0">
              <a:lnSpc>
                <a:spcPts val="2379"/>
              </a:lnSpc>
              <a:buNone/>
            </a:pPr>
            <a:r>
              <a:rPr lang="en-US" b="1">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Variants</a:t>
            </a:r>
            <a:endParaRPr lang="en-US"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4" name="Text 14">
            <a:extLst>
              <a:ext uri="{FF2B5EF4-FFF2-40B4-BE49-F238E27FC236}">
                <a16:creationId xmlns:a16="http://schemas.microsoft.com/office/drawing/2014/main" id="{7D5B2DCE-94E9-1321-128C-9C64FAB8C5F5}"/>
              </a:ext>
            </a:extLst>
          </p:cNvPr>
          <p:cNvSpPr/>
          <p:nvPr/>
        </p:nvSpPr>
        <p:spPr>
          <a:xfrm>
            <a:off x="9645926" y="2429440"/>
            <a:ext cx="2414894" cy="3093244"/>
          </a:xfrm>
          <a:prstGeom prst="rect">
            <a:avLst/>
          </a:prstGeom>
          <a:noFill/>
          <a:ln/>
        </p:spPr>
        <p:txBody>
          <a:bodyPr wrap="square" rtlCol="0" anchor="t"/>
          <a:lstStyle/>
          <a:p>
            <a:pPr marL="0" indent="0">
              <a:lnSpc>
                <a:spcPts val="2436"/>
              </a:lnSpc>
              <a:buNone/>
            </a:pPr>
            <a:r>
              <a:rPr lang="en-US" sz="140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Implement and evaluate advanced DQN variants like Double DQN or Dueling DQN, which address known limitations of the standard DQN algorithm and can lead to improved stability and performance.</a:t>
            </a:r>
            <a:endParaRPr lang="en-US" sz="14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4982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26832B8-D5EB-1079-BE3C-E466A6052E38}"/>
              </a:ext>
            </a:extLst>
          </p:cNvPr>
          <p:cNvSpPr/>
          <p:nvPr/>
        </p:nvSpPr>
        <p:spPr>
          <a:xfrm>
            <a:off x="729974" y="157056"/>
            <a:ext cx="9675019" cy="694373"/>
          </a:xfrm>
          <a:prstGeom prst="rect">
            <a:avLst/>
          </a:prstGeom>
          <a:noFill/>
          <a:ln/>
        </p:spPr>
        <p:txBody>
          <a:bodyPr wrap="none" rtlCol="0" anchor="t"/>
          <a:lstStyle/>
          <a:p>
            <a:pPr marL="0" indent="0">
              <a:lnSpc>
                <a:spcPts val="5468"/>
              </a:lnSpc>
              <a:buNone/>
            </a:pPr>
            <a:r>
              <a:rPr lang="en-US" sz="4000"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Transfer Learning and Generalization</a:t>
            </a:r>
            <a:endParaRPr lang="en-US" sz="40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3" name="Image 0" descr="preencoded.png">
            <a:extLst>
              <a:ext uri="{FF2B5EF4-FFF2-40B4-BE49-F238E27FC236}">
                <a16:creationId xmlns:a16="http://schemas.microsoft.com/office/drawing/2014/main" id="{DD19DC4A-90A0-1955-6A2C-E6DBAD49B476}"/>
              </a:ext>
            </a:extLst>
          </p:cNvPr>
          <p:cNvPicPr>
            <a:picLocks noChangeAspect="1"/>
          </p:cNvPicPr>
          <p:nvPr/>
        </p:nvPicPr>
        <p:blipFill>
          <a:blip r:embed="rId2"/>
          <a:stretch>
            <a:fillRect/>
          </a:stretch>
        </p:blipFill>
        <p:spPr>
          <a:xfrm>
            <a:off x="452261" y="1287467"/>
            <a:ext cx="555427" cy="555427"/>
          </a:xfrm>
          <a:prstGeom prst="rect">
            <a:avLst/>
          </a:prstGeom>
        </p:spPr>
      </p:pic>
      <p:sp>
        <p:nvSpPr>
          <p:cNvPr id="4" name="Text 3">
            <a:extLst>
              <a:ext uri="{FF2B5EF4-FFF2-40B4-BE49-F238E27FC236}">
                <a16:creationId xmlns:a16="http://schemas.microsoft.com/office/drawing/2014/main" id="{CD0CE4AF-FD1D-11BA-54C5-8CB11EE44A60}"/>
              </a:ext>
            </a:extLst>
          </p:cNvPr>
          <p:cNvSpPr/>
          <p:nvPr/>
        </p:nvSpPr>
        <p:spPr>
          <a:xfrm>
            <a:off x="359664" y="2113642"/>
            <a:ext cx="435614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Applying Knowledge to New Tasks</a:t>
            </a:r>
            <a:endParaRPr lang="en-US" sz="2187"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 4">
            <a:extLst>
              <a:ext uri="{FF2B5EF4-FFF2-40B4-BE49-F238E27FC236}">
                <a16:creationId xmlns:a16="http://schemas.microsoft.com/office/drawing/2014/main" id="{57D6A13F-7410-2546-DD11-D79CE45D6C85}"/>
              </a:ext>
            </a:extLst>
          </p:cNvPr>
          <p:cNvSpPr/>
          <p:nvPr/>
        </p:nvSpPr>
        <p:spPr>
          <a:xfrm>
            <a:off x="359664" y="2731576"/>
            <a:ext cx="5110520" cy="2132409"/>
          </a:xfrm>
          <a:prstGeom prst="rect">
            <a:avLst/>
          </a:prstGeom>
          <a:noFill/>
          <a:ln/>
        </p:spPr>
        <p:txBody>
          <a:bodyPr wrap="square" rtlCol="0" anchor="t"/>
          <a:lstStyle/>
          <a:p>
            <a:pPr marL="0" indent="0" algn="l">
              <a:lnSpc>
                <a:spcPts val="2799"/>
              </a:lnSpc>
              <a:buNone/>
            </a:pPr>
            <a:r>
              <a:rPr lang="en-US" sz="175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Explore the possibility of transferring the knowledge learned by the Lunar Lander agent to other related tasks or environments. This could involve adapting the trained agent or its neural network weights to control other types of vehicles or robots.</a:t>
            </a:r>
            <a:endParaRPr lang="en-US" sz="175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6" name="Image 1" descr="preencoded.png">
            <a:extLst>
              <a:ext uri="{FF2B5EF4-FFF2-40B4-BE49-F238E27FC236}">
                <a16:creationId xmlns:a16="http://schemas.microsoft.com/office/drawing/2014/main" id="{7A776ACE-5E6D-94E9-85E3-12BCBAD5E999}"/>
              </a:ext>
            </a:extLst>
          </p:cNvPr>
          <p:cNvPicPr>
            <a:picLocks noChangeAspect="1"/>
          </p:cNvPicPr>
          <p:nvPr/>
        </p:nvPicPr>
        <p:blipFill>
          <a:blip r:embed="rId3"/>
          <a:stretch>
            <a:fillRect/>
          </a:stretch>
        </p:blipFill>
        <p:spPr>
          <a:xfrm>
            <a:off x="6578943" y="1287466"/>
            <a:ext cx="555427" cy="555427"/>
          </a:xfrm>
          <a:prstGeom prst="rect">
            <a:avLst/>
          </a:prstGeom>
        </p:spPr>
      </p:pic>
      <p:sp>
        <p:nvSpPr>
          <p:cNvPr id="7" name="Text 5">
            <a:extLst>
              <a:ext uri="{FF2B5EF4-FFF2-40B4-BE49-F238E27FC236}">
                <a16:creationId xmlns:a16="http://schemas.microsoft.com/office/drawing/2014/main" id="{3515D7CB-CC84-562F-59F9-92300E97DEBC}"/>
              </a:ext>
            </a:extLst>
          </p:cNvPr>
          <p:cNvSpPr/>
          <p:nvPr/>
        </p:nvSpPr>
        <p:spPr>
          <a:xfrm>
            <a:off x="6440047" y="2020594"/>
            <a:ext cx="5110639" cy="694373"/>
          </a:xfrm>
          <a:prstGeom prst="rect">
            <a:avLst/>
          </a:prstGeom>
          <a:noFill/>
          <a:ln/>
        </p:spPr>
        <p:txBody>
          <a:bodyPr wrap="square" rtlCol="0" anchor="t"/>
          <a:lstStyle/>
          <a:p>
            <a:pPr marL="0" indent="0" algn="l">
              <a:lnSpc>
                <a:spcPts val="2734"/>
              </a:lnSpc>
              <a:buNone/>
            </a:pPr>
            <a:r>
              <a:rPr lang="en-US" sz="2187"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Generalizing to Different Landing Conditions</a:t>
            </a:r>
            <a:endParaRPr lang="en-US" sz="2187"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 name="Text 6">
            <a:extLst>
              <a:ext uri="{FF2B5EF4-FFF2-40B4-BE49-F238E27FC236}">
                <a16:creationId xmlns:a16="http://schemas.microsoft.com/office/drawing/2014/main" id="{2FED4FCD-F1F5-86FD-ED25-B829E15F697C}"/>
              </a:ext>
            </a:extLst>
          </p:cNvPr>
          <p:cNvSpPr/>
          <p:nvPr/>
        </p:nvSpPr>
        <p:spPr>
          <a:xfrm>
            <a:off x="6440047" y="2892668"/>
            <a:ext cx="5110639" cy="1777008"/>
          </a:xfrm>
          <a:prstGeom prst="rect">
            <a:avLst/>
          </a:prstGeom>
          <a:noFill/>
          <a:ln/>
        </p:spPr>
        <p:txBody>
          <a:bodyPr wrap="square" rtlCol="0" anchor="t"/>
          <a:lstStyle/>
          <a:p>
            <a:pPr marL="0" indent="0" algn="l">
              <a:lnSpc>
                <a:spcPts val="2799"/>
              </a:lnSpc>
              <a:buNone/>
            </a:pPr>
            <a:r>
              <a:rPr lang="en-US" sz="1750" dirty="0">
                <a:solidFill>
                  <a:srgbClr val="39393C"/>
                </a:solidFill>
                <a:latin typeface="Cascadia Code" panose="020B0609020000020004" pitchFamily="49" charset="0"/>
                <a:ea typeface="Cascadia Code" panose="020B0609020000020004" pitchFamily="49" charset="0"/>
                <a:cs typeface="Cascadia Code" panose="020B0609020000020004" pitchFamily="49" charset="0"/>
              </a:rPr>
              <a:t>Investigate techniques to improve the agent's ability to generalize to different landing conditions, such as varying terrain, gravity levels, or initial starting positions. This would enhance the agent's robustness.</a:t>
            </a:r>
            <a:endParaRPr lang="en-US" sz="175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421170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4E96-D396-1EFE-BF10-CBF7C34D4423}"/>
              </a:ext>
            </a:extLst>
          </p:cNvPr>
          <p:cNvSpPr>
            <a:spLocks noGrp="1"/>
          </p:cNvSpPr>
          <p:nvPr>
            <p:ph type="title"/>
          </p:nvPr>
        </p:nvSpPr>
        <p:spPr/>
        <p:txBody>
          <a:bodyPr/>
          <a:lstStyle/>
          <a:p>
            <a:r>
              <a:rPr lang="en-IN">
                <a:latin typeface="Cascadia Code" panose="020B0609020000020004" pitchFamily="49" charset="0"/>
                <a:ea typeface="Cascadia Code" panose="020B0609020000020004" pitchFamily="49" charset="0"/>
                <a:cs typeface="Cascadia Code" panose="020B0609020000020004" pitchFamily="49" charset="0"/>
              </a:rPr>
              <a:t>Conclusion</a:t>
            </a:r>
          </a:p>
        </p:txBody>
      </p:sp>
      <p:sp>
        <p:nvSpPr>
          <p:cNvPr id="3" name="Content Placeholder 2">
            <a:extLst>
              <a:ext uri="{FF2B5EF4-FFF2-40B4-BE49-F238E27FC236}">
                <a16:creationId xmlns:a16="http://schemas.microsoft.com/office/drawing/2014/main" id="{15872E93-B47E-BDBC-C4CB-4F7BFBE53AEB}"/>
              </a:ext>
            </a:extLst>
          </p:cNvPr>
          <p:cNvSpPr>
            <a:spLocks noGrp="1"/>
          </p:cNvSpPr>
          <p:nvPr>
            <p:ph idx="1"/>
          </p:nvPr>
        </p:nvSpPr>
        <p:spPr/>
        <p:txBody>
          <a:bodyPr>
            <a:normAutofit fontScale="70000" lnSpcReduction="20000"/>
          </a:bodyPr>
          <a:lstStyle/>
          <a:p>
            <a:pPr marL="0" indent="0">
              <a:buNone/>
            </a:pPr>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Our journey to develop a DQN agent capable of autonomously landing a lunar module in the LunarLander-v2 environment has reached a successful conclusion. Through the implementation of the DQN algorithm, a carefully designed training process, and insightful evaluation, we have witnessed the agent's remarkable progress and its ability to master this challenging task.</a:t>
            </a:r>
          </a:p>
          <a:p>
            <a:pPr marL="0" indent="0">
              <a:buNone/>
            </a:pPr>
            <a:r>
              <a:rPr lang="en-US" sz="200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Project Summary and Achievements:</a:t>
            </a:r>
          </a:p>
          <a:p>
            <a:pPr>
              <a:buFont typeface="Wingdings" panose="05000000000000000000" pitchFamily="2" charset="2"/>
              <a:buChar char="q"/>
            </a:pPr>
            <a:r>
              <a:rPr lang="en-US"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DQN Implementation: </a:t>
            </a:r>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We successfully implemented a DQN agent with a multi-layer perceptron (MLP) as the Q-network, incorporating experience replay and an epsilon-greedy exploration strategy.</a:t>
            </a:r>
          </a:p>
          <a:p>
            <a:pPr>
              <a:buFont typeface="Wingdings" panose="05000000000000000000" pitchFamily="2" charset="2"/>
              <a:buChar char="q"/>
            </a:pPr>
            <a:r>
              <a:rPr lang="en-US"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Training and Learning</a:t>
            </a:r>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The agent underwent an iterative training process, interacting with the LunarLander-v2 environment, gathering experiences, and continuously updating its knowledge to improve its landing performance.</a:t>
            </a:r>
          </a:p>
          <a:p>
            <a:pPr>
              <a:buFont typeface="Wingdings" panose="05000000000000000000" pitchFamily="2" charset="2"/>
              <a:buChar char="q"/>
            </a:pPr>
            <a:r>
              <a:rPr lang="en-US"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Performance Evaluation: </a:t>
            </a:r>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We evaluated the agent's performance using quantitative metrics such as average reward, landing success rate, and episode length, demonstrating its effectiveness in achieving successful landings.</a:t>
            </a:r>
          </a:p>
          <a:p>
            <a:pPr>
              <a:buFont typeface="Wingdings" panose="05000000000000000000" pitchFamily="2" charset="2"/>
              <a:buChar char="q"/>
            </a:pPr>
            <a:r>
              <a:rPr lang="en-US"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Visualization with Streamlit: </a:t>
            </a:r>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We created an engaging and informative visualization of the training process using Streamlit, providing insights into the agent's learning progress and decision-making.</a:t>
            </a:r>
            <a:endParaRPr lang="en-IN">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213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F9E57B-6D50-BB17-82C4-FEA778DF614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solidFill>
                  <a:schemeClr val="tx1"/>
                </a:solidFill>
              </a:rPr>
              <a:t>Problem Statement</a:t>
            </a:r>
            <a:endParaRPr lang="en-CA" dirty="0">
              <a:solidFill>
                <a:schemeClr val="tx1"/>
              </a:solidFill>
            </a:endParaRPr>
          </a:p>
        </p:txBody>
      </p:sp>
      <p:pic>
        <p:nvPicPr>
          <p:cNvPr id="4" name="Picture 2" descr="Image result for lunar lander">
            <a:extLst>
              <a:ext uri="{FF2B5EF4-FFF2-40B4-BE49-F238E27FC236}">
                <a16:creationId xmlns:a16="http://schemas.microsoft.com/office/drawing/2014/main" id="{758B1FC6-B531-CFA2-2904-8A4ACF5C77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30" r="11532"/>
          <a:stretch/>
        </p:blipFill>
        <p:spPr bwMode="auto">
          <a:xfrm>
            <a:off x="8957388" y="3274746"/>
            <a:ext cx="3234612" cy="28447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lunar lander openai">
            <a:extLst>
              <a:ext uri="{FF2B5EF4-FFF2-40B4-BE49-F238E27FC236}">
                <a16:creationId xmlns:a16="http://schemas.microsoft.com/office/drawing/2014/main" id="{DE627834-CFD7-9E09-38C5-BDF78A4A1D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17" r="24962"/>
          <a:stretch/>
        </p:blipFill>
        <p:spPr bwMode="auto">
          <a:xfrm>
            <a:off x="8957388" y="200832"/>
            <a:ext cx="3234612" cy="27860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E91269-7D45-574F-B052-8A45A8869EA7}"/>
              </a:ext>
            </a:extLst>
          </p:cNvPr>
          <p:cNvSpPr txBox="1"/>
          <p:nvPr/>
        </p:nvSpPr>
        <p:spPr>
          <a:xfrm>
            <a:off x="792765" y="1343609"/>
            <a:ext cx="7847382" cy="4308872"/>
          </a:xfrm>
          <a:prstGeom prst="rect">
            <a:avLst/>
          </a:prstGeom>
          <a:noFill/>
        </p:spPr>
        <p:txBody>
          <a:bodyPr wrap="square" rtlCol="0">
            <a:spAutoFit/>
          </a:bodyPr>
          <a:lstStyle/>
          <a:p>
            <a:r>
              <a:rPr lang="en-US" b="1">
                <a:latin typeface="Cascadia Code" panose="020B0609020000020004" pitchFamily="49" charset="0"/>
                <a:ea typeface="Cascadia Code" panose="020B0609020000020004" pitchFamily="49" charset="0"/>
                <a:cs typeface="Cascadia Code" panose="020B0609020000020004" pitchFamily="49" charset="0"/>
              </a:rPr>
              <a:t>Problem Statement: </a:t>
            </a:r>
            <a:r>
              <a:rPr lang="en-US" sz="1600">
                <a:latin typeface="Cascadia Code" panose="020B0609020000020004" pitchFamily="49" charset="0"/>
                <a:ea typeface="Cascadia Code" panose="020B0609020000020004" pitchFamily="49" charset="0"/>
                <a:cs typeface="Cascadia Code" panose="020B0609020000020004" pitchFamily="49" charset="0"/>
              </a:rPr>
              <a:t>Develop an AI agent that can learn to safely and efficiently land a lunar module within a simulated environment, leveraging the principles of Deep Reinforcement Learning.</a:t>
            </a:r>
          </a:p>
          <a:p>
            <a:endParaRPr lang="en-US" sz="1600">
              <a:latin typeface="Cascadia Code" panose="020B0609020000020004" pitchFamily="49" charset="0"/>
              <a:ea typeface="Cascadia Code" panose="020B0609020000020004" pitchFamily="49" charset="0"/>
              <a:cs typeface="Cascadia Code" panose="020B0609020000020004" pitchFamily="49" charset="0"/>
            </a:endParaRPr>
          </a:p>
          <a:p>
            <a:r>
              <a:rPr lang="en-US" sz="1600">
                <a:latin typeface="Cascadia Code" panose="020B0609020000020004" pitchFamily="49" charset="0"/>
                <a:ea typeface="Cascadia Code" panose="020B0609020000020004" pitchFamily="49" charset="0"/>
                <a:cs typeface="Cascadia Code" panose="020B0609020000020004" pitchFamily="49" charset="0"/>
              </a:rPr>
              <a:t>This statement clearly outlines the core challenge:</a:t>
            </a:r>
          </a:p>
          <a:p>
            <a:endParaRPr lang="en-US" sz="1600">
              <a:latin typeface="Cascadia Code" panose="020B0609020000020004" pitchFamily="49" charset="0"/>
              <a:ea typeface="Cascadia Code" panose="020B0609020000020004" pitchFamily="49" charset="0"/>
              <a:cs typeface="Cascadia Code" panose="020B0609020000020004" pitchFamily="49" charset="0"/>
            </a:endParaRPr>
          </a:p>
          <a:p>
            <a:pPr marL="342900" indent="-342900">
              <a:buFont typeface="+mj-lt"/>
              <a:buAutoNum type="arabicPeriod"/>
            </a:pPr>
            <a:r>
              <a:rPr lang="en-US" sz="1600" b="1">
                <a:latin typeface="Cascadia Code" panose="020B0609020000020004" pitchFamily="49" charset="0"/>
                <a:ea typeface="Cascadia Code" panose="020B0609020000020004" pitchFamily="49" charset="0"/>
                <a:cs typeface="Cascadia Code" panose="020B0609020000020004" pitchFamily="49" charset="0"/>
              </a:rPr>
              <a:t>"Develop an AI agent": </a:t>
            </a:r>
            <a:r>
              <a:rPr lang="en-US" sz="1600">
                <a:latin typeface="Cascadia Code" panose="020B0609020000020004" pitchFamily="49" charset="0"/>
                <a:ea typeface="Cascadia Code" panose="020B0609020000020004" pitchFamily="49" charset="0"/>
                <a:cs typeface="Cascadia Code" panose="020B0609020000020004" pitchFamily="49" charset="0"/>
              </a:rPr>
              <a:t>You are creating an autonomous decision-making system.</a:t>
            </a:r>
          </a:p>
          <a:p>
            <a:pPr marL="342900" indent="-342900">
              <a:buFont typeface="+mj-lt"/>
              <a:buAutoNum type="arabicPeriod"/>
            </a:pPr>
            <a:r>
              <a:rPr lang="en-US" sz="1600" b="1">
                <a:latin typeface="Cascadia Code" panose="020B0609020000020004" pitchFamily="49" charset="0"/>
                <a:ea typeface="Cascadia Code" panose="020B0609020000020004" pitchFamily="49" charset="0"/>
                <a:cs typeface="Cascadia Code" panose="020B0609020000020004" pitchFamily="49" charset="0"/>
              </a:rPr>
              <a:t>"Learn to safely and efficiently land": </a:t>
            </a:r>
            <a:r>
              <a:rPr lang="en-US" sz="1600">
                <a:latin typeface="Cascadia Code" panose="020B0609020000020004" pitchFamily="49" charset="0"/>
                <a:ea typeface="Cascadia Code" panose="020B0609020000020004" pitchFamily="49" charset="0"/>
                <a:cs typeface="Cascadia Code" panose="020B0609020000020004" pitchFamily="49" charset="0"/>
              </a:rPr>
              <a:t>The agent's goals are safety (no crashing!) and efficiency (minimal fuel use).</a:t>
            </a:r>
          </a:p>
          <a:p>
            <a:pPr marL="342900" indent="-342900">
              <a:buFont typeface="+mj-lt"/>
              <a:buAutoNum type="arabicPeriod"/>
            </a:pPr>
            <a:r>
              <a:rPr lang="en-US" sz="1600" b="1">
                <a:latin typeface="Cascadia Code" panose="020B0609020000020004" pitchFamily="49" charset="0"/>
                <a:ea typeface="Cascadia Code" panose="020B0609020000020004" pitchFamily="49" charset="0"/>
                <a:cs typeface="Cascadia Code" panose="020B0609020000020004" pitchFamily="49" charset="0"/>
              </a:rPr>
              <a:t>"Lunar module within a simulated environment": </a:t>
            </a:r>
            <a:r>
              <a:rPr lang="en-US" sz="1600">
                <a:latin typeface="Cascadia Code" panose="020B0609020000020004" pitchFamily="49" charset="0"/>
                <a:ea typeface="Cascadia Code" panose="020B0609020000020004" pitchFamily="49" charset="0"/>
                <a:cs typeface="Cascadia Code" panose="020B0609020000020004" pitchFamily="49" charset="0"/>
              </a:rPr>
              <a:t>You are working with a specific task (lunar landing) and using a controlled simulation for training.</a:t>
            </a:r>
          </a:p>
          <a:p>
            <a:pPr marL="342900" indent="-342900">
              <a:buFont typeface="+mj-lt"/>
              <a:buAutoNum type="arabicPeriod"/>
            </a:pPr>
            <a:r>
              <a:rPr lang="en-US" sz="1600" b="1">
                <a:latin typeface="Cascadia Code" panose="020B0609020000020004" pitchFamily="49" charset="0"/>
                <a:ea typeface="Cascadia Code" panose="020B0609020000020004" pitchFamily="49" charset="0"/>
                <a:cs typeface="Cascadia Code" panose="020B0609020000020004" pitchFamily="49" charset="0"/>
              </a:rPr>
              <a:t>"Leveraging Deep Reinforcement Learning": </a:t>
            </a:r>
            <a:r>
              <a:rPr lang="en-US" sz="1600">
                <a:latin typeface="Cascadia Code" panose="020B0609020000020004" pitchFamily="49" charset="0"/>
                <a:ea typeface="Cascadia Code" panose="020B0609020000020004" pitchFamily="49" charset="0"/>
                <a:cs typeface="Cascadia Code" panose="020B0609020000020004" pitchFamily="49" charset="0"/>
              </a:rPr>
              <a:t>You are employing a specific AI approach, implying the use of neural networks and reward-based learning.</a:t>
            </a:r>
            <a:endParaRPr lang="en-IN" sz="160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39651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2215FB-5A63-C83F-9C2D-E3B1ED841CAD}"/>
              </a:ext>
            </a:extLst>
          </p:cNvPr>
          <p:cNvSpPr txBox="1"/>
          <p:nvPr/>
        </p:nvSpPr>
        <p:spPr>
          <a:xfrm>
            <a:off x="1150620" y="233440"/>
            <a:ext cx="9890760" cy="5909310"/>
          </a:xfrm>
          <a:prstGeom prst="rect">
            <a:avLst/>
          </a:prstGeom>
          <a:noFill/>
        </p:spPr>
        <p:txBody>
          <a:bodyPr wrap="square">
            <a:spAutoFit/>
          </a:bodyPr>
          <a:lstStyle/>
          <a:p>
            <a:r>
              <a:rPr lang="en-IN" b="1">
                <a:latin typeface="Cascadia Code" panose="020B0609020000020004" pitchFamily="49" charset="0"/>
                <a:ea typeface="Cascadia Code" panose="020B0609020000020004" pitchFamily="49" charset="0"/>
                <a:cs typeface="Cascadia Code" panose="020B0609020000020004" pitchFamily="49" charset="0"/>
              </a:rPr>
              <a:t>Significance and Impact:</a:t>
            </a:r>
          </a:p>
          <a:p>
            <a:endParaRPr lang="en-IN">
              <a:latin typeface="Cascadia Code" panose="020B0609020000020004" pitchFamily="49" charset="0"/>
              <a:ea typeface="Cascadia Code" panose="020B0609020000020004" pitchFamily="49" charset="0"/>
              <a:cs typeface="Cascadia Code" panose="020B0609020000020004" pitchFamily="49" charset="0"/>
            </a:endParaRPr>
          </a:p>
          <a:p>
            <a:pPr marL="342900" indent="-342900">
              <a:buFont typeface="+mj-lt"/>
              <a:buAutoNum type="arabicPeriod"/>
            </a:pPr>
            <a:r>
              <a:rPr lang="en-IN" b="1">
                <a:latin typeface="Cascadia Code" panose="020B0609020000020004" pitchFamily="49" charset="0"/>
                <a:ea typeface="Cascadia Code" panose="020B0609020000020004" pitchFamily="49" charset="0"/>
                <a:cs typeface="Cascadia Code" panose="020B0609020000020004" pitchFamily="49" charset="0"/>
              </a:rPr>
              <a:t>Contribution to Reinforcement Learning: </a:t>
            </a:r>
            <a:r>
              <a:rPr lang="en-IN">
                <a:latin typeface="Cascadia Code" panose="020B0609020000020004" pitchFamily="49" charset="0"/>
                <a:ea typeface="Cascadia Code" panose="020B0609020000020004" pitchFamily="49" charset="0"/>
                <a:cs typeface="Cascadia Code" panose="020B0609020000020004" pitchFamily="49" charset="0"/>
              </a:rPr>
              <a:t>Our project contributes to the field of reinforcement learning by showcasing the practical application of the DQN algorithm in solving a complex control task. The insights gained from our experiments and evaluations can inform future research and development in RL.</a:t>
            </a:r>
          </a:p>
          <a:p>
            <a:pPr marL="342900" indent="-342900">
              <a:buFont typeface="+mj-lt"/>
              <a:buAutoNum type="arabicPeriod"/>
            </a:pPr>
            <a:r>
              <a:rPr lang="en-IN" b="1">
                <a:latin typeface="Cascadia Code" panose="020B0609020000020004" pitchFamily="49" charset="0"/>
                <a:ea typeface="Cascadia Code" panose="020B0609020000020004" pitchFamily="49" charset="0"/>
                <a:cs typeface="Cascadia Code" panose="020B0609020000020004" pitchFamily="49" charset="0"/>
              </a:rPr>
              <a:t>Advancements in Autonomous Systems: </a:t>
            </a:r>
            <a:r>
              <a:rPr lang="en-IN">
                <a:latin typeface="Cascadia Code" panose="020B0609020000020004" pitchFamily="49" charset="0"/>
                <a:ea typeface="Cascadia Code" panose="020B0609020000020004" pitchFamily="49" charset="0"/>
                <a:cs typeface="Cascadia Code" panose="020B0609020000020004" pitchFamily="49" charset="0"/>
              </a:rPr>
              <a:t>The development of successful autonomous landing systems, like our DQN agent, has significant implications for the future of space exploration. These systems can increase the safety and efficiency of missions, enabling more ambitious and complex endeavors in space.</a:t>
            </a:r>
          </a:p>
          <a:p>
            <a:pPr marL="342900" indent="-342900">
              <a:buFont typeface="+mj-lt"/>
              <a:buAutoNum type="arabicPeriod"/>
            </a:pPr>
            <a:endParaRPr lang="en-IN">
              <a:latin typeface="Cascadia Code" panose="020B0609020000020004" pitchFamily="49" charset="0"/>
              <a:ea typeface="Cascadia Code" panose="020B0609020000020004" pitchFamily="49" charset="0"/>
              <a:cs typeface="Cascadia Code" panose="020B0609020000020004" pitchFamily="49" charset="0"/>
            </a:endParaRPr>
          </a:p>
          <a:p>
            <a:r>
              <a:rPr lang="en-IN" b="1">
                <a:latin typeface="Cascadia Code" panose="020B0609020000020004" pitchFamily="49" charset="0"/>
                <a:ea typeface="Cascadia Code" panose="020B0609020000020004" pitchFamily="49" charset="0"/>
                <a:cs typeface="Cascadia Code" panose="020B0609020000020004" pitchFamily="49" charset="0"/>
              </a:rPr>
              <a:t>Final Thoughts:</a:t>
            </a:r>
          </a:p>
          <a:p>
            <a:endParaRPr lang="en-IN">
              <a:latin typeface="Cascadia Code" panose="020B0609020000020004" pitchFamily="49" charset="0"/>
              <a:ea typeface="Cascadia Code" panose="020B0609020000020004" pitchFamily="49" charset="0"/>
              <a:cs typeface="Cascadia Code" panose="020B0609020000020004" pitchFamily="49" charset="0"/>
            </a:endParaRPr>
          </a:p>
          <a:p>
            <a:pPr marL="285750" indent="-285750">
              <a:buFont typeface="Wingdings" panose="05000000000000000000" pitchFamily="2" charset="2"/>
              <a:buChar char="q"/>
            </a:pPr>
            <a:r>
              <a:rPr lang="en-IN">
                <a:latin typeface="Cascadia Code" panose="020B0609020000020004" pitchFamily="49" charset="0"/>
                <a:ea typeface="Cascadia Code" panose="020B0609020000020004" pitchFamily="49" charset="0"/>
                <a:cs typeface="Cascadia Code" panose="020B0609020000020004" pitchFamily="49" charset="0"/>
              </a:rPr>
              <a:t>Our project demonstrates the immense potential of artificial intelligence and reinforcement learning in tackling real-world challenges. As we continue to explore and refine these technologies, we pave the way for a future where autonomous systems play an increasingly vital role in space exploration, robotics, and various other domains.</a:t>
            </a:r>
          </a:p>
        </p:txBody>
      </p:sp>
    </p:spTree>
    <p:extLst>
      <p:ext uri="{BB962C8B-B14F-4D97-AF65-F5344CB8AC3E}">
        <p14:creationId xmlns:p14="http://schemas.microsoft.com/office/powerpoint/2010/main" val="162417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12F1-E3A8-DBDC-5207-838E1F4789FF}"/>
              </a:ext>
            </a:extLst>
          </p:cNvPr>
          <p:cNvSpPr>
            <a:spLocks noGrp="1"/>
          </p:cNvSpPr>
          <p:nvPr>
            <p:ph type="title"/>
          </p:nvPr>
        </p:nvSpPr>
        <p:spPr/>
        <p:txBody>
          <a:bodyPr/>
          <a:lstStyle/>
          <a:p>
            <a:r>
              <a:rPr lang="en-IN"/>
              <a:t>Technical Details</a:t>
            </a:r>
          </a:p>
        </p:txBody>
      </p:sp>
      <p:sp>
        <p:nvSpPr>
          <p:cNvPr id="3" name="Content Placeholder 2">
            <a:extLst>
              <a:ext uri="{FF2B5EF4-FFF2-40B4-BE49-F238E27FC236}">
                <a16:creationId xmlns:a16="http://schemas.microsoft.com/office/drawing/2014/main" id="{311BE0A5-FBF8-EAD3-CD7B-AF71A93A655D}"/>
              </a:ext>
            </a:extLst>
          </p:cNvPr>
          <p:cNvSpPr>
            <a:spLocks noGrp="1"/>
          </p:cNvSpPr>
          <p:nvPr>
            <p:ph idx="1"/>
          </p:nvPr>
        </p:nvSpPr>
        <p:spPr>
          <a:xfrm>
            <a:off x="1189878" y="2016761"/>
            <a:ext cx="10384806" cy="4463196"/>
          </a:xfrm>
        </p:spPr>
        <p:txBody>
          <a:bodyPr>
            <a:noAutofit/>
          </a:bodyPr>
          <a:lstStyle/>
          <a:p>
            <a:pPr marL="0" indent="0">
              <a:lnSpc>
                <a:spcPct val="100000"/>
              </a:lnSpc>
              <a:buNone/>
            </a:pP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This slide delves deeper into the technical aspects of our project, providing additional details for those interested in the specifics of our DQN agent implementation and training process.</a:t>
            </a:r>
          </a:p>
          <a:p>
            <a:pPr marL="0" indent="0">
              <a:lnSpc>
                <a:spcPct val="100000"/>
              </a:lnSpc>
              <a:buNone/>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Neural Network Architecture:</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Input Layer: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8 neurons, corresponding to the 8-dimensional state vector from the LunarLander-v2 environment.</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Hidden Layers: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Two hidden layers, each with 64 neurons and ReLU activation functions.</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Output Layer: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4 neurons, representing the Q-values for each of the four possible actions.</a:t>
            </a:r>
          </a:p>
          <a:p>
            <a:pPr marL="0" indent="0">
              <a:lnSpc>
                <a:spcPct val="100000"/>
              </a:lnSpc>
              <a:buNone/>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Hyperparameters:</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Learning Rate: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(Specify the value used in your project)</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Discount Factor (Gamma):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(Specify the value used in your project)</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Exploration Rate (Epsilon):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Initial value: (Specify the initial value), Minimum value: (Specify the minimum value), Decay rate: (Specify the decay rate per episode)</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Replay Buffer Size: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(Specify the buffer size used in your project)</a:t>
            </a:r>
          </a:p>
          <a:p>
            <a:pPr marL="228600" indent="-228600">
              <a:lnSpc>
                <a:spcPct val="100000"/>
              </a:lnSpc>
              <a:buFont typeface="+mj-lt"/>
              <a:buAutoNum type="arabicPeriod"/>
            </a:pPr>
            <a:r>
              <a:rPr lang="en-US" sz="1250" b="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Batch Size: </a:t>
            </a:r>
            <a:r>
              <a:rPr lang="en-US"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(Specify the batch size used during training)</a:t>
            </a:r>
            <a:endParaRPr lang="en-IN" sz="125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755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ADEC3-79BA-DE09-B1F9-1A81EB15D602}"/>
              </a:ext>
            </a:extLst>
          </p:cNvPr>
          <p:cNvSpPr txBox="1"/>
          <p:nvPr/>
        </p:nvSpPr>
        <p:spPr>
          <a:xfrm>
            <a:off x="1452551" y="891988"/>
            <a:ext cx="8104404" cy="2862322"/>
          </a:xfrm>
          <a:prstGeom prst="rect">
            <a:avLst/>
          </a:prstGeom>
          <a:noFill/>
        </p:spPr>
        <p:txBody>
          <a:bodyPr wrap="square">
            <a:spAutoFit/>
          </a:bodyPr>
          <a:lstStyle/>
          <a:p>
            <a:pPr>
              <a:spcAft>
                <a:spcPts val="1200"/>
              </a:spcAft>
            </a:pPr>
            <a:r>
              <a:rPr lang="en-US" sz="2000">
                <a:latin typeface="Cascadia Code" panose="020B0609020000020004" pitchFamily="49" charset="0"/>
                <a:ea typeface="Cascadia Code" panose="020B0609020000020004" pitchFamily="49" charset="0"/>
                <a:cs typeface="Cascadia Code" panose="020B0609020000020004" pitchFamily="49" charset="0"/>
              </a:rPr>
              <a:t>Software and Libraries:</a:t>
            </a:r>
          </a:p>
          <a:p>
            <a:pPr marL="285750" indent="-285750">
              <a:buFont typeface="Wingdings" panose="05000000000000000000" pitchFamily="2" charset="2"/>
              <a:buChar char="q"/>
            </a:pPr>
            <a:r>
              <a:rPr lang="en-US" sz="2000">
                <a:latin typeface="Cascadia Code" panose="020B0609020000020004" pitchFamily="49" charset="0"/>
                <a:ea typeface="Cascadia Code" panose="020B0609020000020004" pitchFamily="49" charset="0"/>
                <a:cs typeface="Cascadia Code" panose="020B0609020000020004" pitchFamily="49" charset="0"/>
              </a:rPr>
              <a:t>Programming Language: Python</a:t>
            </a:r>
          </a:p>
          <a:p>
            <a:pPr marL="285750" indent="-285750">
              <a:buFont typeface="Wingdings" panose="05000000000000000000" pitchFamily="2" charset="2"/>
              <a:buChar char="q"/>
            </a:pPr>
            <a:r>
              <a:rPr lang="en-US" sz="2000">
                <a:latin typeface="Cascadia Code" panose="020B0609020000020004" pitchFamily="49" charset="0"/>
                <a:ea typeface="Cascadia Code" panose="020B0609020000020004" pitchFamily="49" charset="0"/>
                <a:cs typeface="Cascadia Code" panose="020B0609020000020004" pitchFamily="49" charset="0"/>
              </a:rPr>
              <a:t>Deep Learning Framework: PyTorch</a:t>
            </a:r>
          </a:p>
          <a:p>
            <a:pPr marL="285750" indent="-285750">
              <a:buFont typeface="Wingdings" panose="05000000000000000000" pitchFamily="2" charset="2"/>
              <a:buChar char="q"/>
            </a:pPr>
            <a:r>
              <a:rPr lang="en-US" sz="2000">
                <a:latin typeface="Cascadia Code" panose="020B0609020000020004" pitchFamily="49" charset="0"/>
                <a:ea typeface="Cascadia Code" panose="020B0609020000020004" pitchFamily="49" charset="0"/>
                <a:cs typeface="Cascadia Code" panose="020B0609020000020004" pitchFamily="49" charset="0"/>
              </a:rPr>
              <a:t>Reinforcement Learning Environment:OpenAI Gym</a:t>
            </a:r>
          </a:p>
          <a:p>
            <a:pPr marL="285750" indent="-285750">
              <a:buFont typeface="Wingdings" panose="05000000000000000000" pitchFamily="2" charset="2"/>
              <a:buChar char="q"/>
            </a:pPr>
            <a:r>
              <a:rPr lang="en-US" sz="2000">
                <a:latin typeface="Cascadia Code" panose="020B0609020000020004" pitchFamily="49" charset="0"/>
                <a:ea typeface="Cascadia Code" panose="020B0609020000020004" pitchFamily="49" charset="0"/>
                <a:cs typeface="Cascadia Code" panose="020B0609020000020004" pitchFamily="49" charset="0"/>
              </a:rPr>
              <a:t>Visualization Tool: Streamlit</a:t>
            </a:r>
          </a:p>
          <a:p>
            <a:pPr marL="285750" indent="-285750">
              <a:buFont typeface="Wingdings" panose="05000000000000000000" pitchFamily="2" charset="2"/>
              <a:buChar char="q"/>
            </a:pPr>
            <a:endParaRPr lang="en-US" sz="2000">
              <a:latin typeface="Cascadia Code" panose="020B0609020000020004" pitchFamily="49" charset="0"/>
              <a:ea typeface="Cascadia Code" panose="020B0609020000020004" pitchFamily="49" charset="0"/>
              <a:cs typeface="Cascadia Code" panose="020B0609020000020004" pitchFamily="49" charset="0"/>
            </a:endParaRPr>
          </a:p>
          <a:p>
            <a:pPr>
              <a:spcAft>
                <a:spcPts val="1200"/>
              </a:spcAft>
            </a:pPr>
            <a:r>
              <a:rPr lang="en-US" sz="2000">
                <a:latin typeface="Cascadia Code" panose="020B0609020000020004" pitchFamily="49" charset="0"/>
                <a:ea typeface="Cascadia Code" panose="020B0609020000020004" pitchFamily="49" charset="0"/>
                <a:cs typeface="Cascadia Code" panose="020B0609020000020004" pitchFamily="49" charset="0"/>
              </a:rPr>
              <a:t>Training Infrastructure:</a:t>
            </a:r>
          </a:p>
          <a:p>
            <a:pPr marL="285750" indent="-285750">
              <a:buFont typeface="Wingdings" panose="05000000000000000000" pitchFamily="2" charset="2"/>
              <a:buChar char="q"/>
            </a:pPr>
            <a:r>
              <a:rPr lang="en-US" sz="2000">
                <a:latin typeface="Cascadia Code" panose="020B0609020000020004" pitchFamily="49" charset="0"/>
                <a:ea typeface="Cascadia Code" panose="020B0609020000020004" pitchFamily="49" charset="0"/>
                <a:cs typeface="Cascadia Code" panose="020B0609020000020004" pitchFamily="49" charset="0"/>
              </a:rPr>
              <a:t>Google Colab (CPU, GPU)</a:t>
            </a:r>
          </a:p>
        </p:txBody>
      </p:sp>
    </p:spTree>
    <p:extLst>
      <p:ext uri="{BB962C8B-B14F-4D97-AF65-F5344CB8AC3E}">
        <p14:creationId xmlns:p14="http://schemas.microsoft.com/office/powerpoint/2010/main" val="215254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ree - Moon Day PowerPoint Template and Google Slides Theme">
            <a:extLst>
              <a:ext uri="{FF2B5EF4-FFF2-40B4-BE49-F238E27FC236}">
                <a16:creationId xmlns:a16="http://schemas.microsoft.com/office/drawing/2014/main" id="{96F65973-801D-D3AA-8A07-E404BC62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43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10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7C71-B1B3-F458-2873-09D79C384F94}"/>
              </a:ext>
            </a:extLst>
          </p:cNvPr>
          <p:cNvSpPr txBox="1">
            <a:spLocks/>
          </p:cNvSpPr>
          <p:nvPr/>
        </p:nvSpPr>
        <p:spPr>
          <a:xfrm>
            <a:off x="579590" y="253222"/>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latin typeface="Cascadia Code" panose="020B0609020000020004" pitchFamily="49" charset="0"/>
                <a:ea typeface="Cascadia Code" panose="020B0609020000020004" pitchFamily="49" charset="0"/>
                <a:cs typeface="Cascadia Code" panose="020B0609020000020004" pitchFamily="49" charset="0"/>
              </a:rPr>
              <a:t>Action Space</a:t>
            </a:r>
            <a:endParaRPr lang="en-CA"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3" name="Picture 2">
            <a:extLst>
              <a:ext uri="{FF2B5EF4-FFF2-40B4-BE49-F238E27FC236}">
                <a16:creationId xmlns:a16="http://schemas.microsoft.com/office/drawing/2014/main" id="{1784A7F9-D308-A8A0-D4C5-BCA67D2BD0B5}"/>
              </a:ext>
            </a:extLst>
          </p:cNvPr>
          <p:cNvPicPr>
            <a:picLocks noChangeAspect="1"/>
          </p:cNvPicPr>
          <p:nvPr/>
        </p:nvPicPr>
        <p:blipFill>
          <a:blip r:embed="rId2"/>
          <a:stretch>
            <a:fillRect/>
          </a:stretch>
        </p:blipFill>
        <p:spPr>
          <a:xfrm>
            <a:off x="2496276" y="1146120"/>
            <a:ext cx="8803294" cy="5212016"/>
          </a:xfrm>
          <a:prstGeom prst="rect">
            <a:avLst/>
          </a:prstGeom>
        </p:spPr>
      </p:pic>
      <p:grpSp>
        <p:nvGrpSpPr>
          <p:cNvPr id="4" name="Group 3">
            <a:extLst>
              <a:ext uri="{FF2B5EF4-FFF2-40B4-BE49-F238E27FC236}">
                <a16:creationId xmlns:a16="http://schemas.microsoft.com/office/drawing/2014/main" id="{91629328-BAF0-A352-E8F7-D89B3069492F}"/>
              </a:ext>
            </a:extLst>
          </p:cNvPr>
          <p:cNvGrpSpPr/>
          <p:nvPr/>
        </p:nvGrpSpPr>
        <p:grpSpPr>
          <a:xfrm>
            <a:off x="4723874" y="3015615"/>
            <a:ext cx="1767840" cy="1917430"/>
            <a:chOff x="3888634" y="3015615"/>
            <a:chExt cx="1767840" cy="1917430"/>
          </a:xfrm>
        </p:grpSpPr>
        <p:cxnSp>
          <p:nvCxnSpPr>
            <p:cNvPr id="5" name="Straight Arrow Connector 4">
              <a:extLst>
                <a:ext uri="{FF2B5EF4-FFF2-40B4-BE49-F238E27FC236}">
                  <a16:creationId xmlns:a16="http://schemas.microsoft.com/office/drawing/2014/main" id="{FF355D97-68A7-33B9-A42C-54E357218856}"/>
                </a:ext>
              </a:extLst>
            </p:cNvPr>
            <p:cNvCxnSpPr>
              <a:cxnSpLocks/>
              <a:endCxn id="6" idx="0"/>
            </p:cNvCxnSpPr>
            <p:nvPr/>
          </p:nvCxnSpPr>
          <p:spPr>
            <a:xfrm flipH="1">
              <a:off x="4772554" y="3015615"/>
              <a:ext cx="169462" cy="1548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FE2D91-B8B6-7BB3-A651-038CD05B5538}"/>
                </a:ext>
              </a:extLst>
            </p:cNvPr>
            <p:cNvSpPr txBox="1"/>
            <p:nvPr/>
          </p:nvSpPr>
          <p:spPr>
            <a:xfrm>
              <a:off x="3888634" y="4563713"/>
              <a:ext cx="1767840" cy="369332"/>
            </a:xfrm>
            <a:prstGeom prst="rect">
              <a:avLst/>
            </a:prstGeom>
            <a:noFill/>
            <a:ln w="38100">
              <a:solidFill>
                <a:srgbClr val="FF0000"/>
              </a:solidFill>
            </a:ln>
          </p:spPr>
          <p:txBody>
            <a:bodyPr wrap="square" rtlCol="0" anchor="ctr">
              <a:spAutoFit/>
            </a:bodyPr>
            <a:lstStyle/>
            <a:p>
              <a:pPr algn="ctr"/>
              <a:r>
                <a:rPr lang="en-US" dirty="0">
                  <a:solidFill>
                    <a:srgbClr val="FF0000"/>
                  </a:solidFill>
                  <a:latin typeface="Gill Sans MT" panose="020B0502020104020203" pitchFamily="34" charset="0"/>
                </a:rPr>
                <a:t>Main Engine</a:t>
              </a:r>
              <a:endParaRPr lang="en-CA" dirty="0">
                <a:solidFill>
                  <a:srgbClr val="FF0000"/>
                </a:solidFill>
                <a:latin typeface="Gill Sans MT" panose="020B0502020104020203" pitchFamily="34" charset="0"/>
              </a:endParaRPr>
            </a:p>
          </p:txBody>
        </p:sp>
      </p:grpSp>
      <p:grpSp>
        <p:nvGrpSpPr>
          <p:cNvPr id="7" name="Group 6">
            <a:extLst>
              <a:ext uri="{FF2B5EF4-FFF2-40B4-BE49-F238E27FC236}">
                <a16:creationId xmlns:a16="http://schemas.microsoft.com/office/drawing/2014/main" id="{76B67A8D-A3E2-F4C7-3C81-A606808B8F0B}"/>
              </a:ext>
            </a:extLst>
          </p:cNvPr>
          <p:cNvGrpSpPr/>
          <p:nvPr/>
        </p:nvGrpSpPr>
        <p:grpSpPr>
          <a:xfrm>
            <a:off x="6026365" y="2998022"/>
            <a:ext cx="1852301" cy="938772"/>
            <a:chOff x="5293231" y="2882265"/>
            <a:chExt cx="1852301" cy="938772"/>
          </a:xfrm>
        </p:grpSpPr>
        <p:cxnSp>
          <p:nvCxnSpPr>
            <p:cNvPr id="8" name="Straight Arrow Connector 7">
              <a:extLst>
                <a:ext uri="{FF2B5EF4-FFF2-40B4-BE49-F238E27FC236}">
                  <a16:creationId xmlns:a16="http://schemas.microsoft.com/office/drawing/2014/main" id="{118CFE16-9D12-8974-BBF4-89853B0011A3}"/>
                </a:ext>
              </a:extLst>
            </p:cNvPr>
            <p:cNvCxnSpPr>
              <a:cxnSpLocks/>
              <a:endCxn id="9" idx="0"/>
            </p:cNvCxnSpPr>
            <p:nvPr/>
          </p:nvCxnSpPr>
          <p:spPr>
            <a:xfrm>
              <a:off x="5293231" y="2882265"/>
              <a:ext cx="968381" cy="569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BBF374-EEF5-36F4-BD1E-07295366DF8F}"/>
                </a:ext>
              </a:extLst>
            </p:cNvPr>
            <p:cNvSpPr txBox="1"/>
            <p:nvPr/>
          </p:nvSpPr>
          <p:spPr>
            <a:xfrm>
              <a:off x="5377692" y="3451705"/>
              <a:ext cx="1767840" cy="369332"/>
            </a:xfrm>
            <a:prstGeom prst="rect">
              <a:avLst/>
            </a:prstGeom>
            <a:noFill/>
            <a:ln w="38100">
              <a:solidFill>
                <a:srgbClr val="FF0000"/>
              </a:solidFill>
            </a:ln>
          </p:spPr>
          <p:txBody>
            <a:bodyPr wrap="square" rtlCol="0" anchor="ctr">
              <a:spAutoFit/>
            </a:bodyPr>
            <a:lstStyle/>
            <a:p>
              <a:pPr algn="ctr"/>
              <a:r>
                <a:rPr lang="en-US" dirty="0">
                  <a:solidFill>
                    <a:srgbClr val="FF0000"/>
                  </a:solidFill>
                  <a:latin typeface="Gill Sans MT" panose="020B0502020104020203" pitchFamily="34" charset="0"/>
                </a:rPr>
                <a:t>Right Engine</a:t>
              </a:r>
              <a:endParaRPr lang="en-CA" dirty="0">
                <a:solidFill>
                  <a:srgbClr val="FF0000"/>
                </a:solidFill>
                <a:latin typeface="Gill Sans MT" panose="020B0502020104020203" pitchFamily="34" charset="0"/>
              </a:endParaRPr>
            </a:p>
          </p:txBody>
        </p:sp>
      </p:grpSp>
      <p:grpSp>
        <p:nvGrpSpPr>
          <p:cNvPr id="10" name="Group 9">
            <a:extLst>
              <a:ext uri="{FF2B5EF4-FFF2-40B4-BE49-F238E27FC236}">
                <a16:creationId xmlns:a16="http://schemas.microsoft.com/office/drawing/2014/main" id="{A5A8C0E4-749D-9EE3-56CA-CB022D433A6D}"/>
              </a:ext>
            </a:extLst>
          </p:cNvPr>
          <p:cNvGrpSpPr/>
          <p:nvPr/>
        </p:nvGrpSpPr>
        <p:grpSpPr>
          <a:xfrm>
            <a:off x="3511358" y="2962974"/>
            <a:ext cx="2057807" cy="973820"/>
            <a:chOff x="2853918" y="2855524"/>
            <a:chExt cx="2057807" cy="973820"/>
          </a:xfrm>
        </p:grpSpPr>
        <p:cxnSp>
          <p:nvCxnSpPr>
            <p:cNvPr id="11" name="Straight Arrow Connector 10">
              <a:extLst>
                <a:ext uri="{FF2B5EF4-FFF2-40B4-BE49-F238E27FC236}">
                  <a16:creationId xmlns:a16="http://schemas.microsoft.com/office/drawing/2014/main" id="{393D5FD1-54BA-ECE7-967C-5974F87B29BD}"/>
                </a:ext>
              </a:extLst>
            </p:cNvPr>
            <p:cNvCxnSpPr>
              <a:cxnSpLocks/>
              <a:endCxn id="12" idx="0"/>
            </p:cNvCxnSpPr>
            <p:nvPr/>
          </p:nvCxnSpPr>
          <p:spPr>
            <a:xfrm flipH="1">
              <a:off x="3737838" y="2855524"/>
              <a:ext cx="1173887" cy="6044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968573-E511-670E-C5E4-07599F011AC6}"/>
                </a:ext>
              </a:extLst>
            </p:cNvPr>
            <p:cNvSpPr txBox="1"/>
            <p:nvPr/>
          </p:nvSpPr>
          <p:spPr>
            <a:xfrm>
              <a:off x="2853918" y="3460012"/>
              <a:ext cx="1767840" cy="369332"/>
            </a:xfrm>
            <a:prstGeom prst="rect">
              <a:avLst/>
            </a:prstGeom>
            <a:noFill/>
            <a:ln w="38100">
              <a:solidFill>
                <a:srgbClr val="FF0000"/>
              </a:solidFill>
            </a:ln>
          </p:spPr>
          <p:txBody>
            <a:bodyPr wrap="square" rtlCol="0" anchor="ctr">
              <a:spAutoFit/>
            </a:bodyPr>
            <a:lstStyle/>
            <a:p>
              <a:pPr algn="ctr"/>
              <a:r>
                <a:rPr lang="en-US" dirty="0">
                  <a:solidFill>
                    <a:srgbClr val="FF0000"/>
                  </a:solidFill>
                  <a:latin typeface="Gill Sans MT" panose="020B0502020104020203" pitchFamily="34" charset="0"/>
                </a:rPr>
                <a:t>Left Engine</a:t>
              </a:r>
              <a:endParaRPr lang="en-CA" dirty="0">
                <a:solidFill>
                  <a:srgbClr val="FF0000"/>
                </a:solidFill>
                <a:latin typeface="Gill Sans MT" panose="020B0502020104020203" pitchFamily="34" charset="0"/>
              </a:endParaRPr>
            </a:p>
          </p:txBody>
        </p:sp>
      </p:grpSp>
      <p:sp>
        <p:nvSpPr>
          <p:cNvPr id="13" name="TextBox 12">
            <a:extLst>
              <a:ext uri="{FF2B5EF4-FFF2-40B4-BE49-F238E27FC236}">
                <a16:creationId xmlns:a16="http://schemas.microsoft.com/office/drawing/2014/main" id="{49C7BFE7-D0CC-03F6-CCC2-827DE1548DC7}"/>
              </a:ext>
            </a:extLst>
          </p:cNvPr>
          <p:cNvSpPr txBox="1"/>
          <p:nvPr/>
        </p:nvSpPr>
        <p:spPr>
          <a:xfrm>
            <a:off x="6311579" y="5729125"/>
            <a:ext cx="1525838" cy="646331"/>
          </a:xfrm>
          <a:prstGeom prst="rect">
            <a:avLst/>
          </a:prstGeom>
          <a:noFill/>
          <a:ln w="38100">
            <a:solidFill>
              <a:srgbClr val="FF0000"/>
            </a:solidFill>
          </a:ln>
        </p:spPr>
        <p:txBody>
          <a:bodyPr wrap="square" rtlCol="0" anchor="ctr">
            <a:spAutoFit/>
          </a:bodyPr>
          <a:lstStyle/>
          <a:p>
            <a:pPr algn="ctr"/>
            <a:r>
              <a:rPr lang="en-US" dirty="0">
                <a:solidFill>
                  <a:srgbClr val="FF0000"/>
                </a:solidFill>
                <a:latin typeface="Gill Sans MT" panose="020B0502020104020203" pitchFamily="34" charset="0"/>
              </a:rPr>
              <a:t>Landing Pad (0,0)</a:t>
            </a:r>
            <a:endParaRPr lang="en-CA" dirty="0">
              <a:solidFill>
                <a:srgbClr val="FF0000"/>
              </a:solidFill>
              <a:latin typeface="Gill Sans MT" panose="020B0502020104020203" pitchFamily="34" charset="0"/>
            </a:endParaRPr>
          </a:p>
        </p:txBody>
      </p:sp>
      <p:sp>
        <p:nvSpPr>
          <p:cNvPr id="14" name="TextBox 13">
            <a:extLst>
              <a:ext uri="{FF2B5EF4-FFF2-40B4-BE49-F238E27FC236}">
                <a16:creationId xmlns:a16="http://schemas.microsoft.com/office/drawing/2014/main" id="{5DB3F718-9071-09F1-4FB8-E9BD91A20A5B}"/>
              </a:ext>
            </a:extLst>
          </p:cNvPr>
          <p:cNvSpPr txBox="1"/>
          <p:nvPr/>
        </p:nvSpPr>
        <p:spPr>
          <a:xfrm>
            <a:off x="8583071" y="2770655"/>
            <a:ext cx="2646803" cy="2346412"/>
          </a:xfrm>
          <a:prstGeom prst="rect">
            <a:avLst/>
          </a:prstGeom>
          <a:noFill/>
        </p:spPr>
        <p:txBody>
          <a:bodyPr wrap="square" rtlCol="0" anchor="ctr">
            <a:spAutoFit/>
          </a:bodyPr>
          <a:lstStyle/>
          <a:p>
            <a:pPr>
              <a:lnSpc>
                <a:spcPct val="150000"/>
              </a:lnSpc>
            </a:pPr>
            <a:r>
              <a:rPr lang="en-US" sz="2000" dirty="0">
                <a:solidFill>
                  <a:schemeClr val="bg1"/>
                </a:solidFill>
                <a:latin typeface="Gill Sans MT" panose="020B0502020104020203" pitchFamily="34" charset="0"/>
              </a:rPr>
              <a:t>4 </a:t>
            </a:r>
            <a:r>
              <a:rPr lang="en-US" sz="2000" u="sng" dirty="0">
                <a:solidFill>
                  <a:schemeClr val="bg1"/>
                </a:solidFill>
                <a:latin typeface="Gill Sans MT" panose="020B0502020104020203" pitchFamily="34" charset="0"/>
              </a:rPr>
              <a:t>Discrete</a:t>
            </a:r>
            <a:r>
              <a:rPr lang="en-US" sz="2000" dirty="0">
                <a:solidFill>
                  <a:schemeClr val="bg1"/>
                </a:solidFill>
                <a:latin typeface="Gill Sans MT" panose="020B0502020104020203" pitchFamily="34" charset="0"/>
              </a:rPr>
              <a:t> Actions: </a:t>
            </a:r>
          </a:p>
          <a:p>
            <a:pPr marL="342900" indent="-342900">
              <a:lnSpc>
                <a:spcPct val="150000"/>
              </a:lnSpc>
              <a:buFont typeface="+mj-lt"/>
              <a:buAutoNum type="arabicPeriod"/>
            </a:pPr>
            <a:r>
              <a:rPr lang="en-US" sz="2000" dirty="0">
                <a:solidFill>
                  <a:schemeClr val="bg1"/>
                </a:solidFill>
                <a:latin typeface="Gill Sans MT" panose="020B0502020104020203" pitchFamily="34" charset="0"/>
              </a:rPr>
              <a:t>Fire </a:t>
            </a:r>
            <a:r>
              <a:rPr lang="en-US" sz="2000" u="sng" dirty="0">
                <a:solidFill>
                  <a:schemeClr val="bg1"/>
                </a:solidFill>
                <a:latin typeface="Gill Sans MT" panose="020B0502020104020203" pitchFamily="34" charset="0"/>
              </a:rPr>
              <a:t>Left</a:t>
            </a:r>
            <a:r>
              <a:rPr lang="en-US" sz="2000" dirty="0">
                <a:solidFill>
                  <a:schemeClr val="bg1"/>
                </a:solidFill>
                <a:latin typeface="Gill Sans MT" panose="020B0502020104020203" pitchFamily="34" charset="0"/>
              </a:rPr>
              <a:t> Engine</a:t>
            </a:r>
          </a:p>
          <a:p>
            <a:pPr marL="342900" indent="-342900">
              <a:lnSpc>
                <a:spcPct val="150000"/>
              </a:lnSpc>
              <a:buFont typeface="+mj-lt"/>
              <a:buAutoNum type="arabicPeriod"/>
            </a:pPr>
            <a:r>
              <a:rPr lang="en-US" sz="2000" dirty="0">
                <a:solidFill>
                  <a:schemeClr val="bg1"/>
                </a:solidFill>
                <a:latin typeface="Gill Sans MT" panose="020B0502020104020203" pitchFamily="34" charset="0"/>
              </a:rPr>
              <a:t>Fire </a:t>
            </a:r>
            <a:r>
              <a:rPr lang="en-US" sz="2000" u="sng" dirty="0">
                <a:solidFill>
                  <a:schemeClr val="bg1"/>
                </a:solidFill>
                <a:latin typeface="Gill Sans MT" panose="020B0502020104020203" pitchFamily="34" charset="0"/>
              </a:rPr>
              <a:t>Right</a:t>
            </a:r>
            <a:r>
              <a:rPr lang="en-US" sz="2000" dirty="0">
                <a:solidFill>
                  <a:schemeClr val="bg1"/>
                </a:solidFill>
                <a:latin typeface="Gill Sans MT" panose="020B0502020104020203" pitchFamily="34" charset="0"/>
              </a:rPr>
              <a:t> Engine</a:t>
            </a:r>
          </a:p>
          <a:p>
            <a:pPr marL="342900" indent="-342900">
              <a:lnSpc>
                <a:spcPct val="150000"/>
              </a:lnSpc>
              <a:buFont typeface="+mj-lt"/>
              <a:buAutoNum type="arabicPeriod"/>
            </a:pPr>
            <a:r>
              <a:rPr lang="en-US" sz="2000" dirty="0">
                <a:solidFill>
                  <a:schemeClr val="bg1"/>
                </a:solidFill>
                <a:latin typeface="Gill Sans MT" panose="020B0502020104020203" pitchFamily="34" charset="0"/>
              </a:rPr>
              <a:t>Fire </a:t>
            </a:r>
            <a:r>
              <a:rPr lang="en-US" sz="2000" u="sng" dirty="0">
                <a:solidFill>
                  <a:schemeClr val="bg1"/>
                </a:solidFill>
                <a:latin typeface="Gill Sans MT" panose="020B0502020104020203" pitchFamily="34" charset="0"/>
              </a:rPr>
              <a:t>Main</a:t>
            </a:r>
            <a:r>
              <a:rPr lang="en-US" sz="2000" dirty="0">
                <a:solidFill>
                  <a:schemeClr val="bg1"/>
                </a:solidFill>
                <a:latin typeface="Gill Sans MT" panose="020B0502020104020203" pitchFamily="34" charset="0"/>
              </a:rPr>
              <a:t> Engine</a:t>
            </a:r>
          </a:p>
          <a:p>
            <a:pPr marL="342900" indent="-342900">
              <a:lnSpc>
                <a:spcPct val="150000"/>
              </a:lnSpc>
              <a:buFont typeface="+mj-lt"/>
              <a:buAutoNum type="arabicPeriod"/>
            </a:pPr>
            <a:r>
              <a:rPr lang="en-US" sz="2000" dirty="0">
                <a:solidFill>
                  <a:schemeClr val="bg1"/>
                </a:solidFill>
                <a:latin typeface="Gill Sans MT" panose="020B0502020104020203" pitchFamily="34" charset="0"/>
              </a:rPr>
              <a:t>Do </a:t>
            </a:r>
            <a:r>
              <a:rPr lang="en-US" sz="2000" u="sng" dirty="0">
                <a:solidFill>
                  <a:schemeClr val="bg1"/>
                </a:solidFill>
                <a:latin typeface="Gill Sans MT" panose="020B0502020104020203" pitchFamily="34" charset="0"/>
              </a:rPr>
              <a:t>Nothing</a:t>
            </a:r>
          </a:p>
        </p:txBody>
      </p:sp>
      <p:sp>
        <p:nvSpPr>
          <p:cNvPr id="15" name="TextBox 14">
            <a:extLst>
              <a:ext uri="{FF2B5EF4-FFF2-40B4-BE49-F238E27FC236}">
                <a16:creationId xmlns:a16="http://schemas.microsoft.com/office/drawing/2014/main" id="{20EA1CA0-3BD8-A95A-11A2-A9E83909AE39}"/>
              </a:ext>
            </a:extLst>
          </p:cNvPr>
          <p:cNvSpPr txBox="1"/>
          <p:nvPr/>
        </p:nvSpPr>
        <p:spPr>
          <a:xfrm>
            <a:off x="4424199" y="4934512"/>
            <a:ext cx="2367280" cy="369332"/>
          </a:xfrm>
          <a:prstGeom prst="rect">
            <a:avLst/>
          </a:prstGeom>
          <a:noFill/>
        </p:spPr>
        <p:txBody>
          <a:bodyPr wrap="square" rtlCol="0" anchor="ctr">
            <a:spAutoFit/>
          </a:bodyPr>
          <a:lstStyle/>
          <a:p>
            <a:pPr algn="ctr"/>
            <a:r>
              <a:rPr lang="en-US" dirty="0">
                <a:solidFill>
                  <a:srgbClr val="FFFF00"/>
                </a:solidFill>
                <a:latin typeface="Gill Sans MT" panose="020B0502020104020203" pitchFamily="34" charset="0"/>
              </a:rPr>
              <a:t>-0.3 points each frame</a:t>
            </a:r>
            <a:endParaRPr lang="en-CA" dirty="0">
              <a:solidFill>
                <a:srgbClr val="FFFF00"/>
              </a:solidFill>
              <a:latin typeface="Gill Sans MT" panose="020B0502020104020203" pitchFamily="34" charset="0"/>
            </a:endParaRPr>
          </a:p>
        </p:txBody>
      </p:sp>
      <p:sp>
        <p:nvSpPr>
          <p:cNvPr id="16" name="TextBox 15">
            <a:extLst>
              <a:ext uri="{FF2B5EF4-FFF2-40B4-BE49-F238E27FC236}">
                <a16:creationId xmlns:a16="http://schemas.microsoft.com/office/drawing/2014/main" id="{72F86739-1F4C-EA87-4358-E8AF1472F11B}"/>
              </a:ext>
            </a:extLst>
          </p:cNvPr>
          <p:cNvSpPr txBox="1"/>
          <p:nvPr/>
        </p:nvSpPr>
        <p:spPr>
          <a:xfrm>
            <a:off x="5890858" y="3954114"/>
            <a:ext cx="2367280" cy="369332"/>
          </a:xfrm>
          <a:prstGeom prst="rect">
            <a:avLst/>
          </a:prstGeom>
          <a:noFill/>
        </p:spPr>
        <p:txBody>
          <a:bodyPr wrap="square" rtlCol="0" anchor="ctr">
            <a:spAutoFit/>
          </a:bodyPr>
          <a:lstStyle/>
          <a:p>
            <a:pPr algn="ctr"/>
            <a:r>
              <a:rPr lang="en-US" dirty="0">
                <a:solidFill>
                  <a:srgbClr val="FFFF00"/>
                </a:solidFill>
                <a:latin typeface="Gill Sans MT" panose="020B0502020104020203" pitchFamily="34" charset="0"/>
              </a:rPr>
              <a:t>-0.03 points each frame</a:t>
            </a:r>
            <a:endParaRPr lang="en-CA" dirty="0">
              <a:solidFill>
                <a:srgbClr val="FFFF00"/>
              </a:solidFill>
              <a:latin typeface="Gill Sans MT" panose="020B0502020104020203" pitchFamily="34" charset="0"/>
            </a:endParaRPr>
          </a:p>
        </p:txBody>
      </p:sp>
      <p:sp>
        <p:nvSpPr>
          <p:cNvPr id="17" name="TextBox 16">
            <a:extLst>
              <a:ext uri="{FF2B5EF4-FFF2-40B4-BE49-F238E27FC236}">
                <a16:creationId xmlns:a16="http://schemas.microsoft.com/office/drawing/2014/main" id="{AAE9FD60-4A72-BFF1-136C-CA7927F6639B}"/>
              </a:ext>
            </a:extLst>
          </p:cNvPr>
          <p:cNvSpPr txBox="1"/>
          <p:nvPr/>
        </p:nvSpPr>
        <p:spPr>
          <a:xfrm>
            <a:off x="3171376" y="3943235"/>
            <a:ext cx="2367280" cy="369332"/>
          </a:xfrm>
          <a:prstGeom prst="rect">
            <a:avLst/>
          </a:prstGeom>
          <a:noFill/>
        </p:spPr>
        <p:txBody>
          <a:bodyPr wrap="square" rtlCol="0" anchor="ctr">
            <a:spAutoFit/>
          </a:bodyPr>
          <a:lstStyle/>
          <a:p>
            <a:pPr algn="ctr"/>
            <a:r>
              <a:rPr lang="en-US" dirty="0">
                <a:solidFill>
                  <a:srgbClr val="FFFF00"/>
                </a:solidFill>
                <a:latin typeface="Gill Sans MT" panose="020B0502020104020203" pitchFamily="34" charset="0"/>
              </a:rPr>
              <a:t>-0.03 points each frame</a:t>
            </a:r>
            <a:endParaRPr lang="en-CA" dirty="0">
              <a:solidFill>
                <a:srgbClr val="FFFF00"/>
              </a:solidFill>
              <a:latin typeface="Gill Sans MT" panose="020B0502020104020203" pitchFamily="34" charset="0"/>
            </a:endParaRPr>
          </a:p>
        </p:txBody>
      </p:sp>
      <p:grpSp>
        <p:nvGrpSpPr>
          <p:cNvPr id="18" name="Group 17">
            <a:extLst>
              <a:ext uri="{FF2B5EF4-FFF2-40B4-BE49-F238E27FC236}">
                <a16:creationId xmlns:a16="http://schemas.microsoft.com/office/drawing/2014/main" id="{0A85C470-E5E6-9046-C0C5-B6409B7AC19A}"/>
              </a:ext>
            </a:extLst>
          </p:cNvPr>
          <p:cNvGrpSpPr/>
          <p:nvPr/>
        </p:nvGrpSpPr>
        <p:grpSpPr>
          <a:xfrm>
            <a:off x="579591" y="2961255"/>
            <a:ext cx="1841568" cy="1837553"/>
            <a:chOff x="506778" y="2872670"/>
            <a:chExt cx="1334624" cy="1522431"/>
          </a:xfrm>
        </p:grpSpPr>
        <p:cxnSp>
          <p:nvCxnSpPr>
            <p:cNvPr id="19" name="Straight Arrow Connector 18">
              <a:extLst>
                <a:ext uri="{FF2B5EF4-FFF2-40B4-BE49-F238E27FC236}">
                  <a16:creationId xmlns:a16="http://schemas.microsoft.com/office/drawing/2014/main" id="{28BB7C37-6780-72F9-AE48-04867A59177A}"/>
                </a:ext>
              </a:extLst>
            </p:cNvPr>
            <p:cNvCxnSpPr>
              <a:cxnSpLocks/>
              <a:stCxn id="23" idx="0"/>
            </p:cNvCxnSpPr>
            <p:nvPr/>
          </p:nvCxnSpPr>
          <p:spPr>
            <a:xfrm flipV="1">
              <a:off x="1174090" y="2962974"/>
              <a:ext cx="0" cy="466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940964-284E-4A85-3011-D1926630AF08}"/>
                </a:ext>
              </a:extLst>
            </p:cNvPr>
            <p:cNvCxnSpPr>
              <a:cxnSpLocks/>
              <a:stCxn id="23" idx="2"/>
            </p:cNvCxnSpPr>
            <p:nvPr/>
          </p:nvCxnSpPr>
          <p:spPr>
            <a:xfrm flipH="1">
              <a:off x="1174089" y="3850640"/>
              <a:ext cx="1" cy="468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CF2369-6C97-78E8-B859-C8FDABD890C7}"/>
                </a:ext>
              </a:extLst>
            </p:cNvPr>
            <p:cNvCxnSpPr>
              <a:cxnSpLocks/>
            </p:cNvCxnSpPr>
            <p:nvPr/>
          </p:nvCxnSpPr>
          <p:spPr>
            <a:xfrm rot="5400000" flipH="1">
              <a:off x="740777" y="3405097"/>
              <a:ext cx="1" cy="468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5F8428-DAD8-3BCE-31F1-3384C8BF4B86}"/>
                </a:ext>
              </a:extLst>
            </p:cNvPr>
            <p:cNvCxnSpPr>
              <a:cxnSpLocks/>
            </p:cNvCxnSpPr>
            <p:nvPr/>
          </p:nvCxnSpPr>
          <p:spPr>
            <a:xfrm rot="16200000">
              <a:off x="1607401" y="3405097"/>
              <a:ext cx="1" cy="468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B11ACB3-7D37-0F85-EB4B-EA89AA83E7CE}"/>
                </a:ext>
              </a:extLst>
            </p:cNvPr>
            <p:cNvSpPr/>
            <p:nvPr/>
          </p:nvSpPr>
          <p:spPr>
            <a:xfrm>
              <a:off x="974778" y="3429000"/>
              <a:ext cx="398623" cy="4216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B0F6E47E-C933-ADC4-1206-E15CAF924D5B}"/>
                </a:ext>
              </a:extLst>
            </p:cNvPr>
            <p:cNvSpPr/>
            <p:nvPr/>
          </p:nvSpPr>
          <p:spPr>
            <a:xfrm flipV="1">
              <a:off x="854990" y="4215015"/>
              <a:ext cx="615338" cy="180086"/>
            </a:xfrm>
            <a:custGeom>
              <a:avLst/>
              <a:gdLst>
                <a:gd name="connsiteX0" fmla="*/ 0 w 426720"/>
                <a:gd name="connsiteY0" fmla="*/ 233686 h 233686"/>
                <a:gd name="connsiteX1" fmla="*/ 205740 w 426720"/>
                <a:gd name="connsiteY1" fmla="*/ 6 h 233686"/>
                <a:gd name="connsiteX2" fmla="*/ 426720 w 426720"/>
                <a:gd name="connsiteY2" fmla="*/ 226066 h 233686"/>
              </a:gdLst>
              <a:ahLst/>
              <a:cxnLst>
                <a:cxn ang="0">
                  <a:pos x="connsiteX0" y="connsiteY0"/>
                </a:cxn>
                <a:cxn ang="0">
                  <a:pos x="connsiteX1" y="connsiteY1"/>
                </a:cxn>
                <a:cxn ang="0">
                  <a:pos x="connsiteX2" y="connsiteY2"/>
                </a:cxn>
              </a:cxnLst>
              <a:rect l="l" t="t" r="r" b="b"/>
              <a:pathLst>
                <a:path w="426720" h="233686">
                  <a:moveTo>
                    <a:pt x="0" y="233686"/>
                  </a:moveTo>
                  <a:cubicBezTo>
                    <a:pt x="67310" y="117481"/>
                    <a:pt x="134620" y="1276"/>
                    <a:pt x="205740" y="6"/>
                  </a:cubicBezTo>
                  <a:cubicBezTo>
                    <a:pt x="276860" y="-1264"/>
                    <a:pt x="386080" y="180346"/>
                    <a:pt x="426720" y="226066"/>
                  </a:cubicBezTo>
                </a:path>
              </a:pathLst>
            </a:custGeom>
            <a:noFill/>
            <a:ln w="285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Freeform: Shape 24">
              <a:extLst>
                <a:ext uri="{FF2B5EF4-FFF2-40B4-BE49-F238E27FC236}">
                  <a16:creationId xmlns:a16="http://schemas.microsoft.com/office/drawing/2014/main" id="{8BAA6AE1-CB80-9D5B-E45A-C251524FAB0E}"/>
                </a:ext>
              </a:extLst>
            </p:cNvPr>
            <p:cNvSpPr/>
            <p:nvPr/>
          </p:nvSpPr>
          <p:spPr>
            <a:xfrm rot="10800000" flipH="1" flipV="1">
              <a:off x="854990" y="2872670"/>
              <a:ext cx="615338" cy="180086"/>
            </a:xfrm>
            <a:custGeom>
              <a:avLst/>
              <a:gdLst>
                <a:gd name="connsiteX0" fmla="*/ 0 w 426720"/>
                <a:gd name="connsiteY0" fmla="*/ 233686 h 233686"/>
                <a:gd name="connsiteX1" fmla="*/ 205740 w 426720"/>
                <a:gd name="connsiteY1" fmla="*/ 6 h 233686"/>
                <a:gd name="connsiteX2" fmla="*/ 426720 w 426720"/>
                <a:gd name="connsiteY2" fmla="*/ 226066 h 233686"/>
              </a:gdLst>
              <a:ahLst/>
              <a:cxnLst>
                <a:cxn ang="0">
                  <a:pos x="connsiteX0" y="connsiteY0"/>
                </a:cxn>
                <a:cxn ang="0">
                  <a:pos x="connsiteX1" y="connsiteY1"/>
                </a:cxn>
                <a:cxn ang="0">
                  <a:pos x="connsiteX2" y="connsiteY2"/>
                </a:cxn>
              </a:cxnLst>
              <a:rect l="l" t="t" r="r" b="b"/>
              <a:pathLst>
                <a:path w="426720" h="233686">
                  <a:moveTo>
                    <a:pt x="0" y="233686"/>
                  </a:moveTo>
                  <a:cubicBezTo>
                    <a:pt x="67310" y="117481"/>
                    <a:pt x="134620" y="1276"/>
                    <a:pt x="205740" y="6"/>
                  </a:cubicBezTo>
                  <a:cubicBezTo>
                    <a:pt x="276860" y="-1264"/>
                    <a:pt x="386080" y="180346"/>
                    <a:pt x="426720" y="226066"/>
                  </a:cubicBezTo>
                </a:path>
              </a:pathLst>
            </a:custGeom>
            <a:noFill/>
            <a:ln w="285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61215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F049-8A21-AFEB-C57E-9FD82DA3BAE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latin typeface="Cascadia Code" panose="020B0609020000020004" pitchFamily="49" charset="0"/>
                <a:ea typeface="Cascadia Code" panose="020B0609020000020004" pitchFamily="49" charset="0"/>
                <a:cs typeface="Cascadia Code" panose="020B0609020000020004" pitchFamily="49" charset="0"/>
              </a:rPr>
              <a:t>Reward</a:t>
            </a:r>
            <a:endParaRPr lang="en-CA"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3" name="Picture 6" descr="Image result for lunar lander openai">
            <a:extLst>
              <a:ext uri="{FF2B5EF4-FFF2-40B4-BE49-F238E27FC236}">
                <a16:creationId xmlns:a16="http://schemas.microsoft.com/office/drawing/2014/main" id="{F5D6C44C-FEF6-3D22-1251-528EEABC3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17" r="24962"/>
          <a:stretch/>
        </p:blipFill>
        <p:spPr bwMode="auto">
          <a:xfrm>
            <a:off x="838200" y="1850181"/>
            <a:ext cx="4973696" cy="42840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9">
            <a:extLst>
              <a:ext uri="{FF2B5EF4-FFF2-40B4-BE49-F238E27FC236}">
                <a16:creationId xmlns:a16="http://schemas.microsoft.com/office/drawing/2014/main" id="{E890F7A7-1D85-DFA4-F6D4-8BF35C81F3AB}"/>
              </a:ext>
            </a:extLst>
          </p:cNvPr>
          <p:cNvGraphicFramePr>
            <a:graphicFrameLocks noGrp="1"/>
          </p:cNvGraphicFramePr>
          <p:nvPr>
            <p:extLst>
              <p:ext uri="{D42A27DB-BD31-4B8C-83A1-F6EECF244321}">
                <p14:modId xmlns:p14="http://schemas.microsoft.com/office/powerpoint/2010/main" val="66961068"/>
              </p:ext>
            </p:extLst>
          </p:nvPr>
        </p:nvGraphicFramePr>
        <p:xfrm>
          <a:off x="6096000" y="1940088"/>
          <a:ext cx="5844363" cy="3413760"/>
        </p:xfrm>
        <a:graphic>
          <a:graphicData uri="http://schemas.openxmlformats.org/drawingml/2006/table">
            <a:tbl>
              <a:tblPr firstRow="1" bandRow="1">
                <a:tableStyleId>{5C22544A-7EE6-4342-B048-85BDC9FD1C3A}</a:tableStyleId>
              </a:tblPr>
              <a:tblGrid>
                <a:gridCol w="2875680">
                  <a:extLst>
                    <a:ext uri="{9D8B030D-6E8A-4147-A177-3AD203B41FA5}">
                      <a16:colId xmlns:a16="http://schemas.microsoft.com/office/drawing/2014/main" val="2312964979"/>
                    </a:ext>
                  </a:extLst>
                </a:gridCol>
                <a:gridCol w="2968683">
                  <a:extLst>
                    <a:ext uri="{9D8B030D-6E8A-4147-A177-3AD203B41FA5}">
                      <a16:colId xmlns:a16="http://schemas.microsoft.com/office/drawing/2014/main" val="3704332066"/>
                    </a:ext>
                  </a:extLst>
                </a:gridCol>
              </a:tblGrid>
              <a:tr h="370840">
                <a:tc>
                  <a:txBody>
                    <a:bodyPr/>
                    <a:lstStyle/>
                    <a:p>
                      <a:pPr algn="r"/>
                      <a:r>
                        <a:rPr lang="en-US" sz="2200" b="0" dirty="0">
                          <a:solidFill>
                            <a:schemeClr val="tx1"/>
                          </a:solidFill>
                          <a:latin typeface="Gill Sans MT" panose="020B0502020104020203" pitchFamily="34" charset="0"/>
                        </a:rPr>
                        <a:t>Crash</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b="0" dirty="0">
                          <a:solidFill>
                            <a:schemeClr val="tx1"/>
                          </a:solidFill>
                          <a:latin typeface="Gill Sans MT" panose="020B0502020104020203" pitchFamily="34" charset="0"/>
                        </a:rPr>
                        <a:t>– 100 points</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0013939"/>
                  </a:ext>
                </a:extLst>
              </a:tr>
              <a:tr h="370840">
                <a:tc>
                  <a:txBody>
                    <a:bodyPr/>
                    <a:lstStyle/>
                    <a:p>
                      <a:pPr algn="r"/>
                      <a:r>
                        <a:rPr lang="en-US" sz="2200" b="0" dirty="0">
                          <a:solidFill>
                            <a:schemeClr val="tx1"/>
                          </a:solidFill>
                          <a:latin typeface="Gill Sans MT" panose="020B0502020104020203" pitchFamily="34" charset="0"/>
                        </a:rPr>
                        <a:t>Come to Rest</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b="0" dirty="0">
                          <a:solidFill>
                            <a:schemeClr val="tx1"/>
                          </a:solidFill>
                          <a:latin typeface="Gill Sans MT" panose="020B0502020104020203" pitchFamily="34" charset="0"/>
                        </a:rPr>
                        <a:t>+ 100 points</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302556787"/>
                  </a:ext>
                </a:extLst>
              </a:tr>
              <a:tr h="370840">
                <a:tc>
                  <a:txBody>
                    <a:bodyPr/>
                    <a:lstStyle/>
                    <a:p>
                      <a:pPr algn="r"/>
                      <a:r>
                        <a:rPr lang="en-US" sz="2200" b="0" dirty="0">
                          <a:solidFill>
                            <a:schemeClr val="tx1"/>
                          </a:solidFill>
                          <a:latin typeface="Gill Sans MT" panose="020B0502020104020203" pitchFamily="34" charset="0"/>
                        </a:rPr>
                        <a:t>Leg Contact</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b="0" dirty="0">
                          <a:solidFill>
                            <a:schemeClr val="tx1"/>
                          </a:solidFill>
                          <a:latin typeface="Gill Sans MT" panose="020B0502020104020203" pitchFamily="34" charset="0"/>
                        </a:rPr>
                        <a:t>+ 10 points</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936698334"/>
                  </a:ext>
                </a:extLst>
              </a:tr>
              <a:tr h="370840">
                <a:tc>
                  <a:txBody>
                    <a:bodyPr/>
                    <a:lstStyle/>
                    <a:p>
                      <a:pPr algn="r"/>
                      <a:r>
                        <a:rPr lang="en-US" sz="2200" b="0" dirty="0">
                          <a:solidFill>
                            <a:schemeClr val="tx1"/>
                          </a:solidFill>
                          <a:latin typeface="Gill Sans MT" panose="020B0502020104020203" pitchFamily="34" charset="0"/>
                        </a:rPr>
                        <a:t>Zero Speed Touchdown</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b="0" dirty="0">
                          <a:solidFill>
                            <a:schemeClr val="tx1"/>
                          </a:solidFill>
                          <a:latin typeface="Gill Sans MT" panose="020B0502020104020203" pitchFamily="34" charset="0"/>
                        </a:rPr>
                        <a:t>+ (100 </a:t>
                      </a:r>
                      <a:r>
                        <a:rPr lang="en-US" sz="2200" dirty="0">
                          <a:latin typeface="Gill Sans MT" panose="020B0502020104020203" pitchFamily="34" charset="0"/>
                        </a:rPr>
                        <a:t>– </a:t>
                      </a:r>
                      <a:r>
                        <a:rPr lang="en-US" sz="2200" b="0" dirty="0">
                          <a:solidFill>
                            <a:schemeClr val="tx1"/>
                          </a:solidFill>
                          <a:latin typeface="Gill Sans MT" panose="020B0502020104020203" pitchFamily="34" charset="0"/>
                        </a:rPr>
                        <a:t>140) points</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93655257"/>
                  </a:ext>
                </a:extLst>
              </a:tr>
              <a:tr h="370840">
                <a:tc>
                  <a:txBody>
                    <a:bodyPr/>
                    <a:lstStyle/>
                    <a:p>
                      <a:pPr algn="r"/>
                      <a:r>
                        <a:rPr lang="en-US" sz="2200" b="0" dirty="0">
                          <a:solidFill>
                            <a:schemeClr val="tx1"/>
                          </a:solidFill>
                          <a:latin typeface="Gill Sans MT" panose="020B0502020104020203" pitchFamily="34" charset="0"/>
                        </a:rPr>
                        <a:t>Solved</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2200" b="0" dirty="0">
                          <a:solidFill>
                            <a:schemeClr val="tx1"/>
                          </a:solidFill>
                          <a:latin typeface="Gill Sans MT" panose="020B0502020104020203" pitchFamily="34" charset="0"/>
                        </a:rPr>
                        <a:t>+ 200 points</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827175612"/>
                  </a:ext>
                </a:extLst>
              </a:tr>
              <a:tr h="370840">
                <a:tc>
                  <a:txBody>
                    <a:bodyPr/>
                    <a:lstStyle/>
                    <a:p>
                      <a:pPr algn="r"/>
                      <a:r>
                        <a:rPr lang="en-US" sz="2200" b="0" dirty="0">
                          <a:solidFill>
                            <a:schemeClr val="tx1"/>
                          </a:solidFill>
                          <a:latin typeface="Gill Sans MT" panose="020B0502020104020203" pitchFamily="34" charset="0"/>
                        </a:rPr>
                        <a:t>Firing Main Engine</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dirty="0">
                          <a:latin typeface="Gill Sans MT" panose="020B0502020104020203" pitchFamily="34" charset="0"/>
                        </a:rPr>
                        <a:t>– 0.3 points per frame</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918642852"/>
                  </a:ext>
                </a:extLst>
              </a:tr>
              <a:tr h="370840">
                <a:tc>
                  <a:txBody>
                    <a:bodyPr/>
                    <a:lstStyle/>
                    <a:p>
                      <a:pPr algn="r"/>
                      <a:r>
                        <a:rPr lang="en-US" sz="2200" b="0" dirty="0">
                          <a:solidFill>
                            <a:schemeClr val="tx1"/>
                          </a:solidFill>
                          <a:latin typeface="Gill Sans MT" panose="020B0502020104020203" pitchFamily="34" charset="0"/>
                        </a:rPr>
                        <a:t>Firing Side Engine</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dirty="0">
                          <a:latin typeface="Gill Sans MT" panose="020B0502020104020203" pitchFamily="34" charset="0"/>
                        </a:rPr>
                        <a:t>– 0.03 points per frame</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0915268"/>
                  </a:ext>
                </a:extLst>
              </a:tr>
              <a:tr h="370840">
                <a:tc>
                  <a:txBody>
                    <a:bodyPr/>
                    <a:lstStyle/>
                    <a:p>
                      <a:pPr algn="r"/>
                      <a:r>
                        <a:rPr lang="en-US" sz="2200" b="0" dirty="0">
                          <a:solidFill>
                            <a:schemeClr val="tx1"/>
                          </a:solidFill>
                          <a:latin typeface="Gill Sans MT" panose="020B0502020104020203" pitchFamily="34" charset="0"/>
                        </a:rPr>
                        <a:t>Fuel Supply</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a:r>
                        <a:rPr lang="en-US" sz="2200" b="0" dirty="0">
                          <a:solidFill>
                            <a:schemeClr val="tx1"/>
                          </a:solidFill>
                          <a:latin typeface="Gill Sans MT" panose="020B0502020104020203" pitchFamily="34" charset="0"/>
                        </a:rPr>
                        <a:t>Unlimited</a:t>
                      </a:r>
                      <a:endParaRPr lang="en-CA" sz="22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76587245"/>
                  </a:ext>
                </a:extLst>
              </a:tr>
            </a:tbl>
          </a:graphicData>
        </a:graphic>
      </p:graphicFrame>
    </p:spTree>
    <p:extLst>
      <p:ext uri="{BB962C8B-B14F-4D97-AF65-F5344CB8AC3E}">
        <p14:creationId xmlns:p14="http://schemas.microsoft.com/office/powerpoint/2010/main" val="149645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A570-E42A-E36C-5EDA-814400BF21D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solidFill>
                  <a:schemeClr val="tx1"/>
                </a:solidFill>
              </a:rPr>
              <a:t>Solution – Algorithm </a:t>
            </a:r>
            <a:endParaRPr lang="en-CA" dirty="0">
              <a:solidFill>
                <a:schemeClr val="tx1"/>
              </a:solidFill>
            </a:endParaRPr>
          </a:p>
        </p:txBody>
      </p:sp>
      <p:sp>
        <p:nvSpPr>
          <p:cNvPr id="3" name="Rectangle 2">
            <a:extLst>
              <a:ext uri="{FF2B5EF4-FFF2-40B4-BE49-F238E27FC236}">
                <a16:creationId xmlns:a16="http://schemas.microsoft.com/office/drawing/2014/main" id="{1E4D2D3A-3033-B6F6-5A4F-4C5427B3CC9D}"/>
              </a:ext>
            </a:extLst>
          </p:cNvPr>
          <p:cNvSpPr>
            <a:spLocks noChangeArrowheads="1"/>
          </p:cNvSpPr>
          <p:nvPr/>
        </p:nvSpPr>
        <p:spPr bwMode="auto">
          <a:xfrm>
            <a:off x="2737216" y="16074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AB0B1C8-AC55-3EAE-28F9-D4288B9AD362}"/>
              </a:ext>
            </a:extLst>
          </p:cNvPr>
          <p:cNvPicPr>
            <a:picLocks noChangeAspect="1"/>
          </p:cNvPicPr>
          <p:nvPr/>
        </p:nvPicPr>
        <p:blipFill>
          <a:blip r:embed="rId2"/>
          <a:stretch>
            <a:fillRect/>
          </a:stretch>
        </p:blipFill>
        <p:spPr>
          <a:xfrm>
            <a:off x="901622" y="1260868"/>
            <a:ext cx="10388755" cy="4783619"/>
          </a:xfrm>
          <a:prstGeom prst="rect">
            <a:avLst/>
          </a:prstGeom>
        </p:spPr>
      </p:pic>
      <p:sp>
        <p:nvSpPr>
          <p:cNvPr id="5" name="TextBox 4">
            <a:extLst>
              <a:ext uri="{FF2B5EF4-FFF2-40B4-BE49-F238E27FC236}">
                <a16:creationId xmlns:a16="http://schemas.microsoft.com/office/drawing/2014/main" id="{E3483FF3-0F34-4962-79DC-18B46A22B502}"/>
              </a:ext>
            </a:extLst>
          </p:cNvPr>
          <p:cNvSpPr txBox="1"/>
          <p:nvPr/>
        </p:nvSpPr>
        <p:spPr>
          <a:xfrm>
            <a:off x="3817171" y="6400802"/>
            <a:ext cx="4557658" cy="253916"/>
          </a:xfrm>
          <a:prstGeom prst="rect">
            <a:avLst/>
          </a:prstGeom>
          <a:noFill/>
        </p:spPr>
        <p:txBody>
          <a:bodyPr wrap="none" rtlCol="0">
            <a:spAutoFit/>
          </a:bodyPr>
          <a:lstStyle/>
          <a:p>
            <a:pPr algn="ctr"/>
            <a:r>
              <a:rPr lang="en-US" sz="1050" dirty="0">
                <a:latin typeface="Gill Sans MT" panose="020B0502020104020203" pitchFamily="34" charset="0"/>
              </a:rPr>
              <a:t>Information retrieved from </a:t>
            </a:r>
            <a:r>
              <a:rPr lang="en-CA" sz="1050" dirty="0">
                <a:latin typeface="Gill Sans MT" panose="020B0502020104020203" pitchFamily="34" charset="0"/>
                <a:hlinkClick r:id="rId3"/>
              </a:rPr>
              <a:t>https://en.wikipedia.org/wiki/Reinforcement_learning</a:t>
            </a:r>
            <a:endParaRPr lang="en-CA" sz="1050" dirty="0">
              <a:latin typeface="Gill Sans MT" panose="020B0502020104020203" pitchFamily="34" charset="0"/>
            </a:endParaRPr>
          </a:p>
        </p:txBody>
      </p:sp>
      <p:sp>
        <p:nvSpPr>
          <p:cNvPr id="6" name="Rectangle 5">
            <a:extLst>
              <a:ext uri="{FF2B5EF4-FFF2-40B4-BE49-F238E27FC236}">
                <a16:creationId xmlns:a16="http://schemas.microsoft.com/office/drawing/2014/main" id="{49A1CCD3-B58B-AA45-F615-63D56BAA06C2}"/>
              </a:ext>
            </a:extLst>
          </p:cNvPr>
          <p:cNvSpPr/>
          <p:nvPr/>
        </p:nvSpPr>
        <p:spPr>
          <a:xfrm>
            <a:off x="7980680" y="2365248"/>
            <a:ext cx="1071880" cy="1785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DE9A000D-024B-93A9-0AB0-C1AFB200F5DB}"/>
              </a:ext>
            </a:extLst>
          </p:cNvPr>
          <p:cNvSpPr/>
          <p:nvPr/>
        </p:nvSpPr>
        <p:spPr>
          <a:xfrm>
            <a:off x="9052560" y="3864864"/>
            <a:ext cx="987552" cy="2854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D2EE6D6B-7F90-DFCA-C026-F9F53421BBE1}"/>
              </a:ext>
            </a:extLst>
          </p:cNvPr>
          <p:cNvSpPr/>
          <p:nvPr/>
        </p:nvSpPr>
        <p:spPr>
          <a:xfrm>
            <a:off x="901622" y="3536020"/>
            <a:ext cx="5265420" cy="2854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798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3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46EE-BF8B-E306-DA4B-509134A839D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solidFill>
                  <a:schemeClr val="tx1"/>
                </a:solidFill>
              </a:rPr>
              <a:t>Solution – DQN </a:t>
            </a:r>
            <a:endParaRPr lang="en-CA" dirty="0">
              <a:solidFill>
                <a:schemeClr val="tx1"/>
              </a:solidFill>
            </a:endParaRPr>
          </a:p>
        </p:txBody>
      </p:sp>
      <p:sp>
        <p:nvSpPr>
          <p:cNvPr id="3" name="TextBox 2">
            <a:extLst>
              <a:ext uri="{FF2B5EF4-FFF2-40B4-BE49-F238E27FC236}">
                <a16:creationId xmlns:a16="http://schemas.microsoft.com/office/drawing/2014/main" id="{88640A76-A47A-210E-B77E-D9ADB7F13C24}"/>
              </a:ext>
            </a:extLst>
          </p:cNvPr>
          <p:cNvSpPr txBox="1"/>
          <p:nvPr/>
        </p:nvSpPr>
        <p:spPr>
          <a:xfrm>
            <a:off x="5197737" y="1817605"/>
            <a:ext cx="1796527" cy="646331"/>
          </a:xfrm>
          <a:prstGeom prst="rect">
            <a:avLst/>
          </a:prstGeom>
          <a:solidFill>
            <a:srgbClr val="FFFF00"/>
          </a:solidFill>
          <a:ln w="38100">
            <a:solidFill>
              <a:schemeClr val="tx1"/>
            </a:solidFill>
          </a:ln>
        </p:spPr>
        <p:txBody>
          <a:bodyPr wrap="square" rtlCol="0" anchor="ctr">
            <a:spAutoFit/>
          </a:bodyPr>
          <a:lstStyle/>
          <a:p>
            <a:pPr algn="ctr"/>
            <a:r>
              <a:rPr lang="en-US" sz="3600" dirty="0">
                <a:latin typeface="Gill Sans MT" panose="020B0502020104020203" pitchFamily="34" charset="0"/>
              </a:rPr>
              <a:t>DQN</a:t>
            </a:r>
            <a:endParaRPr lang="en-CA" sz="3600" dirty="0">
              <a:latin typeface="Gill Sans MT" panose="020B0502020104020203" pitchFamily="34" charset="0"/>
            </a:endParaRPr>
          </a:p>
        </p:txBody>
      </p:sp>
      <p:sp>
        <p:nvSpPr>
          <p:cNvPr id="4" name="TextBox 3">
            <a:extLst>
              <a:ext uri="{FF2B5EF4-FFF2-40B4-BE49-F238E27FC236}">
                <a16:creationId xmlns:a16="http://schemas.microsoft.com/office/drawing/2014/main" id="{A8EE956C-B909-5E20-F8DA-CAC5DE5CC253}"/>
              </a:ext>
            </a:extLst>
          </p:cNvPr>
          <p:cNvSpPr txBox="1"/>
          <p:nvPr/>
        </p:nvSpPr>
        <p:spPr>
          <a:xfrm>
            <a:off x="1945343" y="3046367"/>
            <a:ext cx="2400748" cy="523220"/>
          </a:xfrm>
          <a:prstGeom prst="rect">
            <a:avLst/>
          </a:prstGeom>
          <a:solidFill>
            <a:schemeClr val="bg1">
              <a:lumMod val="85000"/>
            </a:schemeClr>
          </a:solidFill>
          <a:ln w="38100">
            <a:solidFill>
              <a:schemeClr val="tx1"/>
            </a:solidFill>
          </a:ln>
        </p:spPr>
        <p:txBody>
          <a:bodyPr wrap="square" rtlCol="0" anchor="ctr">
            <a:spAutoFit/>
          </a:bodyPr>
          <a:lstStyle/>
          <a:p>
            <a:pPr algn="ctr"/>
            <a:r>
              <a:rPr lang="en-US" sz="2800" dirty="0">
                <a:latin typeface="Gill Sans MT" panose="020B0502020104020203" pitchFamily="34" charset="0"/>
              </a:rPr>
              <a:t>Q-Learning</a:t>
            </a:r>
            <a:endParaRPr lang="en-CA" sz="2800" dirty="0">
              <a:latin typeface="Gill Sans MT" panose="020B0502020104020203" pitchFamily="34" charset="0"/>
            </a:endParaRPr>
          </a:p>
        </p:txBody>
      </p:sp>
      <p:sp>
        <p:nvSpPr>
          <p:cNvPr id="5" name="TextBox 4">
            <a:extLst>
              <a:ext uri="{FF2B5EF4-FFF2-40B4-BE49-F238E27FC236}">
                <a16:creationId xmlns:a16="http://schemas.microsoft.com/office/drawing/2014/main" id="{FB638CDB-DFEA-B97F-69FF-178A16EB6C0E}"/>
              </a:ext>
            </a:extLst>
          </p:cNvPr>
          <p:cNvSpPr txBox="1"/>
          <p:nvPr/>
        </p:nvSpPr>
        <p:spPr>
          <a:xfrm>
            <a:off x="7107218" y="3046367"/>
            <a:ext cx="3747247" cy="523220"/>
          </a:xfrm>
          <a:prstGeom prst="rect">
            <a:avLst/>
          </a:prstGeom>
          <a:solidFill>
            <a:schemeClr val="accent2">
              <a:lumMod val="20000"/>
              <a:lumOff val="80000"/>
            </a:schemeClr>
          </a:solidFill>
          <a:ln w="38100">
            <a:solidFill>
              <a:schemeClr val="tx1"/>
            </a:solidFill>
          </a:ln>
        </p:spPr>
        <p:txBody>
          <a:bodyPr wrap="square" rtlCol="0" anchor="ctr">
            <a:spAutoFit/>
          </a:bodyPr>
          <a:lstStyle/>
          <a:p>
            <a:pPr algn="ctr"/>
            <a:r>
              <a:rPr lang="en-US" sz="2800" dirty="0">
                <a:latin typeface="Gill Sans MT" panose="020B0502020104020203" pitchFamily="34" charset="0"/>
              </a:rPr>
              <a:t>Deep Neural Network</a:t>
            </a:r>
            <a:endParaRPr lang="en-CA" sz="2800" dirty="0">
              <a:latin typeface="Gill Sans MT" panose="020B0502020104020203" pitchFamily="34" charset="0"/>
            </a:endParaRPr>
          </a:p>
        </p:txBody>
      </p:sp>
      <p:pic>
        <p:nvPicPr>
          <p:cNvPr id="6" name="Picture 2" descr="Image result for keras">
            <a:extLst>
              <a:ext uri="{FF2B5EF4-FFF2-40B4-BE49-F238E27FC236}">
                <a16:creationId xmlns:a16="http://schemas.microsoft.com/office/drawing/2014/main" id="{C944E26C-69DD-0F0C-AF3E-4F4FB4F63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466" y="4333101"/>
            <a:ext cx="2348754" cy="6811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q learning equation">
            <a:extLst>
              <a:ext uri="{FF2B5EF4-FFF2-40B4-BE49-F238E27FC236}">
                <a16:creationId xmlns:a16="http://schemas.microsoft.com/office/drawing/2014/main" id="{3C49B6DE-7664-AF86-E7B5-AC2358FF0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7" y="4333101"/>
            <a:ext cx="7346256" cy="159714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8B340264-D739-4A0A-072F-A95167543A15}"/>
              </a:ext>
            </a:extLst>
          </p:cNvPr>
          <p:cNvCxnSpPr>
            <a:cxnSpLocks/>
            <a:stCxn id="5" idx="2"/>
            <a:endCxn id="6" idx="0"/>
          </p:cNvCxnSpPr>
          <p:nvPr/>
        </p:nvCxnSpPr>
        <p:spPr>
          <a:xfrm>
            <a:off x="8980842" y="3569587"/>
            <a:ext cx="1" cy="7635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3F5D9B5-3B8E-B140-2F32-E8AD7BA8D8A1}"/>
              </a:ext>
            </a:extLst>
          </p:cNvPr>
          <p:cNvCxnSpPr>
            <a:cxnSpLocks/>
            <a:stCxn id="4" idx="2"/>
          </p:cNvCxnSpPr>
          <p:nvPr/>
        </p:nvCxnSpPr>
        <p:spPr>
          <a:xfrm>
            <a:off x="3145717" y="3569587"/>
            <a:ext cx="0" cy="692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96190D-6FD0-49F2-B941-7DC710D07547}"/>
              </a:ext>
            </a:extLst>
          </p:cNvPr>
          <p:cNvCxnSpPr>
            <a:stCxn id="4" idx="0"/>
            <a:endCxn id="3" idx="1"/>
          </p:cNvCxnSpPr>
          <p:nvPr/>
        </p:nvCxnSpPr>
        <p:spPr>
          <a:xfrm flipV="1">
            <a:off x="3145717" y="2140771"/>
            <a:ext cx="2052020" cy="9055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C6F07A-ECBC-9D74-ABD0-9C094BE0C717}"/>
              </a:ext>
            </a:extLst>
          </p:cNvPr>
          <p:cNvCxnSpPr>
            <a:cxnSpLocks/>
            <a:stCxn id="5" idx="0"/>
            <a:endCxn id="3" idx="3"/>
          </p:cNvCxnSpPr>
          <p:nvPr/>
        </p:nvCxnSpPr>
        <p:spPr>
          <a:xfrm flipH="1" flipV="1">
            <a:off x="6994264" y="2140771"/>
            <a:ext cx="1986578" cy="90559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8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E783A662-54F6-2D64-20F4-718E96775BD0}"/>
              </a:ext>
            </a:extLst>
          </p:cNvPr>
          <p:cNvSpPr/>
          <p:nvPr/>
        </p:nvSpPr>
        <p:spPr>
          <a:xfrm>
            <a:off x="3828931" y="141418"/>
            <a:ext cx="4534138" cy="494705"/>
          </a:xfrm>
          <a:prstGeom prst="rect">
            <a:avLst/>
          </a:prstGeom>
          <a:noFill/>
          <a:ln/>
        </p:spPr>
        <p:txBody>
          <a:bodyPr wrap="none" rtlCol="0" anchor="t"/>
          <a:lstStyle/>
          <a:p>
            <a:pPr marL="0" indent="0">
              <a:lnSpc>
                <a:spcPts val="3895"/>
              </a:lnSpc>
              <a:buNone/>
            </a:pPr>
            <a:r>
              <a:rPr lang="en-US" sz="3116"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Key Components of DQN</a:t>
            </a:r>
            <a:endParaRPr lang="en-US" sz="3116"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ext 3">
            <a:extLst>
              <a:ext uri="{FF2B5EF4-FFF2-40B4-BE49-F238E27FC236}">
                <a16:creationId xmlns:a16="http://schemas.microsoft.com/office/drawing/2014/main" id="{DBD8F1C8-7FED-C07C-F703-4B0B7AD47C88}"/>
              </a:ext>
            </a:extLst>
          </p:cNvPr>
          <p:cNvSpPr/>
          <p:nvPr/>
        </p:nvSpPr>
        <p:spPr>
          <a:xfrm>
            <a:off x="489823" y="2732164"/>
            <a:ext cx="1978581" cy="247293"/>
          </a:xfrm>
          <a:prstGeom prst="rect">
            <a:avLst/>
          </a:prstGeom>
          <a:noFill/>
          <a:ln/>
        </p:spPr>
        <p:txBody>
          <a:bodyPr wrap="none" rtlCol="0" anchor="t"/>
          <a:lstStyle/>
          <a:p>
            <a:pPr marL="0" indent="0" algn="l">
              <a:lnSpc>
                <a:spcPts val="1948"/>
              </a:lnSpc>
              <a:buNone/>
            </a:pPr>
            <a:r>
              <a:rPr lang="en-US" sz="1558"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Experience Replay</a:t>
            </a:r>
            <a:endParaRPr lang="en-US" sz="1558"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Text 4">
            <a:extLst>
              <a:ext uri="{FF2B5EF4-FFF2-40B4-BE49-F238E27FC236}">
                <a16:creationId xmlns:a16="http://schemas.microsoft.com/office/drawing/2014/main" id="{49400AFC-B938-9B71-F84F-CDB8227B2BD6}"/>
              </a:ext>
            </a:extLst>
          </p:cNvPr>
          <p:cNvSpPr/>
          <p:nvPr/>
        </p:nvSpPr>
        <p:spPr>
          <a:xfrm>
            <a:off x="489823" y="3260303"/>
            <a:ext cx="3270414" cy="2987344"/>
          </a:xfrm>
          <a:prstGeom prst="rect">
            <a:avLst/>
          </a:prstGeom>
          <a:noFill/>
          <a:ln/>
        </p:spPr>
        <p:txBody>
          <a:bodyPr wrap="square" rtlCol="0" anchor="t"/>
          <a:lstStyle/>
          <a:p>
            <a:pPr marL="0" indent="0" algn="l">
              <a:lnSpc>
                <a:spcPts val="1994"/>
              </a:lnSpc>
              <a:buNone/>
            </a:pPr>
            <a:r>
              <a:rPr lang="en-US" sz="1200">
                <a:latin typeface="Cascadia Code" panose="020B0609020000020004" pitchFamily="49" charset="0"/>
                <a:ea typeface="Cascadia Code" panose="020B0609020000020004" pitchFamily="49" charset="0"/>
                <a:cs typeface="Cascadia Code" panose="020B0609020000020004" pitchFamily="49" charset="0"/>
              </a:rPr>
              <a:t>Our DQN agent uses a replay buffer to store past experiences from the LunarLander environment. Each experience includes the state, action, reward, next state, and episode end. During training, we randomly sample batches from the buffer, allowing the agent to learn from diverse experiences and improve data efficiency while preventing overfitting.</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Image 1" descr="preencoded.png">
            <a:extLst>
              <a:ext uri="{FF2B5EF4-FFF2-40B4-BE49-F238E27FC236}">
                <a16:creationId xmlns:a16="http://schemas.microsoft.com/office/drawing/2014/main" id="{BFD4CE9A-0C84-64E0-8B2C-172C95B25212}"/>
              </a:ext>
            </a:extLst>
          </p:cNvPr>
          <p:cNvPicPr>
            <a:picLocks noChangeAspect="1"/>
          </p:cNvPicPr>
          <p:nvPr/>
        </p:nvPicPr>
        <p:blipFill>
          <a:blip r:embed="rId2"/>
          <a:stretch>
            <a:fillRect/>
          </a:stretch>
        </p:blipFill>
        <p:spPr>
          <a:xfrm>
            <a:off x="4497846" y="803834"/>
            <a:ext cx="3120165" cy="19283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5">
            <a:extLst>
              <a:ext uri="{FF2B5EF4-FFF2-40B4-BE49-F238E27FC236}">
                <a16:creationId xmlns:a16="http://schemas.microsoft.com/office/drawing/2014/main" id="{14375814-1129-4AA0-FDF1-8E0E38F07ABA}"/>
              </a:ext>
            </a:extLst>
          </p:cNvPr>
          <p:cNvSpPr/>
          <p:nvPr/>
        </p:nvSpPr>
        <p:spPr>
          <a:xfrm>
            <a:off x="4497846" y="2878399"/>
            <a:ext cx="1978581" cy="247293"/>
          </a:xfrm>
          <a:prstGeom prst="rect">
            <a:avLst/>
          </a:prstGeom>
          <a:noFill/>
          <a:ln/>
        </p:spPr>
        <p:txBody>
          <a:bodyPr wrap="none" rtlCol="0" anchor="t"/>
          <a:lstStyle/>
          <a:p>
            <a:pPr marL="0" indent="0" algn="l">
              <a:lnSpc>
                <a:spcPts val="1948"/>
              </a:lnSpc>
              <a:buNone/>
            </a:pPr>
            <a:r>
              <a:rPr lang="en-US" sz="1558"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Target Network</a:t>
            </a:r>
            <a:endParaRPr lang="en-US" sz="1558"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Text 6">
            <a:extLst>
              <a:ext uri="{FF2B5EF4-FFF2-40B4-BE49-F238E27FC236}">
                <a16:creationId xmlns:a16="http://schemas.microsoft.com/office/drawing/2014/main" id="{36A1A07C-8B9C-7946-7DA2-44A52DC1DE19}"/>
              </a:ext>
            </a:extLst>
          </p:cNvPr>
          <p:cNvSpPr/>
          <p:nvPr/>
        </p:nvSpPr>
        <p:spPr>
          <a:xfrm>
            <a:off x="4497846" y="3271928"/>
            <a:ext cx="2458865" cy="2533650"/>
          </a:xfrm>
          <a:prstGeom prst="rect">
            <a:avLst/>
          </a:prstGeom>
          <a:noFill/>
          <a:ln/>
        </p:spPr>
        <p:txBody>
          <a:bodyPr wrap="square" rtlCol="0" anchor="t"/>
          <a:lstStyle/>
          <a:p>
            <a:pPr marL="0" indent="0" algn="l">
              <a:lnSpc>
                <a:spcPts val="1994"/>
              </a:lnSpc>
              <a:buNone/>
            </a:pPr>
            <a:r>
              <a:rPr lang="en-US" sz="1200">
                <a:latin typeface="Cascadia Code" panose="020B0609020000020004" pitchFamily="49" charset="0"/>
                <a:ea typeface="Cascadia Code" panose="020B0609020000020004" pitchFamily="49" charset="0"/>
                <a:cs typeface="Cascadia Code" panose="020B0609020000020004" pitchFamily="49" charset="0"/>
              </a:rPr>
              <a:t>To ensure stable learning, we use a target network, a less frequently updated copy of the Q-network. This provides consistent target values for Q-value updates, preventing oscillations and divergence during training.</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8" name="Image 2" descr="preencoded.png">
            <a:extLst>
              <a:ext uri="{FF2B5EF4-FFF2-40B4-BE49-F238E27FC236}">
                <a16:creationId xmlns:a16="http://schemas.microsoft.com/office/drawing/2014/main" id="{852AB6D7-D1F8-B054-79B7-2D04CFA8565A}"/>
              </a:ext>
            </a:extLst>
          </p:cNvPr>
          <p:cNvPicPr>
            <a:picLocks noChangeAspect="1"/>
          </p:cNvPicPr>
          <p:nvPr/>
        </p:nvPicPr>
        <p:blipFill>
          <a:blip r:embed="rId3"/>
          <a:stretch>
            <a:fillRect/>
          </a:stretch>
        </p:blipFill>
        <p:spPr>
          <a:xfrm>
            <a:off x="8843640" y="778263"/>
            <a:ext cx="3088437" cy="19087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 7">
            <a:extLst>
              <a:ext uri="{FF2B5EF4-FFF2-40B4-BE49-F238E27FC236}">
                <a16:creationId xmlns:a16="http://schemas.microsoft.com/office/drawing/2014/main" id="{18530499-1566-E103-CE76-653EBA3FE13C}"/>
              </a:ext>
            </a:extLst>
          </p:cNvPr>
          <p:cNvSpPr/>
          <p:nvPr/>
        </p:nvSpPr>
        <p:spPr>
          <a:xfrm>
            <a:off x="8843640" y="2732163"/>
            <a:ext cx="3103719" cy="494586"/>
          </a:xfrm>
          <a:prstGeom prst="rect">
            <a:avLst/>
          </a:prstGeom>
          <a:noFill/>
          <a:ln/>
        </p:spPr>
        <p:txBody>
          <a:bodyPr wrap="square" rtlCol="0" anchor="t"/>
          <a:lstStyle/>
          <a:p>
            <a:pPr marL="0" indent="0" algn="l">
              <a:lnSpc>
                <a:spcPts val="1948"/>
              </a:lnSpc>
              <a:buNone/>
            </a:pPr>
            <a:r>
              <a:rPr lang="en-US" sz="1558" b="1" dirty="0">
                <a:solidFill>
                  <a:srgbClr val="101014"/>
                </a:solidFill>
                <a:latin typeface="Cascadia Code" panose="020B0609020000020004" pitchFamily="49" charset="0"/>
                <a:ea typeface="Cascadia Code" panose="020B0609020000020004" pitchFamily="49" charset="0"/>
                <a:cs typeface="Cascadia Code" panose="020B0609020000020004" pitchFamily="49" charset="0"/>
              </a:rPr>
              <a:t>Epsilon-Greedy Exploration</a:t>
            </a:r>
            <a:endParaRPr lang="en-US" sz="1558"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0" name="Text 8">
            <a:extLst>
              <a:ext uri="{FF2B5EF4-FFF2-40B4-BE49-F238E27FC236}">
                <a16:creationId xmlns:a16="http://schemas.microsoft.com/office/drawing/2014/main" id="{4ABA7366-3AD3-C838-0C94-21E73F59083C}"/>
              </a:ext>
            </a:extLst>
          </p:cNvPr>
          <p:cNvSpPr/>
          <p:nvPr/>
        </p:nvSpPr>
        <p:spPr>
          <a:xfrm>
            <a:off x="8896390" y="3271929"/>
            <a:ext cx="2982936" cy="4307205"/>
          </a:xfrm>
          <a:prstGeom prst="rect">
            <a:avLst/>
          </a:prstGeom>
          <a:noFill/>
          <a:ln/>
        </p:spPr>
        <p:txBody>
          <a:bodyPr wrap="square" rtlCol="0" anchor="t"/>
          <a:lstStyle/>
          <a:p>
            <a:pPr marL="0" indent="0" algn="l">
              <a:lnSpc>
                <a:spcPts val="1994"/>
              </a:lnSpc>
              <a:buNone/>
            </a:pPr>
            <a:r>
              <a:rPr lang="en-US" sz="1200">
                <a:latin typeface="Cascadia Code" panose="020B0609020000020004" pitchFamily="49" charset="0"/>
                <a:ea typeface="Cascadia Code" panose="020B0609020000020004" pitchFamily="49" charset="0"/>
                <a:cs typeface="Cascadia Code" panose="020B0609020000020004" pitchFamily="49" charset="0"/>
              </a:rPr>
              <a:t>Our agent uses an epsilon-greedy strategy to balance exploration and exploitation. It selects a random action with probability epsilon to explore and chooses the highest estimated Q-value action with probability (1-epsilon) to exploit. Epsilon decreases over time, shifting focus from exploration to exploitation.</a:t>
            </a:r>
            <a:endParaRPr lang="en-US" sz="12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11" name="Picture 2">
            <a:extLst>
              <a:ext uri="{FF2B5EF4-FFF2-40B4-BE49-F238E27FC236}">
                <a16:creationId xmlns:a16="http://schemas.microsoft.com/office/drawing/2014/main" id="{939B6C20-3959-DE80-2530-A33077FE0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23" y="708592"/>
            <a:ext cx="3088437" cy="18831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0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7192C3C6-1035-7009-400D-BE253F7A9FC5}"/>
              </a:ext>
            </a:extLst>
          </p:cNvPr>
          <p:cNvSpPr txBox="1"/>
          <p:nvPr/>
        </p:nvSpPr>
        <p:spPr>
          <a:xfrm>
            <a:off x="8951482" y="5613860"/>
            <a:ext cx="2390666" cy="646331"/>
          </a:xfrm>
          <a:prstGeom prst="rect">
            <a:avLst/>
          </a:prstGeom>
          <a:solidFill>
            <a:srgbClr val="FFFF00"/>
          </a:solidFill>
        </p:spPr>
        <p:txBody>
          <a:bodyPr wrap="square" rtlCol="0" anchor="ctr">
            <a:spAutoFit/>
          </a:bodyPr>
          <a:lstStyle/>
          <a:p>
            <a:pPr algn="ctr"/>
            <a:r>
              <a:rPr lang="en-US" dirty="0">
                <a:latin typeface="Gill Sans MT" panose="020B0502020104020203" pitchFamily="34" charset="0"/>
              </a:rPr>
              <a:t>Action Space (4 nodes)</a:t>
            </a:r>
          </a:p>
          <a:p>
            <a:pPr algn="ctr"/>
            <a:r>
              <a:rPr lang="en-US" dirty="0">
                <a:latin typeface="Gill Sans MT" panose="020B0502020104020203" pitchFamily="34" charset="0"/>
              </a:rPr>
              <a:t>(Output Layer)</a:t>
            </a:r>
          </a:p>
        </p:txBody>
      </p:sp>
      <p:sp>
        <p:nvSpPr>
          <p:cNvPr id="78" name="TextBox 77">
            <a:extLst>
              <a:ext uri="{FF2B5EF4-FFF2-40B4-BE49-F238E27FC236}">
                <a16:creationId xmlns:a16="http://schemas.microsoft.com/office/drawing/2014/main" id="{83F5CC1C-F943-0FAC-0C74-14EF7841FC2D}"/>
              </a:ext>
            </a:extLst>
          </p:cNvPr>
          <p:cNvSpPr txBox="1"/>
          <p:nvPr/>
        </p:nvSpPr>
        <p:spPr>
          <a:xfrm>
            <a:off x="4920389" y="5612191"/>
            <a:ext cx="2390666" cy="648000"/>
          </a:xfrm>
          <a:prstGeom prst="rect">
            <a:avLst/>
          </a:prstGeom>
          <a:solidFill>
            <a:srgbClr val="FFFF00"/>
          </a:solidFill>
        </p:spPr>
        <p:txBody>
          <a:bodyPr wrap="square" rtlCol="0" anchor="ctr">
            <a:noAutofit/>
          </a:bodyPr>
          <a:lstStyle/>
          <a:p>
            <a:pPr algn="ctr"/>
            <a:r>
              <a:rPr lang="en-US" dirty="0">
                <a:latin typeface="Gill Sans MT" panose="020B0502020104020203" pitchFamily="34" charset="0"/>
              </a:rPr>
              <a:t>Hidden Layers</a:t>
            </a:r>
          </a:p>
        </p:txBody>
      </p:sp>
      <p:sp>
        <p:nvSpPr>
          <p:cNvPr id="79" name="TextBox 78">
            <a:extLst>
              <a:ext uri="{FF2B5EF4-FFF2-40B4-BE49-F238E27FC236}">
                <a16:creationId xmlns:a16="http://schemas.microsoft.com/office/drawing/2014/main" id="{C9C92D67-E93C-A3D2-0232-2F676428E7EC}"/>
              </a:ext>
            </a:extLst>
          </p:cNvPr>
          <p:cNvSpPr txBox="1"/>
          <p:nvPr/>
        </p:nvSpPr>
        <p:spPr>
          <a:xfrm>
            <a:off x="784851" y="5613860"/>
            <a:ext cx="2317604" cy="646331"/>
          </a:xfrm>
          <a:prstGeom prst="rect">
            <a:avLst/>
          </a:prstGeom>
          <a:solidFill>
            <a:srgbClr val="FFFF00"/>
          </a:solidFill>
        </p:spPr>
        <p:txBody>
          <a:bodyPr wrap="square" rtlCol="0" anchor="ctr">
            <a:spAutoFit/>
          </a:bodyPr>
          <a:lstStyle/>
          <a:p>
            <a:pPr algn="ctr"/>
            <a:r>
              <a:rPr lang="en-US" dirty="0">
                <a:latin typeface="Gill Sans MT" panose="020B0502020104020203" pitchFamily="34" charset="0"/>
              </a:rPr>
              <a:t>State Space (8 nodes)</a:t>
            </a:r>
          </a:p>
          <a:p>
            <a:pPr algn="ctr"/>
            <a:r>
              <a:rPr lang="en-US" dirty="0">
                <a:latin typeface="Gill Sans MT" panose="020B0502020104020203" pitchFamily="34" charset="0"/>
              </a:rPr>
              <a:t>(Input Layer)</a:t>
            </a:r>
          </a:p>
        </p:txBody>
      </p:sp>
      <p:sp>
        <p:nvSpPr>
          <p:cNvPr id="80" name="Title 1">
            <a:extLst>
              <a:ext uri="{FF2B5EF4-FFF2-40B4-BE49-F238E27FC236}">
                <a16:creationId xmlns:a16="http://schemas.microsoft.com/office/drawing/2014/main" id="{58B503F0-6A15-CE10-3051-1F6B55D92CA3}"/>
              </a:ext>
            </a:extLst>
          </p:cNvPr>
          <p:cNvSpPr txBox="1">
            <a:spLocks/>
          </p:cNvSpPr>
          <p:nvPr/>
        </p:nvSpPr>
        <p:spPr>
          <a:xfrm>
            <a:off x="3301473" y="153654"/>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Solution – Network </a:t>
            </a:r>
            <a:endParaRPr lang="en-CA"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1" name="Rectangle 80">
            <a:extLst>
              <a:ext uri="{FF2B5EF4-FFF2-40B4-BE49-F238E27FC236}">
                <a16:creationId xmlns:a16="http://schemas.microsoft.com/office/drawing/2014/main" id="{07814831-6AC2-9C4C-001D-D017F78C06BD}"/>
              </a:ext>
            </a:extLst>
          </p:cNvPr>
          <p:cNvSpPr/>
          <p:nvPr/>
        </p:nvSpPr>
        <p:spPr>
          <a:xfrm>
            <a:off x="1520412" y="1571250"/>
            <a:ext cx="806824" cy="390502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Rectangle 81">
            <a:extLst>
              <a:ext uri="{FF2B5EF4-FFF2-40B4-BE49-F238E27FC236}">
                <a16:creationId xmlns:a16="http://schemas.microsoft.com/office/drawing/2014/main" id="{EB32ED14-5067-D76E-7DB8-61DB95B5DE6C}"/>
              </a:ext>
            </a:extLst>
          </p:cNvPr>
          <p:cNvSpPr/>
          <p:nvPr/>
        </p:nvSpPr>
        <p:spPr>
          <a:xfrm>
            <a:off x="9728500" y="1571250"/>
            <a:ext cx="806824" cy="39050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Rectangle 82">
            <a:extLst>
              <a:ext uri="{FF2B5EF4-FFF2-40B4-BE49-F238E27FC236}">
                <a16:creationId xmlns:a16="http://schemas.microsoft.com/office/drawing/2014/main" id="{52A60B14-0682-4093-8611-B9528D217303}"/>
              </a:ext>
            </a:extLst>
          </p:cNvPr>
          <p:cNvSpPr/>
          <p:nvPr/>
        </p:nvSpPr>
        <p:spPr>
          <a:xfrm>
            <a:off x="3779519" y="1571250"/>
            <a:ext cx="1827007" cy="39050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Gill Sans MT" panose="020B0502020104020203" pitchFamily="34" charset="0"/>
              </a:rPr>
              <a:t>Hidden Layer</a:t>
            </a:r>
            <a:r>
              <a:rPr lang="en-CA" sz="2000">
                <a:solidFill>
                  <a:schemeClr val="tx1"/>
                </a:solidFill>
                <a:latin typeface="Gill Sans MT" panose="020B0502020104020203" pitchFamily="34" charset="0"/>
              </a:rPr>
              <a:t> </a:t>
            </a:r>
          </a:p>
          <a:p>
            <a:pPr algn="ctr"/>
            <a:r>
              <a:rPr lang="en-CA" sz="2000">
                <a:solidFill>
                  <a:schemeClr val="tx1"/>
                </a:solidFill>
                <a:latin typeface="Gill Sans MT" panose="020B0502020104020203" pitchFamily="34" charset="0"/>
              </a:rPr>
              <a:t>FC # I</a:t>
            </a:r>
            <a:endParaRPr lang="en-CA" sz="2000" dirty="0">
              <a:solidFill>
                <a:schemeClr val="tx1"/>
              </a:solidFill>
              <a:latin typeface="Gill Sans MT" panose="020B0502020104020203" pitchFamily="34" charset="0"/>
            </a:endParaRPr>
          </a:p>
          <a:p>
            <a:pPr algn="ctr"/>
            <a:r>
              <a:rPr lang="en-CA" sz="2000" dirty="0">
                <a:solidFill>
                  <a:schemeClr val="tx1"/>
                </a:solidFill>
                <a:latin typeface="Gill Sans MT" panose="020B0502020104020203" pitchFamily="34" charset="0"/>
              </a:rPr>
              <a:t>RELU</a:t>
            </a:r>
          </a:p>
          <a:p>
            <a:pPr algn="ctr"/>
            <a:r>
              <a:rPr lang="en-CA" sz="2000">
                <a:solidFill>
                  <a:schemeClr val="tx1"/>
                </a:solidFill>
                <a:latin typeface="Gill Sans MT" panose="020B0502020104020203" pitchFamily="34" charset="0"/>
              </a:rPr>
              <a:t>64 </a:t>
            </a:r>
            <a:r>
              <a:rPr lang="en-CA" sz="2000" dirty="0">
                <a:solidFill>
                  <a:schemeClr val="tx1"/>
                </a:solidFill>
                <a:latin typeface="Gill Sans MT" panose="020B0502020104020203" pitchFamily="34" charset="0"/>
              </a:rPr>
              <a:t>nodes</a:t>
            </a:r>
            <a:endParaRPr lang="en-US" sz="2000" dirty="0">
              <a:solidFill>
                <a:schemeClr val="tx1"/>
              </a:solidFill>
              <a:latin typeface="Gill Sans MT" panose="020B0502020104020203" pitchFamily="34" charset="0"/>
            </a:endParaRPr>
          </a:p>
        </p:txBody>
      </p:sp>
      <p:sp>
        <p:nvSpPr>
          <p:cNvPr id="84" name="Rectangle 83">
            <a:extLst>
              <a:ext uri="{FF2B5EF4-FFF2-40B4-BE49-F238E27FC236}">
                <a16:creationId xmlns:a16="http://schemas.microsoft.com/office/drawing/2014/main" id="{18EE7530-D37F-3011-9B55-F407D559A0C5}"/>
              </a:ext>
            </a:extLst>
          </p:cNvPr>
          <p:cNvSpPr/>
          <p:nvPr/>
        </p:nvSpPr>
        <p:spPr>
          <a:xfrm>
            <a:off x="6624918" y="1571250"/>
            <a:ext cx="1827007" cy="39050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Gill Sans MT" panose="020B0502020104020203" pitchFamily="34" charset="0"/>
              </a:rPr>
              <a:t>Hidden Layer</a:t>
            </a:r>
            <a:r>
              <a:rPr lang="en-CA" sz="2000">
                <a:solidFill>
                  <a:schemeClr val="tx1"/>
                </a:solidFill>
                <a:latin typeface="Gill Sans MT" panose="020B0502020104020203" pitchFamily="34" charset="0"/>
              </a:rPr>
              <a:t> </a:t>
            </a:r>
          </a:p>
          <a:p>
            <a:pPr algn="ctr"/>
            <a:r>
              <a:rPr lang="en-CA" sz="2000">
                <a:solidFill>
                  <a:schemeClr val="tx1"/>
                </a:solidFill>
                <a:latin typeface="Gill Sans MT" panose="020B0502020104020203" pitchFamily="34" charset="0"/>
              </a:rPr>
              <a:t>FC # II</a:t>
            </a:r>
            <a:endParaRPr lang="en-CA" sz="2000" dirty="0">
              <a:solidFill>
                <a:schemeClr val="tx1"/>
              </a:solidFill>
              <a:latin typeface="Gill Sans MT" panose="020B0502020104020203" pitchFamily="34" charset="0"/>
            </a:endParaRPr>
          </a:p>
          <a:p>
            <a:pPr algn="ctr"/>
            <a:r>
              <a:rPr lang="en-CA" sz="2000" dirty="0">
                <a:solidFill>
                  <a:schemeClr val="tx1"/>
                </a:solidFill>
                <a:latin typeface="Gill Sans MT" panose="020B0502020104020203" pitchFamily="34" charset="0"/>
              </a:rPr>
              <a:t>RELU</a:t>
            </a:r>
          </a:p>
          <a:p>
            <a:pPr algn="ctr"/>
            <a:r>
              <a:rPr lang="en-CA" sz="2000">
                <a:solidFill>
                  <a:schemeClr val="tx1"/>
                </a:solidFill>
                <a:latin typeface="Gill Sans MT" panose="020B0502020104020203" pitchFamily="34" charset="0"/>
              </a:rPr>
              <a:t>64 </a:t>
            </a:r>
            <a:r>
              <a:rPr lang="en-CA" sz="2000" dirty="0">
                <a:solidFill>
                  <a:schemeClr val="tx1"/>
                </a:solidFill>
                <a:latin typeface="Gill Sans MT" panose="020B0502020104020203" pitchFamily="34" charset="0"/>
              </a:rPr>
              <a:t>nodes</a:t>
            </a:r>
            <a:endParaRPr lang="en-US" sz="2000" dirty="0">
              <a:solidFill>
                <a:schemeClr val="tx1"/>
              </a:solidFill>
              <a:latin typeface="Gill Sans MT" panose="020B0502020104020203" pitchFamily="34" charset="0"/>
            </a:endParaRPr>
          </a:p>
        </p:txBody>
      </p:sp>
      <p:sp>
        <p:nvSpPr>
          <p:cNvPr id="85" name="Oval 84">
            <a:extLst>
              <a:ext uri="{FF2B5EF4-FFF2-40B4-BE49-F238E27FC236}">
                <a16:creationId xmlns:a16="http://schemas.microsoft.com/office/drawing/2014/main" id="{B07360E0-B10A-CF6F-12CA-12B0A53CBB5E}"/>
              </a:ext>
            </a:extLst>
          </p:cNvPr>
          <p:cNvSpPr/>
          <p:nvPr/>
        </p:nvSpPr>
        <p:spPr>
          <a:xfrm>
            <a:off x="1718531" y="1707935"/>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0567975A-7919-F8DA-B93B-D1F3475DCCA2}"/>
              </a:ext>
            </a:extLst>
          </p:cNvPr>
          <p:cNvSpPr/>
          <p:nvPr/>
        </p:nvSpPr>
        <p:spPr>
          <a:xfrm>
            <a:off x="1718531" y="4937829"/>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7" name="Oval 86">
            <a:extLst>
              <a:ext uri="{FF2B5EF4-FFF2-40B4-BE49-F238E27FC236}">
                <a16:creationId xmlns:a16="http://schemas.microsoft.com/office/drawing/2014/main" id="{32C6174D-9D6A-7053-441F-F084510BA3B0}"/>
              </a:ext>
            </a:extLst>
          </p:cNvPr>
          <p:cNvSpPr/>
          <p:nvPr/>
        </p:nvSpPr>
        <p:spPr>
          <a:xfrm>
            <a:off x="1718531" y="4473428"/>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Oval 87">
            <a:extLst>
              <a:ext uri="{FF2B5EF4-FFF2-40B4-BE49-F238E27FC236}">
                <a16:creationId xmlns:a16="http://schemas.microsoft.com/office/drawing/2014/main" id="{972475CD-1C84-E851-2406-9DCE49C9FF15}"/>
              </a:ext>
            </a:extLst>
          </p:cNvPr>
          <p:cNvSpPr/>
          <p:nvPr/>
        </p:nvSpPr>
        <p:spPr>
          <a:xfrm>
            <a:off x="1718531" y="4004755"/>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Oval 88">
            <a:extLst>
              <a:ext uri="{FF2B5EF4-FFF2-40B4-BE49-F238E27FC236}">
                <a16:creationId xmlns:a16="http://schemas.microsoft.com/office/drawing/2014/main" id="{783F770B-EA6D-30A1-010B-9F3FA49C1C2C}"/>
              </a:ext>
            </a:extLst>
          </p:cNvPr>
          <p:cNvSpPr/>
          <p:nvPr/>
        </p:nvSpPr>
        <p:spPr>
          <a:xfrm>
            <a:off x="1718531" y="3530970"/>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0" name="Oval 89">
            <a:extLst>
              <a:ext uri="{FF2B5EF4-FFF2-40B4-BE49-F238E27FC236}">
                <a16:creationId xmlns:a16="http://schemas.microsoft.com/office/drawing/2014/main" id="{61049B52-9D30-5AE0-EECF-1AE1F79C2DEF}"/>
              </a:ext>
            </a:extLst>
          </p:cNvPr>
          <p:cNvSpPr/>
          <p:nvPr/>
        </p:nvSpPr>
        <p:spPr>
          <a:xfrm>
            <a:off x="1718531" y="3061767"/>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a:extLst>
              <a:ext uri="{FF2B5EF4-FFF2-40B4-BE49-F238E27FC236}">
                <a16:creationId xmlns:a16="http://schemas.microsoft.com/office/drawing/2014/main" id="{B7A2869F-C5DC-8288-6596-C2DC4AEEC420}"/>
              </a:ext>
            </a:extLst>
          </p:cNvPr>
          <p:cNvSpPr/>
          <p:nvPr/>
        </p:nvSpPr>
        <p:spPr>
          <a:xfrm>
            <a:off x="1718531" y="2147260"/>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2" name="Oval 91">
            <a:extLst>
              <a:ext uri="{FF2B5EF4-FFF2-40B4-BE49-F238E27FC236}">
                <a16:creationId xmlns:a16="http://schemas.microsoft.com/office/drawing/2014/main" id="{276765F0-CAFE-A6B4-D2D6-D2B580261640}"/>
              </a:ext>
            </a:extLst>
          </p:cNvPr>
          <p:cNvSpPr/>
          <p:nvPr/>
        </p:nvSpPr>
        <p:spPr>
          <a:xfrm>
            <a:off x="1718531" y="2597366"/>
            <a:ext cx="408790" cy="387276"/>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3" name="Oval 92">
            <a:extLst>
              <a:ext uri="{FF2B5EF4-FFF2-40B4-BE49-F238E27FC236}">
                <a16:creationId xmlns:a16="http://schemas.microsoft.com/office/drawing/2014/main" id="{53A5DD64-6221-DB42-1F4C-889DA8B5C02E}"/>
              </a:ext>
            </a:extLst>
          </p:cNvPr>
          <p:cNvSpPr/>
          <p:nvPr/>
        </p:nvSpPr>
        <p:spPr>
          <a:xfrm>
            <a:off x="9927517" y="2095211"/>
            <a:ext cx="408790" cy="38727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Oval 93">
            <a:extLst>
              <a:ext uri="{FF2B5EF4-FFF2-40B4-BE49-F238E27FC236}">
                <a16:creationId xmlns:a16="http://schemas.microsoft.com/office/drawing/2014/main" id="{C8E47E2F-05F0-9B49-FAF9-51DBBBF06257}"/>
              </a:ext>
            </a:extLst>
          </p:cNvPr>
          <p:cNvSpPr/>
          <p:nvPr/>
        </p:nvSpPr>
        <p:spPr>
          <a:xfrm>
            <a:off x="9927517" y="4554243"/>
            <a:ext cx="408790" cy="38727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Oval 94">
            <a:extLst>
              <a:ext uri="{FF2B5EF4-FFF2-40B4-BE49-F238E27FC236}">
                <a16:creationId xmlns:a16="http://schemas.microsoft.com/office/drawing/2014/main" id="{95CBDA65-DE3A-FB34-ABCA-1473A2FE38AA}"/>
              </a:ext>
            </a:extLst>
          </p:cNvPr>
          <p:cNvSpPr/>
          <p:nvPr/>
        </p:nvSpPr>
        <p:spPr>
          <a:xfrm>
            <a:off x="9927517" y="3719704"/>
            <a:ext cx="408790" cy="38727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6" name="Oval 95">
            <a:extLst>
              <a:ext uri="{FF2B5EF4-FFF2-40B4-BE49-F238E27FC236}">
                <a16:creationId xmlns:a16="http://schemas.microsoft.com/office/drawing/2014/main" id="{FB7BAAC1-BDDC-26FD-E79E-BA752C530B3B}"/>
              </a:ext>
            </a:extLst>
          </p:cNvPr>
          <p:cNvSpPr/>
          <p:nvPr/>
        </p:nvSpPr>
        <p:spPr>
          <a:xfrm>
            <a:off x="9927517" y="2907457"/>
            <a:ext cx="408790" cy="38727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7" name="Straight Arrow Connector 96">
            <a:extLst>
              <a:ext uri="{FF2B5EF4-FFF2-40B4-BE49-F238E27FC236}">
                <a16:creationId xmlns:a16="http://schemas.microsoft.com/office/drawing/2014/main" id="{A6BCCA25-154E-1CC9-02AB-309BA2AC36E3}"/>
              </a:ext>
            </a:extLst>
          </p:cNvPr>
          <p:cNvCxnSpPr>
            <a:stCxn id="85" idx="6"/>
            <a:endCxn id="83" idx="1"/>
          </p:cNvCxnSpPr>
          <p:nvPr/>
        </p:nvCxnSpPr>
        <p:spPr>
          <a:xfrm>
            <a:off x="2127321" y="1901573"/>
            <a:ext cx="1652198" cy="16221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B43C202-CBD0-2E94-0723-EA494D50D256}"/>
              </a:ext>
            </a:extLst>
          </p:cNvPr>
          <p:cNvCxnSpPr>
            <a:cxnSpLocks/>
            <a:stCxn id="86" idx="6"/>
            <a:endCxn id="83" idx="1"/>
          </p:cNvCxnSpPr>
          <p:nvPr/>
        </p:nvCxnSpPr>
        <p:spPr>
          <a:xfrm flipV="1">
            <a:off x="2127321" y="3523764"/>
            <a:ext cx="1652198" cy="1607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8564D49-CA25-8E24-2355-CB85FE93ABEE}"/>
              </a:ext>
            </a:extLst>
          </p:cNvPr>
          <p:cNvCxnSpPr>
            <a:cxnSpLocks/>
            <a:stCxn id="91" idx="6"/>
            <a:endCxn id="83" idx="1"/>
          </p:cNvCxnSpPr>
          <p:nvPr/>
        </p:nvCxnSpPr>
        <p:spPr>
          <a:xfrm>
            <a:off x="2127321" y="2340898"/>
            <a:ext cx="1652198" cy="1182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073B7B0-BC0F-A1C1-CC58-02EA4269F988}"/>
              </a:ext>
            </a:extLst>
          </p:cNvPr>
          <p:cNvCxnSpPr>
            <a:cxnSpLocks/>
            <a:stCxn id="92" idx="6"/>
            <a:endCxn id="83" idx="1"/>
          </p:cNvCxnSpPr>
          <p:nvPr/>
        </p:nvCxnSpPr>
        <p:spPr>
          <a:xfrm>
            <a:off x="2127321" y="2791004"/>
            <a:ext cx="1652198" cy="7327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830C75E-48F5-671F-8895-FB1FBEB70BD9}"/>
              </a:ext>
            </a:extLst>
          </p:cNvPr>
          <p:cNvCxnSpPr>
            <a:cxnSpLocks/>
            <a:stCxn id="90" idx="6"/>
            <a:endCxn id="83" idx="1"/>
          </p:cNvCxnSpPr>
          <p:nvPr/>
        </p:nvCxnSpPr>
        <p:spPr>
          <a:xfrm>
            <a:off x="2127321" y="3255405"/>
            <a:ext cx="1652198" cy="2683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3C9DDD-AA24-055F-FB43-C5EDB5CF0DA3}"/>
              </a:ext>
            </a:extLst>
          </p:cNvPr>
          <p:cNvCxnSpPr>
            <a:cxnSpLocks/>
            <a:stCxn id="89" idx="6"/>
            <a:endCxn id="83" idx="1"/>
          </p:cNvCxnSpPr>
          <p:nvPr/>
        </p:nvCxnSpPr>
        <p:spPr>
          <a:xfrm flipV="1">
            <a:off x="2127321" y="3523764"/>
            <a:ext cx="1652198" cy="20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FDBF9EF-305E-7B56-96FA-EE625538A7A8}"/>
              </a:ext>
            </a:extLst>
          </p:cNvPr>
          <p:cNvCxnSpPr>
            <a:cxnSpLocks/>
            <a:stCxn id="88" idx="6"/>
            <a:endCxn id="83" idx="1"/>
          </p:cNvCxnSpPr>
          <p:nvPr/>
        </p:nvCxnSpPr>
        <p:spPr>
          <a:xfrm flipV="1">
            <a:off x="2127321" y="3523764"/>
            <a:ext cx="1652198" cy="674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0772315-E126-F145-4D0C-E55BBD7552B7}"/>
              </a:ext>
            </a:extLst>
          </p:cNvPr>
          <p:cNvCxnSpPr>
            <a:cxnSpLocks/>
            <a:stCxn id="87" idx="6"/>
            <a:endCxn id="83" idx="1"/>
          </p:cNvCxnSpPr>
          <p:nvPr/>
        </p:nvCxnSpPr>
        <p:spPr>
          <a:xfrm flipV="1">
            <a:off x="2127321" y="3523764"/>
            <a:ext cx="1652198" cy="11433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9F74950-8C8A-CCAC-5C62-E0E7E304D332}"/>
              </a:ext>
            </a:extLst>
          </p:cNvPr>
          <p:cNvCxnSpPr>
            <a:cxnSpLocks/>
            <a:stCxn id="84" idx="3"/>
            <a:endCxn id="93" idx="2"/>
          </p:cNvCxnSpPr>
          <p:nvPr/>
        </p:nvCxnSpPr>
        <p:spPr>
          <a:xfrm flipV="1">
            <a:off x="8451925" y="2288849"/>
            <a:ext cx="1475592" cy="12349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15DBE65-53B8-9AEF-4E2C-A997B0E20D99}"/>
              </a:ext>
            </a:extLst>
          </p:cNvPr>
          <p:cNvCxnSpPr>
            <a:cxnSpLocks/>
            <a:stCxn id="84" idx="3"/>
            <a:endCxn id="96" idx="2"/>
          </p:cNvCxnSpPr>
          <p:nvPr/>
        </p:nvCxnSpPr>
        <p:spPr>
          <a:xfrm flipV="1">
            <a:off x="8451925" y="3101095"/>
            <a:ext cx="1475592" cy="422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8FD753A-76DE-56B5-C9E4-3FC1EDDB2379}"/>
              </a:ext>
            </a:extLst>
          </p:cNvPr>
          <p:cNvCxnSpPr>
            <a:cxnSpLocks/>
            <a:stCxn id="84" idx="3"/>
            <a:endCxn id="95" idx="2"/>
          </p:cNvCxnSpPr>
          <p:nvPr/>
        </p:nvCxnSpPr>
        <p:spPr>
          <a:xfrm>
            <a:off x="8451925" y="3523764"/>
            <a:ext cx="1475592" cy="3895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7EA37E7-393A-FF4F-FB37-EFEF43F5A625}"/>
              </a:ext>
            </a:extLst>
          </p:cNvPr>
          <p:cNvCxnSpPr>
            <a:cxnSpLocks/>
            <a:stCxn id="84" idx="3"/>
            <a:endCxn id="94" idx="2"/>
          </p:cNvCxnSpPr>
          <p:nvPr/>
        </p:nvCxnSpPr>
        <p:spPr>
          <a:xfrm>
            <a:off x="8451925" y="3523764"/>
            <a:ext cx="1475592" cy="1224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491ED88-6826-9C5D-DE6C-46BDB3153973}"/>
              </a:ext>
            </a:extLst>
          </p:cNvPr>
          <p:cNvCxnSpPr>
            <a:cxnSpLocks/>
            <a:stCxn id="83" idx="3"/>
            <a:endCxn id="84" idx="1"/>
          </p:cNvCxnSpPr>
          <p:nvPr/>
        </p:nvCxnSpPr>
        <p:spPr>
          <a:xfrm>
            <a:off x="5606526" y="3523764"/>
            <a:ext cx="1018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77402E58-908F-E13B-C0DD-61E03F7265D7}"/>
              </a:ext>
            </a:extLst>
          </p:cNvPr>
          <p:cNvSpPr/>
          <p:nvPr/>
        </p:nvSpPr>
        <p:spPr>
          <a:xfrm>
            <a:off x="3301473" y="1325563"/>
            <a:ext cx="5450991" cy="4946780"/>
          </a:xfrm>
          <a:prstGeom prst="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1" name="Rectangle 110">
            <a:extLst>
              <a:ext uri="{FF2B5EF4-FFF2-40B4-BE49-F238E27FC236}">
                <a16:creationId xmlns:a16="http://schemas.microsoft.com/office/drawing/2014/main" id="{A070E67B-E95B-E1C5-04B1-62AE3AE07F79}"/>
              </a:ext>
            </a:extLst>
          </p:cNvPr>
          <p:cNvSpPr/>
          <p:nvPr/>
        </p:nvSpPr>
        <p:spPr>
          <a:xfrm>
            <a:off x="8951482" y="1325563"/>
            <a:ext cx="2390666" cy="4946780"/>
          </a:xfrm>
          <a:prstGeom prst="rect">
            <a:avLst/>
          </a:prstGeom>
          <a:no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2" name="Rectangle 111">
            <a:extLst>
              <a:ext uri="{FF2B5EF4-FFF2-40B4-BE49-F238E27FC236}">
                <a16:creationId xmlns:a16="http://schemas.microsoft.com/office/drawing/2014/main" id="{26E40D8A-572E-75E0-1889-F00E4FC3243F}"/>
              </a:ext>
            </a:extLst>
          </p:cNvPr>
          <p:cNvSpPr/>
          <p:nvPr/>
        </p:nvSpPr>
        <p:spPr>
          <a:xfrm>
            <a:off x="769501" y="1325563"/>
            <a:ext cx="2317604" cy="4946780"/>
          </a:xfrm>
          <a:prstGeom prst="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8906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C70E-15D9-C961-4022-C01647EBD69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solidFill>
                  <a:schemeClr val="tx1"/>
                </a:solidFill>
                <a:latin typeface="Cascadia Code" panose="020B0609020000020004" pitchFamily="49" charset="0"/>
                <a:ea typeface="Cascadia Code" panose="020B0609020000020004" pitchFamily="49" charset="0"/>
                <a:cs typeface="Cascadia Code" panose="020B0609020000020004" pitchFamily="49" charset="0"/>
              </a:rPr>
              <a:t>Solution – Parameters </a:t>
            </a:r>
            <a:endParaRPr lang="en-CA"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459D3EEE-8B32-31B6-4961-39E9AB93A5BC}"/>
                  </a:ext>
                </a:extLst>
              </p:cNvPr>
              <p:cNvGraphicFramePr>
                <a:graphicFrameLocks noGrp="1"/>
              </p:cNvGraphicFramePr>
              <p:nvPr>
                <p:extLst>
                  <p:ext uri="{D42A27DB-BD31-4B8C-83A1-F6EECF244321}">
                    <p14:modId xmlns:p14="http://schemas.microsoft.com/office/powerpoint/2010/main" val="2702191798"/>
                  </p:ext>
                </p:extLst>
              </p:nvPr>
            </p:nvGraphicFramePr>
            <p:xfrm>
              <a:off x="838200" y="1174274"/>
              <a:ext cx="10789920" cy="5058093"/>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946684702"/>
                        </a:ext>
                      </a:extLst>
                    </a:gridCol>
                    <a:gridCol w="5227320">
                      <a:extLst>
                        <a:ext uri="{9D8B030D-6E8A-4147-A177-3AD203B41FA5}">
                          <a16:colId xmlns:a16="http://schemas.microsoft.com/office/drawing/2014/main" val="1289417164"/>
                        </a:ext>
                      </a:extLst>
                    </a:gridCol>
                  </a:tblGrid>
                  <a:tr h="370840">
                    <a:tc>
                      <a:txBody>
                        <a:bodyPr/>
                        <a:lstStyle/>
                        <a:p>
                          <a:pPr algn="r"/>
                          <a:r>
                            <a:rPr lang="en-CA" sz="2400" b="0" dirty="0">
                              <a:solidFill>
                                <a:schemeClr val="tx1"/>
                              </a:solidFill>
                              <a:latin typeface="Gill Sans MT" panose="020B0502020104020203" pitchFamily="34" charset="0"/>
                            </a:rPr>
                            <a:t>Discount Rate – long term reward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CA" sz="2400" b="0" i="1" smtClean="0">
                                  <a:solidFill>
                                    <a:schemeClr val="tx1"/>
                                  </a:solidFill>
                                  <a:latin typeface="Cambria Math" panose="02040503050406030204" pitchFamily="18" charset="0"/>
                                  <a:ea typeface="Cambria Math" panose="02040503050406030204" pitchFamily="18" charset="0"/>
                                </a:rPr>
                                <m:t>𝛾</m:t>
                              </m:r>
                            </m:oMath>
                          </a14:m>
                          <a:r>
                            <a:rPr lang="en-CA" sz="2400" b="0" dirty="0">
                              <a:solidFill>
                                <a:schemeClr val="tx1"/>
                              </a:solidFill>
                              <a:latin typeface="Gill Sans MT" panose="020B0502020104020203" pitchFamily="34" charset="0"/>
                            </a:rPr>
                            <a:t> = 0.99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73782395"/>
                      </a:ext>
                    </a:extLst>
                  </a:tr>
                  <a:tr h="370840">
                    <a:tc>
                      <a:txBody>
                        <a:bodyPr/>
                        <a:lstStyle/>
                        <a:p>
                          <a:pPr algn="r"/>
                          <a:r>
                            <a:rPr lang="en-CA" sz="2400" b="0" dirty="0">
                              <a:solidFill>
                                <a:schemeClr val="tx1"/>
                              </a:solidFill>
                              <a:latin typeface="Gill Sans MT" panose="020B0502020104020203" pitchFamily="34" charset="0"/>
                            </a:rPr>
                            <a:t>Exploration Rate at Start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14:m>
                            <m:oMath xmlns:m="http://schemas.openxmlformats.org/officeDocument/2006/math">
                              <m:sSub>
                                <m:sSubPr>
                                  <m:ctrlPr>
                                    <a:rPr lang="en-CA" sz="2400" b="0" i="1" smtClean="0">
                                      <a:solidFill>
                                        <a:schemeClr val="tx1"/>
                                      </a:solidFill>
                                      <a:latin typeface="Cambria Math" panose="02040503050406030204" pitchFamily="18" charset="0"/>
                                    </a:rPr>
                                  </m:ctrlPr>
                                </m:sSubPr>
                                <m:e>
                                  <m:r>
                                    <a:rPr lang="en-CA" sz="2400" b="0" i="1" smtClean="0">
                                      <a:solidFill>
                                        <a:schemeClr val="tx1"/>
                                      </a:solidFill>
                                      <a:latin typeface="Cambria Math" panose="02040503050406030204" pitchFamily="18" charset="0"/>
                                      <a:ea typeface="Cambria Math" panose="02040503050406030204" pitchFamily="18" charset="0"/>
                                    </a:rPr>
                                    <m:t>𝜖</m:t>
                                  </m:r>
                                </m:e>
                                <m:sub>
                                  <m:r>
                                    <a:rPr lang="en-CA" sz="2400" b="0" i="1" smtClean="0">
                                      <a:solidFill>
                                        <a:schemeClr val="tx1"/>
                                      </a:solidFill>
                                      <a:latin typeface="Cambria Math" panose="02040503050406030204" pitchFamily="18" charset="0"/>
                                    </a:rPr>
                                    <m:t>𝑚𝑎𝑥</m:t>
                                  </m:r>
                                </m:sub>
                              </m:sSub>
                            </m:oMath>
                          </a14:m>
                          <a:r>
                            <a:rPr lang="en-CA" sz="2400" b="0" dirty="0">
                              <a:solidFill>
                                <a:schemeClr val="tx1"/>
                              </a:solidFill>
                              <a:latin typeface="Gill Sans MT" panose="020B0502020104020203" pitchFamily="34" charset="0"/>
                            </a:rPr>
                            <a:t> =</a:t>
                          </a:r>
                          <a:r>
                            <a:rPr lang="en-CA" sz="2400" b="0" baseline="0" dirty="0">
                              <a:solidFill>
                                <a:schemeClr val="tx1"/>
                              </a:solidFill>
                              <a:latin typeface="Gill Sans MT" panose="020B0502020104020203" pitchFamily="34" charset="0"/>
                            </a:rPr>
                            <a:t> </a:t>
                          </a:r>
                          <a:r>
                            <a:rPr lang="en-CA" sz="2400" b="0" dirty="0">
                              <a:solidFill>
                                <a:schemeClr val="tx1"/>
                              </a:solidFill>
                              <a:latin typeface="Gill Sans MT" panose="020B0502020104020203" pitchFamily="34" charset="0"/>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36826262"/>
                      </a:ext>
                    </a:extLst>
                  </a:tr>
                  <a:tr h="370840">
                    <a:tc>
                      <a:txBody>
                        <a:bodyPr/>
                        <a:lstStyle/>
                        <a:p>
                          <a:pPr algn="r"/>
                          <a:r>
                            <a:rPr lang="en-CA" sz="2400" b="0" dirty="0">
                              <a:solidFill>
                                <a:schemeClr val="tx1"/>
                              </a:solidFill>
                              <a:latin typeface="Gill Sans MT" panose="020B0502020104020203" pitchFamily="34" charset="0"/>
                            </a:rPr>
                            <a:t>Exploration Rate min.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14:m>
                            <m:oMath xmlns:m="http://schemas.openxmlformats.org/officeDocument/2006/math">
                              <m:sSub>
                                <m:sSubPr>
                                  <m:ctrlPr>
                                    <a:rPr lang="en-CA" sz="2400" b="0" i="1" smtClean="0">
                                      <a:solidFill>
                                        <a:schemeClr val="tx1"/>
                                      </a:solidFill>
                                      <a:latin typeface="Cambria Math" panose="02040503050406030204" pitchFamily="18" charset="0"/>
                                    </a:rPr>
                                  </m:ctrlPr>
                                </m:sSubPr>
                                <m:e>
                                  <m:r>
                                    <a:rPr lang="en-CA" sz="2400" b="0" i="1" smtClean="0">
                                      <a:solidFill>
                                        <a:schemeClr val="tx1"/>
                                      </a:solidFill>
                                      <a:latin typeface="Cambria Math" panose="02040503050406030204" pitchFamily="18" charset="0"/>
                                      <a:ea typeface="Cambria Math" panose="02040503050406030204" pitchFamily="18" charset="0"/>
                                    </a:rPr>
                                    <m:t>𝜖</m:t>
                                  </m:r>
                                </m:e>
                                <m:sub>
                                  <m:r>
                                    <a:rPr lang="en-CA" sz="2400" b="0" i="1" smtClean="0">
                                      <a:solidFill>
                                        <a:schemeClr val="tx1"/>
                                      </a:solidFill>
                                      <a:latin typeface="Cambria Math" panose="02040503050406030204" pitchFamily="18" charset="0"/>
                                    </a:rPr>
                                    <m:t>𝑚𝑖𝑛</m:t>
                                  </m:r>
                                </m:sub>
                              </m:sSub>
                            </m:oMath>
                          </a14:m>
                          <a:r>
                            <a:rPr lang="en-CA" sz="2400" b="0" dirty="0">
                              <a:solidFill>
                                <a:schemeClr val="tx1"/>
                              </a:solidFill>
                              <a:latin typeface="Gill Sans MT" panose="020B0502020104020203" pitchFamily="34" charset="0"/>
                            </a:rPr>
                            <a:t> = 0.01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40687203"/>
                      </a:ext>
                    </a:extLst>
                  </a:tr>
                  <a:tr h="370840">
                    <a:tc>
                      <a:txBody>
                        <a:bodyPr/>
                        <a:lstStyle/>
                        <a:p>
                          <a:pPr algn="r"/>
                          <a:r>
                            <a:rPr lang="en-CA" sz="2400" b="0" dirty="0">
                              <a:solidFill>
                                <a:schemeClr val="tx1"/>
                              </a:solidFill>
                              <a:latin typeface="Gill Sans MT" panose="020B0502020104020203" pitchFamily="34" charset="0"/>
                            </a:rPr>
                            <a:t>Exploration Rate decay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14:m>
                            <m:oMath xmlns:m="http://schemas.openxmlformats.org/officeDocument/2006/math">
                              <m:sSub>
                                <m:sSubPr>
                                  <m:ctrlPr>
                                    <a:rPr lang="en-CA" sz="2400" b="0" i="1" smtClean="0">
                                      <a:solidFill>
                                        <a:schemeClr val="tx1"/>
                                      </a:solidFill>
                                      <a:latin typeface="Cambria Math" panose="02040503050406030204" pitchFamily="18" charset="0"/>
                                    </a:rPr>
                                  </m:ctrlPr>
                                </m:sSubPr>
                                <m:e>
                                  <m:r>
                                    <a:rPr lang="en-CA" sz="2400" b="0" i="1" smtClean="0">
                                      <a:solidFill>
                                        <a:schemeClr val="tx1"/>
                                      </a:solidFill>
                                      <a:latin typeface="Cambria Math" panose="02040503050406030204" pitchFamily="18" charset="0"/>
                                      <a:ea typeface="Cambria Math" panose="02040503050406030204" pitchFamily="18" charset="0"/>
                                    </a:rPr>
                                    <m:t>𝜖</m:t>
                                  </m:r>
                                </m:e>
                                <m:sub>
                                  <m:r>
                                    <a:rPr lang="en-CA" sz="2400" b="0" i="1" smtClean="0">
                                      <a:solidFill>
                                        <a:schemeClr val="tx1"/>
                                      </a:solidFill>
                                      <a:latin typeface="Cambria Math" panose="02040503050406030204" pitchFamily="18" charset="0"/>
                                    </a:rPr>
                                    <m:t>𝑑𝑒𝑐𝑎𝑦</m:t>
                                  </m:r>
                                </m:sub>
                              </m:sSub>
                            </m:oMath>
                          </a14:m>
                          <a:r>
                            <a:rPr lang="en-CA" sz="2400" b="0" dirty="0">
                              <a:solidFill>
                                <a:schemeClr val="tx1"/>
                              </a:solidFill>
                              <a:latin typeface="Gill Sans MT" panose="020B0502020104020203" pitchFamily="34" charset="0"/>
                            </a:rPr>
                            <a:t> </a:t>
                          </a:r>
                          <a:r>
                            <a:rPr lang="en-CA" sz="2400" b="0">
                              <a:solidFill>
                                <a:schemeClr val="tx1"/>
                              </a:solidFill>
                              <a:latin typeface="Gill Sans MT" panose="020B0502020104020203" pitchFamily="34" charset="0"/>
                            </a:rPr>
                            <a:t>= 0.995</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28984280"/>
                      </a:ext>
                    </a:extLst>
                  </a:tr>
                  <a:tr h="295433">
                    <a:tc>
                      <a:txBody>
                        <a:bodyPr/>
                        <a:lstStyle/>
                        <a:p>
                          <a:pPr algn="r"/>
                          <a:r>
                            <a:rPr lang="en-CA" sz="2400" b="0" dirty="0">
                              <a:solidFill>
                                <a:schemeClr val="tx1"/>
                              </a:solidFill>
                              <a:latin typeface="Gill Sans MT" panose="020B0502020104020203" pitchFamily="34" charset="0"/>
                            </a:rPr>
                            <a:t>Learning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CA" sz="2400" b="0" i="1" smtClean="0">
                                  <a:solidFill>
                                    <a:schemeClr val="tx1"/>
                                  </a:solidFill>
                                  <a:latin typeface="Cambria Math" panose="02040503050406030204" pitchFamily="18" charset="0"/>
                                  <a:ea typeface="Cambria Math" panose="02040503050406030204" pitchFamily="18" charset="0"/>
                                </a:rPr>
                                <m:t>𝛼</m:t>
                              </m:r>
                            </m:oMath>
                          </a14:m>
                          <a:r>
                            <a:rPr lang="en-CA" sz="2400" b="0" dirty="0">
                              <a:solidFill>
                                <a:schemeClr val="tx1"/>
                              </a:solidFill>
                              <a:latin typeface="Gill Sans MT" panose="020B0502020104020203" pitchFamily="34" charset="0"/>
                            </a:rPr>
                            <a:t> </a:t>
                          </a:r>
                          <a:r>
                            <a:rPr lang="en-CA" sz="2400" b="0">
                              <a:solidFill>
                                <a:schemeClr val="tx1"/>
                              </a:solidFill>
                              <a:latin typeface="Gill Sans MT" panose="020B0502020104020203" pitchFamily="34" charset="0"/>
                            </a:rPr>
                            <a:t>= 0.0005</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71897286"/>
                      </a:ext>
                    </a:extLst>
                  </a:tr>
                  <a:tr h="370840">
                    <a:tc>
                      <a:txBody>
                        <a:bodyPr/>
                        <a:lstStyle/>
                        <a:p>
                          <a:pPr algn="r"/>
                          <a:r>
                            <a:rPr lang="en-CA" sz="2400" b="0" dirty="0">
                              <a:solidFill>
                                <a:schemeClr val="tx1"/>
                              </a:solidFill>
                              <a:latin typeface="Gill Sans MT" panose="020B0502020104020203" pitchFamily="34" charset="0"/>
                            </a:rPr>
                            <a:t>Score Threshold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a:solidFill>
                                <a:schemeClr val="tx1"/>
                              </a:solidFill>
                              <a:latin typeface="Gill Sans MT" panose="020B0502020104020203" pitchFamily="34" charset="0"/>
                            </a:rPr>
                            <a:t>+ 200 </a:t>
                          </a:r>
                          <a:r>
                            <a:rPr lang="en-CA" sz="2400" b="0" dirty="0">
                              <a:solidFill>
                                <a:schemeClr val="tx1"/>
                              </a:solidFill>
                              <a:latin typeface="Gill Sans MT" panose="020B0502020104020203" pitchFamily="34" charset="0"/>
                            </a:rPr>
                            <a:t>points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632052769"/>
                      </a:ext>
                    </a:extLst>
                  </a:tr>
                  <a:tr h="370840">
                    <a:tc>
                      <a:txBody>
                        <a:bodyPr/>
                        <a:lstStyle/>
                        <a:p>
                          <a:pPr algn="r"/>
                          <a:r>
                            <a:rPr lang="en-CA" sz="2400" b="0" dirty="0">
                              <a:solidFill>
                                <a:schemeClr val="tx1"/>
                              </a:solidFill>
                              <a:latin typeface="Gill Sans MT" panose="020B0502020104020203" pitchFamily="34" charset="0"/>
                            </a:rPr>
                            <a:t># of Episodes for Avg Score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a:solidFill>
                                <a:schemeClr val="tx1"/>
                              </a:solidFill>
                              <a:latin typeface="Gill Sans MT" panose="020B0502020104020203" pitchFamily="34" charset="0"/>
                            </a:rPr>
                            <a:t>100 </a:t>
                          </a:r>
                          <a:r>
                            <a:rPr lang="en-CA" sz="2400" b="0" dirty="0">
                              <a:solidFill>
                                <a:schemeClr val="tx1"/>
                              </a:solidFill>
                              <a:latin typeface="Gill Sans MT" panose="020B0502020104020203" pitchFamily="34" charset="0"/>
                            </a:rPr>
                            <a:t>episodes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02790290"/>
                      </a:ext>
                    </a:extLst>
                  </a:tr>
                  <a:tr h="370840">
                    <a:tc>
                      <a:txBody>
                        <a:bodyPr/>
                        <a:lstStyle/>
                        <a:p>
                          <a:pPr algn="r"/>
                          <a:r>
                            <a:rPr lang="en-CA" sz="2400" b="0" dirty="0">
                              <a:solidFill>
                                <a:schemeClr val="tx1"/>
                              </a:solidFill>
                              <a:latin typeface="Gill Sans MT" panose="020B0502020104020203" pitchFamily="34" charset="0"/>
                            </a:rPr>
                            <a:t>Early Stopping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dirty="0">
                              <a:solidFill>
                                <a:schemeClr val="tx1"/>
                              </a:solidFill>
                              <a:latin typeface="Gill Sans MT" panose="020B0502020104020203" pitchFamily="34"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88251269"/>
                      </a:ext>
                    </a:extLst>
                  </a:tr>
                  <a:tr h="370840">
                    <a:tc>
                      <a:txBody>
                        <a:bodyPr/>
                        <a:lstStyle/>
                        <a:p>
                          <a:pPr algn="r"/>
                          <a:r>
                            <a:rPr lang="en-CA" sz="2400" b="0" dirty="0">
                              <a:solidFill>
                                <a:schemeClr val="tx1"/>
                              </a:solidFill>
                              <a:latin typeface="Gill Sans MT" panose="020B0502020104020203" pitchFamily="34" charset="0"/>
                            </a:rPr>
                            <a:t>Batch Size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dirty="0">
                              <a:solidFill>
                                <a:schemeClr val="tx1"/>
                              </a:solidFill>
                              <a:latin typeface="Gill Sans MT" panose="020B0502020104020203" pitchFamily="34" charset="0"/>
                            </a:rPr>
                            <a:t>64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0536241"/>
                      </a:ext>
                    </a:extLst>
                  </a:tr>
                  <a:tr h="370840">
                    <a:tc>
                      <a:txBody>
                        <a:bodyPr/>
                        <a:lstStyle/>
                        <a:p>
                          <a:pPr algn="r"/>
                          <a:r>
                            <a:rPr lang="en-CA" sz="2400" b="0" dirty="0">
                              <a:solidFill>
                                <a:schemeClr val="tx1"/>
                              </a:solidFill>
                              <a:latin typeface="Gill Sans MT" panose="020B0502020104020203" pitchFamily="34" charset="0"/>
                            </a:rPr>
                            <a:t>Max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dirty="0">
                              <a:solidFill>
                                <a:schemeClr val="tx1"/>
                              </a:solidFill>
                              <a:latin typeface="Gill Sans MT" panose="020B0502020104020203" pitchFamily="34" charset="0"/>
                            </a:rPr>
                            <a:t>1</a:t>
                          </a:r>
                          <a:r>
                            <a:rPr lang="en-CA" sz="2400" b="0">
                              <a:solidFill>
                                <a:schemeClr val="tx1"/>
                              </a:solidFill>
                              <a:latin typeface="Gill Sans MT" panose="020B0502020104020203" pitchFamily="34" charset="0"/>
                            </a:rPr>
                            <a:t>,000</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23012463"/>
                      </a:ext>
                    </a:extLst>
                  </a:tr>
                  <a:tr h="370840">
                    <a:tc>
                      <a:txBody>
                        <a:bodyPr/>
                        <a:lstStyle/>
                        <a:p>
                          <a:pPr algn="r"/>
                          <a:r>
                            <a:rPr lang="en-CA" sz="2400" b="0" dirty="0">
                              <a:solidFill>
                                <a:schemeClr val="tx1"/>
                              </a:solidFill>
                              <a:latin typeface="Gill Sans MT" panose="020B0502020104020203" pitchFamily="34" charset="0"/>
                            </a:rPr>
                            <a:t>Max Episodes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a:solidFill>
                                <a:schemeClr val="tx1"/>
                              </a:solidFill>
                              <a:latin typeface="Gill Sans MT" panose="020B0502020104020203" pitchFamily="34" charset="0"/>
                            </a:rPr>
                            <a:t>2</a:t>
                          </a:r>
                          <a:r>
                            <a:rPr lang="en-CA" sz="2400" b="0" dirty="0">
                              <a:solidFill>
                                <a:schemeClr val="tx1"/>
                              </a:solidFill>
                              <a:latin typeface="Gill Sans MT" panose="020B0502020104020203" pitchFamily="34" charset="0"/>
                            </a:rPr>
                            <a:t>0</a:t>
                          </a:r>
                          <a:r>
                            <a:rPr lang="en-CA" sz="2400" b="0">
                              <a:solidFill>
                                <a:schemeClr val="tx1"/>
                              </a:solidFill>
                              <a:latin typeface="Gill Sans MT" panose="020B0502020104020203" pitchFamily="34" charset="0"/>
                            </a:rPr>
                            <a:t>00</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854401633"/>
                      </a:ext>
                    </a:extLst>
                  </a:tr>
                </a:tbl>
              </a:graphicData>
            </a:graphic>
          </p:graphicFrame>
        </mc:Choice>
        <mc:Fallback xmlns="">
          <p:graphicFrame>
            <p:nvGraphicFramePr>
              <p:cNvPr id="3" name="Table 3">
                <a:extLst>
                  <a:ext uri="{FF2B5EF4-FFF2-40B4-BE49-F238E27FC236}">
                    <a16:creationId xmlns:a16="http://schemas.microsoft.com/office/drawing/2014/main" id="{459D3EEE-8B32-31B6-4961-39E9AB93A5BC}"/>
                  </a:ext>
                </a:extLst>
              </p:cNvPr>
              <p:cNvGraphicFramePr>
                <a:graphicFrameLocks noGrp="1"/>
              </p:cNvGraphicFramePr>
              <p:nvPr>
                <p:extLst>
                  <p:ext uri="{D42A27DB-BD31-4B8C-83A1-F6EECF244321}">
                    <p14:modId xmlns:p14="http://schemas.microsoft.com/office/powerpoint/2010/main" val="2702191798"/>
                  </p:ext>
                </p:extLst>
              </p:nvPr>
            </p:nvGraphicFramePr>
            <p:xfrm>
              <a:off x="838200" y="1174274"/>
              <a:ext cx="10789920" cy="5058093"/>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946684702"/>
                        </a:ext>
                      </a:extLst>
                    </a:gridCol>
                    <a:gridCol w="5227320">
                      <a:extLst>
                        <a:ext uri="{9D8B030D-6E8A-4147-A177-3AD203B41FA5}">
                          <a16:colId xmlns:a16="http://schemas.microsoft.com/office/drawing/2014/main" val="1289417164"/>
                        </a:ext>
                      </a:extLst>
                    </a:gridCol>
                  </a:tblGrid>
                  <a:tr h="457200">
                    <a:tc>
                      <a:txBody>
                        <a:bodyPr/>
                        <a:lstStyle/>
                        <a:p>
                          <a:pPr algn="r"/>
                          <a:r>
                            <a:rPr lang="en-CA" sz="2400" b="0" dirty="0">
                              <a:solidFill>
                                <a:schemeClr val="tx1"/>
                              </a:solidFill>
                              <a:latin typeface="Gill Sans MT" panose="020B0502020104020203" pitchFamily="34" charset="0"/>
                            </a:rPr>
                            <a:t>Discount Rate – long term reward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6410" t="-9333" b="-1037333"/>
                          </a:stretch>
                        </a:blipFill>
                      </a:tcPr>
                    </a:tc>
                    <a:extLst>
                      <a:ext uri="{0D108BD9-81ED-4DB2-BD59-A6C34878D82A}">
                        <a16:rowId xmlns:a16="http://schemas.microsoft.com/office/drawing/2014/main" val="373782395"/>
                      </a:ext>
                    </a:extLst>
                  </a:tr>
                  <a:tr h="457200">
                    <a:tc>
                      <a:txBody>
                        <a:bodyPr/>
                        <a:lstStyle/>
                        <a:p>
                          <a:pPr algn="r"/>
                          <a:r>
                            <a:rPr lang="en-CA" sz="2400" b="0" dirty="0">
                              <a:solidFill>
                                <a:schemeClr val="tx1"/>
                              </a:solidFill>
                              <a:latin typeface="Gill Sans MT" panose="020B0502020104020203" pitchFamily="34" charset="0"/>
                            </a:rPr>
                            <a:t>Exploration Rate at Start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6410" t="-109333" b="-937333"/>
                          </a:stretch>
                        </a:blipFill>
                      </a:tcPr>
                    </a:tc>
                    <a:extLst>
                      <a:ext uri="{0D108BD9-81ED-4DB2-BD59-A6C34878D82A}">
                        <a16:rowId xmlns:a16="http://schemas.microsoft.com/office/drawing/2014/main" val="1036826262"/>
                      </a:ext>
                    </a:extLst>
                  </a:tr>
                  <a:tr h="457200">
                    <a:tc>
                      <a:txBody>
                        <a:bodyPr/>
                        <a:lstStyle/>
                        <a:p>
                          <a:pPr algn="r"/>
                          <a:r>
                            <a:rPr lang="en-CA" sz="2400" b="0" dirty="0">
                              <a:solidFill>
                                <a:schemeClr val="tx1"/>
                              </a:solidFill>
                              <a:latin typeface="Gill Sans MT" panose="020B0502020104020203" pitchFamily="34" charset="0"/>
                            </a:rPr>
                            <a:t>Exploration Rate min.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6410" t="-209333" b="-837333"/>
                          </a:stretch>
                        </a:blipFill>
                      </a:tcPr>
                    </a:tc>
                    <a:extLst>
                      <a:ext uri="{0D108BD9-81ED-4DB2-BD59-A6C34878D82A}">
                        <a16:rowId xmlns:a16="http://schemas.microsoft.com/office/drawing/2014/main" val="3140687203"/>
                      </a:ext>
                    </a:extLst>
                  </a:tr>
                  <a:tr h="486093">
                    <a:tc>
                      <a:txBody>
                        <a:bodyPr/>
                        <a:lstStyle/>
                        <a:p>
                          <a:pPr algn="r"/>
                          <a:r>
                            <a:rPr lang="en-CA" sz="2400" b="0" dirty="0">
                              <a:solidFill>
                                <a:schemeClr val="tx1"/>
                              </a:solidFill>
                              <a:latin typeface="Gill Sans MT" panose="020B0502020104020203" pitchFamily="34" charset="0"/>
                            </a:rPr>
                            <a:t>Exploration Rate decay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6410" t="-290000" b="-685000"/>
                          </a:stretch>
                        </a:blipFill>
                      </a:tcPr>
                    </a:tc>
                    <a:extLst>
                      <a:ext uri="{0D108BD9-81ED-4DB2-BD59-A6C34878D82A}">
                        <a16:rowId xmlns:a16="http://schemas.microsoft.com/office/drawing/2014/main" val="2928984280"/>
                      </a:ext>
                    </a:extLst>
                  </a:tr>
                  <a:tr h="457200">
                    <a:tc>
                      <a:txBody>
                        <a:bodyPr/>
                        <a:lstStyle/>
                        <a:p>
                          <a:pPr algn="r"/>
                          <a:r>
                            <a:rPr lang="en-CA" sz="2400" b="0" dirty="0">
                              <a:solidFill>
                                <a:schemeClr val="tx1"/>
                              </a:solidFill>
                              <a:latin typeface="Gill Sans MT" panose="020B0502020104020203" pitchFamily="34" charset="0"/>
                            </a:rPr>
                            <a:t>Learning Rate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6410" t="-416000" b="-630667"/>
                          </a:stretch>
                        </a:blipFill>
                      </a:tcPr>
                    </a:tc>
                    <a:extLst>
                      <a:ext uri="{0D108BD9-81ED-4DB2-BD59-A6C34878D82A}">
                        <a16:rowId xmlns:a16="http://schemas.microsoft.com/office/drawing/2014/main" val="3571897286"/>
                      </a:ext>
                    </a:extLst>
                  </a:tr>
                  <a:tr h="457200">
                    <a:tc>
                      <a:txBody>
                        <a:bodyPr/>
                        <a:lstStyle/>
                        <a:p>
                          <a:pPr algn="r"/>
                          <a:r>
                            <a:rPr lang="en-CA" sz="2400" b="0" dirty="0">
                              <a:solidFill>
                                <a:schemeClr val="tx1"/>
                              </a:solidFill>
                              <a:latin typeface="Gill Sans MT" panose="020B0502020104020203" pitchFamily="34" charset="0"/>
                            </a:rPr>
                            <a:t>Score Threshold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a:solidFill>
                                <a:schemeClr val="tx1"/>
                              </a:solidFill>
                              <a:latin typeface="Gill Sans MT" panose="020B0502020104020203" pitchFamily="34" charset="0"/>
                            </a:rPr>
                            <a:t>+ 200 </a:t>
                          </a:r>
                          <a:r>
                            <a:rPr lang="en-CA" sz="2400" b="0" dirty="0">
                              <a:solidFill>
                                <a:schemeClr val="tx1"/>
                              </a:solidFill>
                              <a:latin typeface="Gill Sans MT" panose="020B0502020104020203" pitchFamily="34" charset="0"/>
                            </a:rPr>
                            <a:t>points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632052769"/>
                      </a:ext>
                    </a:extLst>
                  </a:tr>
                  <a:tr h="457200">
                    <a:tc>
                      <a:txBody>
                        <a:bodyPr/>
                        <a:lstStyle/>
                        <a:p>
                          <a:pPr algn="r"/>
                          <a:r>
                            <a:rPr lang="en-CA" sz="2400" b="0" dirty="0">
                              <a:solidFill>
                                <a:schemeClr val="tx1"/>
                              </a:solidFill>
                              <a:latin typeface="Gill Sans MT" panose="020B0502020104020203" pitchFamily="34" charset="0"/>
                            </a:rPr>
                            <a:t># of Episodes for Avg Score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a:solidFill>
                                <a:schemeClr val="tx1"/>
                              </a:solidFill>
                              <a:latin typeface="Gill Sans MT" panose="020B0502020104020203" pitchFamily="34" charset="0"/>
                            </a:rPr>
                            <a:t>100 </a:t>
                          </a:r>
                          <a:r>
                            <a:rPr lang="en-CA" sz="2400" b="0" dirty="0">
                              <a:solidFill>
                                <a:schemeClr val="tx1"/>
                              </a:solidFill>
                              <a:latin typeface="Gill Sans MT" panose="020B0502020104020203" pitchFamily="34" charset="0"/>
                            </a:rPr>
                            <a:t>episodes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02790290"/>
                      </a:ext>
                    </a:extLst>
                  </a:tr>
                  <a:tr h="457200">
                    <a:tc>
                      <a:txBody>
                        <a:bodyPr/>
                        <a:lstStyle/>
                        <a:p>
                          <a:pPr algn="r"/>
                          <a:r>
                            <a:rPr lang="en-CA" sz="2400" b="0" dirty="0">
                              <a:solidFill>
                                <a:schemeClr val="tx1"/>
                              </a:solidFill>
                              <a:latin typeface="Gill Sans MT" panose="020B0502020104020203" pitchFamily="34" charset="0"/>
                            </a:rPr>
                            <a:t>Early Stopping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dirty="0">
                              <a:solidFill>
                                <a:schemeClr val="tx1"/>
                              </a:solidFill>
                              <a:latin typeface="Gill Sans MT" panose="020B0502020104020203" pitchFamily="34"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88251269"/>
                      </a:ext>
                    </a:extLst>
                  </a:tr>
                  <a:tr h="457200">
                    <a:tc>
                      <a:txBody>
                        <a:bodyPr/>
                        <a:lstStyle/>
                        <a:p>
                          <a:pPr algn="r"/>
                          <a:r>
                            <a:rPr lang="en-CA" sz="2400" b="0" dirty="0">
                              <a:solidFill>
                                <a:schemeClr val="tx1"/>
                              </a:solidFill>
                              <a:latin typeface="Gill Sans MT" panose="020B0502020104020203" pitchFamily="34" charset="0"/>
                            </a:rPr>
                            <a:t>Batch Size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dirty="0">
                              <a:solidFill>
                                <a:schemeClr val="tx1"/>
                              </a:solidFill>
                              <a:latin typeface="Gill Sans MT" panose="020B0502020104020203" pitchFamily="34" charset="0"/>
                            </a:rPr>
                            <a:t>64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0536241"/>
                      </a:ext>
                    </a:extLst>
                  </a:tr>
                  <a:tr h="457200">
                    <a:tc>
                      <a:txBody>
                        <a:bodyPr/>
                        <a:lstStyle/>
                        <a:p>
                          <a:pPr algn="r"/>
                          <a:r>
                            <a:rPr lang="en-CA" sz="2400" b="0" dirty="0">
                              <a:solidFill>
                                <a:schemeClr val="tx1"/>
                              </a:solidFill>
                              <a:latin typeface="Gill Sans MT" panose="020B0502020104020203" pitchFamily="34" charset="0"/>
                            </a:rPr>
                            <a:t>Max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CA" sz="2400" b="0" dirty="0">
                              <a:solidFill>
                                <a:schemeClr val="tx1"/>
                              </a:solidFill>
                              <a:latin typeface="Gill Sans MT" panose="020B0502020104020203" pitchFamily="34" charset="0"/>
                            </a:rPr>
                            <a:t>1</a:t>
                          </a:r>
                          <a:r>
                            <a:rPr lang="en-CA" sz="2400" b="0">
                              <a:solidFill>
                                <a:schemeClr val="tx1"/>
                              </a:solidFill>
                              <a:latin typeface="Gill Sans MT" panose="020B0502020104020203" pitchFamily="34" charset="0"/>
                            </a:rPr>
                            <a:t>,000</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23012463"/>
                      </a:ext>
                    </a:extLst>
                  </a:tr>
                  <a:tr h="457200">
                    <a:tc>
                      <a:txBody>
                        <a:bodyPr/>
                        <a:lstStyle/>
                        <a:p>
                          <a:pPr algn="r"/>
                          <a:r>
                            <a:rPr lang="en-CA" sz="2400" b="0" dirty="0">
                              <a:solidFill>
                                <a:schemeClr val="tx1"/>
                              </a:solidFill>
                              <a:latin typeface="Gill Sans MT" panose="020B0502020104020203" pitchFamily="34" charset="0"/>
                            </a:rPr>
                            <a:t>Max Episodes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CA" sz="2400" b="0">
                              <a:solidFill>
                                <a:schemeClr val="tx1"/>
                              </a:solidFill>
                              <a:latin typeface="Gill Sans MT" panose="020B0502020104020203" pitchFamily="34" charset="0"/>
                            </a:rPr>
                            <a:t>2</a:t>
                          </a:r>
                          <a:r>
                            <a:rPr lang="en-CA" sz="2400" b="0" dirty="0">
                              <a:solidFill>
                                <a:schemeClr val="tx1"/>
                              </a:solidFill>
                              <a:latin typeface="Gill Sans MT" panose="020B0502020104020203" pitchFamily="34" charset="0"/>
                            </a:rPr>
                            <a:t>0</a:t>
                          </a:r>
                          <a:r>
                            <a:rPr lang="en-CA" sz="2400" b="0">
                              <a:solidFill>
                                <a:schemeClr val="tx1"/>
                              </a:solidFill>
                              <a:latin typeface="Gill Sans MT" panose="020B0502020104020203" pitchFamily="34" charset="0"/>
                            </a:rPr>
                            <a:t>00</a:t>
                          </a:r>
                          <a:endParaRPr lang="en-CA" sz="2400" b="0" dirty="0">
                            <a:solidFill>
                              <a:schemeClr val="tx1"/>
                            </a:solidFill>
                            <a:latin typeface="Gill Sans MT" panose="020B05020201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854401633"/>
                      </a:ext>
                    </a:extLst>
                  </a:tr>
                </a:tbl>
              </a:graphicData>
            </a:graphic>
          </p:graphicFrame>
        </mc:Fallback>
      </mc:AlternateContent>
    </p:spTree>
    <p:extLst>
      <p:ext uri="{BB962C8B-B14F-4D97-AF65-F5344CB8AC3E}">
        <p14:creationId xmlns:p14="http://schemas.microsoft.com/office/powerpoint/2010/main" val="50400872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{CAF78FE3-E172-47BD-9209-C05C246F0449}tf22712842_win32</Template>
  <TotalTime>422</TotalTime>
  <Words>1637</Words>
  <Application>Microsoft Office PowerPoint</Application>
  <PresentationFormat>Widescreen</PresentationFormat>
  <Paragraphs>173</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Cambria Math</vt:lpstr>
      <vt:lpstr>Cascadia Code</vt:lpstr>
      <vt:lpstr>Franklin Gothic Book</vt:lpstr>
      <vt:lpstr>Gill Sans MT</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Technical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15</cp:revision>
  <dcterms:created xsi:type="dcterms:W3CDTF">2024-04-11T11:17:50Z</dcterms:created>
  <dcterms:modified xsi:type="dcterms:W3CDTF">2024-05-24T04:12:46Z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