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8288000" cy="10287000"/>
  <p:notesSz cx="6858000" cy="9144000"/>
  <p:embeddedFontLst>
    <p:embeddedFont>
      <p:font typeface="Antic Bold" panose="020B0604020202020204" charset="0"/>
      <p:regular r:id="rId30"/>
    </p:embeddedFont>
    <p:embeddedFont>
      <p:font typeface="Canva Sans" panose="020B0604020202020204" charset="0"/>
      <p:regular r:id="rId31"/>
    </p:embeddedFont>
    <p:embeddedFont>
      <p:font typeface="Canva Sans Bold" panose="020B0604020202020204" charset="0"/>
      <p:regular r:id="rId32"/>
    </p:embeddedFont>
    <p:embeddedFont>
      <p:font typeface="Montserrat Bold" panose="020B0604020202020204" charset="0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43" d="100"/>
          <a:sy n="43" d="100"/>
        </p:scale>
        <p:origin x="1378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96139" y="656417"/>
            <a:ext cx="16303815" cy="8974167"/>
            <a:chOff x="0" y="0"/>
            <a:chExt cx="6038450" cy="33237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038450" cy="3323765"/>
            </a:xfrm>
            <a:custGeom>
              <a:avLst/>
              <a:gdLst/>
              <a:ahLst/>
              <a:cxnLst/>
              <a:rect l="l" t="t" r="r" b="b"/>
              <a:pathLst>
                <a:path w="6038450" h="3323765">
                  <a:moveTo>
                    <a:pt x="17095" y="0"/>
                  </a:moveTo>
                  <a:lnTo>
                    <a:pt x="6021355" y="0"/>
                  </a:lnTo>
                  <a:cubicBezTo>
                    <a:pt x="6030797" y="0"/>
                    <a:pt x="6038450" y="7654"/>
                    <a:pt x="6038450" y="17095"/>
                  </a:cubicBezTo>
                  <a:lnTo>
                    <a:pt x="6038450" y="3306671"/>
                  </a:lnTo>
                  <a:cubicBezTo>
                    <a:pt x="6038450" y="3316112"/>
                    <a:pt x="6030797" y="3323765"/>
                    <a:pt x="6021355" y="3323765"/>
                  </a:cubicBezTo>
                  <a:lnTo>
                    <a:pt x="17095" y="3323765"/>
                  </a:lnTo>
                  <a:cubicBezTo>
                    <a:pt x="7654" y="3323765"/>
                    <a:pt x="0" y="3316112"/>
                    <a:pt x="0" y="3306671"/>
                  </a:cubicBezTo>
                  <a:lnTo>
                    <a:pt x="0" y="17095"/>
                  </a:lnTo>
                  <a:cubicBezTo>
                    <a:pt x="0" y="7654"/>
                    <a:pt x="7654" y="0"/>
                    <a:pt x="17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4CC54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6038450" cy="3352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96139" y="5816320"/>
            <a:ext cx="3979071" cy="3755516"/>
          </a:xfrm>
          <a:custGeom>
            <a:avLst/>
            <a:gdLst/>
            <a:ahLst/>
            <a:cxnLst/>
            <a:rect l="l" t="t" r="r" b="b"/>
            <a:pathLst>
              <a:path w="3979071" h="3755516">
                <a:moveTo>
                  <a:pt x="0" y="0"/>
                </a:moveTo>
                <a:lnTo>
                  <a:pt x="3979071" y="0"/>
                </a:lnTo>
                <a:lnTo>
                  <a:pt x="3979071" y="3755517"/>
                </a:lnTo>
                <a:lnTo>
                  <a:pt x="0" y="37555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1609" b="-39443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053625" y="1614356"/>
            <a:ext cx="12090095" cy="48334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4CC54"/>
                </a:solidFill>
                <a:latin typeface="Antic Bold"/>
                <a:ea typeface="Antic Bold"/>
                <a:cs typeface="Antic Bold"/>
                <a:sym typeface="Antic Bold"/>
              </a:rPr>
              <a:t>GTM strategy in India for Artist-driven indie cultural app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118371" y="7202895"/>
            <a:ext cx="10438254" cy="887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Sanchita Mohanty - UEMF24009</a:t>
            </a:r>
          </a:p>
        </p:txBody>
      </p:sp>
      <p:sp>
        <p:nvSpPr>
          <p:cNvPr id="8" name="Freeform 8"/>
          <p:cNvSpPr/>
          <p:nvPr/>
        </p:nvSpPr>
        <p:spPr>
          <a:xfrm flipH="1" flipV="1">
            <a:off x="13520883" y="656417"/>
            <a:ext cx="3979071" cy="3755516"/>
          </a:xfrm>
          <a:custGeom>
            <a:avLst/>
            <a:gdLst/>
            <a:ahLst/>
            <a:cxnLst/>
            <a:rect l="l" t="t" r="r" b="b"/>
            <a:pathLst>
              <a:path w="3979071" h="3755516">
                <a:moveTo>
                  <a:pt x="3979071" y="3755516"/>
                </a:moveTo>
                <a:lnTo>
                  <a:pt x="0" y="3755516"/>
                </a:lnTo>
                <a:lnTo>
                  <a:pt x="0" y="0"/>
                </a:lnTo>
                <a:lnTo>
                  <a:pt x="3979071" y="0"/>
                </a:lnTo>
                <a:lnTo>
                  <a:pt x="3979071" y="375551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1609" b="-39443"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5485" y="611105"/>
            <a:ext cx="16303815" cy="8974167"/>
            <a:chOff x="0" y="0"/>
            <a:chExt cx="6038450" cy="33237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038450" cy="3323765"/>
            </a:xfrm>
            <a:custGeom>
              <a:avLst/>
              <a:gdLst/>
              <a:ahLst/>
              <a:cxnLst/>
              <a:rect l="l" t="t" r="r" b="b"/>
              <a:pathLst>
                <a:path w="6038450" h="3323765">
                  <a:moveTo>
                    <a:pt x="17095" y="0"/>
                  </a:moveTo>
                  <a:lnTo>
                    <a:pt x="6021355" y="0"/>
                  </a:lnTo>
                  <a:cubicBezTo>
                    <a:pt x="6030797" y="0"/>
                    <a:pt x="6038450" y="7654"/>
                    <a:pt x="6038450" y="17095"/>
                  </a:cubicBezTo>
                  <a:lnTo>
                    <a:pt x="6038450" y="3306671"/>
                  </a:lnTo>
                  <a:cubicBezTo>
                    <a:pt x="6038450" y="3316112"/>
                    <a:pt x="6030797" y="3323765"/>
                    <a:pt x="6021355" y="3323765"/>
                  </a:cubicBezTo>
                  <a:lnTo>
                    <a:pt x="17095" y="3323765"/>
                  </a:lnTo>
                  <a:cubicBezTo>
                    <a:pt x="7654" y="3323765"/>
                    <a:pt x="0" y="3316112"/>
                    <a:pt x="0" y="3306671"/>
                  </a:cubicBezTo>
                  <a:lnTo>
                    <a:pt x="0" y="17095"/>
                  </a:lnTo>
                  <a:cubicBezTo>
                    <a:pt x="0" y="7654"/>
                    <a:pt x="7654" y="0"/>
                    <a:pt x="17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4CC54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6038450" cy="3352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860604" y="797587"/>
            <a:ext cx="12115247" cy="8460713"/>
          </a:xfrm>
          <a:custGeom>
            <a:avLst/>
            <a:gdLst/>
            <a:ahLst/>
            <a:cxnLst/>
            <a:rect l="l" t="t" r="r" b="b"/>
            <a:pathLst>
              <a:path w="12115247" h="8460713">
                <a:moveTo>
                  <a:pt x="0" y="0"/>
                </a:moveTo>
                <a:lnTo>
                  <a:pt x="12115247" y="0"/>
                </a:lnTo>
                <a:lnTo>
                  <a:pt x="12115247" y="8460713"/>
                </a:lnTo>
                <a:lnTo>
                  <a:pt x="0" y="84607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36" t="-4894" r="-2210" b="-6555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5485" y="611105"/>
            <a:ext cx="16303815" cy="8974167"/>
            <a:chOff x="0" y="0"/>
            <a:chExt cx="6038450" cy="33237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038450" cy="3323765"/>
            </a:xfrm>
            <a:custGeom>
              <a:avLst/>
              <a:gdLst/>
              <a:ahLst/>
              <a:cxnLst/>
              <a:rect l="l" t="t" r="r" b="b"/>
              <a:pathLst>
                <a:path w="6038450" h="3323765">
                  <a:moveTo>
                    <a:pt x="17095" y="0"/>
                  </a:moveTo>
                  <a:lnTo>
                    <a:pt x="6021355" y="0"/>
                  </a:lnTo>
                  <a:cubicBezTo>
                    <a:pt x="6030797" y="0"/>
                    <a:pt x="6038450" y="7654"/>
                    <a:pt x="6038450" y="17095"/>
                  </a:cubicBezTo>
                  <a:lnTo>
                    <a:pt x="6038450" y="3306671"/>
                  </a:lnTo>
                  <a:cubicBezTo>
                    <a:pt x="6038450" y="3316112"/>
                    <a:pt x="6030797" y="3323765"/>
                    <a:pt x="6021355" y="3323765"/>
                  </a:cubicBezTo>
                  <a:lnTo>
                    <a:pt x="17095" y="3323765"/>
                  </a:lnTo>
                  <a:cubicBezTo>
                    <a:pt x="7654" y="3323765"/>
                    <a:pt x="0" y="3316112"/>
                    <a:pt x="0" y="3306671"/>
                  </a:cubicBezTo>
                  <a:lnTo>
                    <a:pt x="0" y="17095"/>
                  </a:lnTo>
                  <a:cubicBezTo>
                    <a:pt x="0" y="7654"/>
                    <a:pt x="7654" y="0"/>
                    <a:pt x="17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4CC54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6038450" cy="3352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119199" y="907770"/>
            <a:ext cx="9906143" cy="8350530"/>
          </a:xfrm>
          <a:custGeom>
            <a:avLst/>
            <a:gdLst/>
            <a:ahLst/>
            <a:cxnLst/>
            <a:rect l="l" t="t" r="r" b="b"/>
            <a:pathLst>
              <a:path w="9906143" h="8350530">
                <a:moveTo>
                  <a:pt x="0" y="0"/>
                </a:moveTo>
                <a:lnTo>
                  <a:pt x="9906143" y="0"/>
                </a:lnTo>
                <a:lnTo>
                  <a:pt x="9906143" y="8350530"/>
                </a:lnTo>
                <a:lnTo>
                  <a:pt x="0" y="83505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5485" y="611105"/>
            <a:ext cx="16303815" cy="8974167"/>
            <a:chOff x="0" y="0"/>
            <a:chExt cx="6038450" cy="33237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038450" cy="3323765"/>
            </a:xfrm>
            <a:custGeom>
              <a:avLst/>
              <a:gdLst/>
              <a:ahLst/>
              <a:cxnLst/>
              <a:rect l="l" t="t" r="r" b="b"/>
              <a:pathLst>
                <a:path w="6038450" h="3323765">
                  <a:moveTo>
                    <a:pt x="17095" y="0"/>
                  </a:moveTo>
                  <a:lnTo>
                    <a:pt x="6021355" y="0"/>
                  </a:lnTo>
                  <a:cubicBezTo>
                    <a:pt x="6030797" y="0"/>
                    <a:pt x="6038450" y="7654"/>
                    <a:pt x="6038450" y="17095"/>
                  </a:cubicBezTo>
                  <a:lnTo>
                    <a:pt x="6038450" y="3306671"/>
                  </a:lnTo>
                  <a:cubicBezTo>
                    <a:pt x="6038450" y="3316112"/>
                    <a:pt x="6030797" y="3323765"/>
                    <a:pt x="6021355" y="3323765"/>
                  </a:cubicBezTo>
                  <a:lnTo>
                    <a:pt x="17095" y="3323765"/>
                  </a:lnTo>
                  <a:cubicBezTo>
                    <a:pt x="7654" y="3323765"/>
                    <a:pt x="0" y="3316112"/>
                    <a:pt x="0" y="3306671"/>
                  </a:cubicBezTo>
                  <a:lnTo>
                    <a:pt x="0" y="17095"/>
                  </a:lnTo>
                  <a:cubicBezTo>
                    <a:pt x="0" y="7654"/>
                    <a:pt x="7654" y="0"/>
                    <a:pt x="17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4CC54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6038450" cy="3352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468545" y="1028700"/>
            <a:ext cx="9173724" cy="7913076"/>
          </a:xfrm>
          <a:custGeom>
            <a:avLst/>
            <a:gdLst/>
            <a:ahLst/>
            <a:cxnLst/>
            <a:rect l="l" t="t" r="r" b="b"/>
            <a:pathLst>
              <a:path w="9173724" h="7913076">
                <a:moveTo>
                  <a:pt x="0" y="0"/>
                </a:moveTo>
                <a:lnTo>
                  <a:pt x="9173723" y="0"/>
                </a:lnTo>
                <a:lnTo>
                  <a:pt x="9173723" y="7913076"/>
                </a:lnTo>
                <a:lnTo>
                  <a:pt x="0" y="79130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058" r="-834"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5485" y="611105"/>
            <a:ext cx="16303815" cy="8974167"/>
            <a:chOff x="0" y="0"/>
            <a:chExt cx="6038450" cy="33237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038450" cy="3323765"/>
            </a:xfrm>
            <a:custGeom>
              <a:avLst/>
              <a:gdLst/>
              <a:ahLst/>
              <a:cxnLst/>
              <a:rect l="l" t="t" r="r" b="b"/>
              <a:pathLst>
                <a:path w="6038450" h="3323765">
                  <a:moveTo>
                    <a:pt x="17095" y="0"/>
                  </a:moveTo>
                  <a:lnTo>
                    <a:pt x="6021355" y="0"/>
                  </a:lnTo>
                  <a:cubicBezTo>
                    <a:pt x="6030797" y="0"/>
                    <a:pt x="6038450" y="7654"/>
                    <a:pt x="6038450" y="17095"/>
                  </a:cubicBezTo>
                  <a:lnTo>
                    <a:pt x="6038450" y="3306671"/>
                  </a:lnTo>
                  <a:cubicBezTo>
                    <a:pt x="6038450" y="3316112"/>
                    <a:pt x="6030797" y="3323765"/>
                    <a:pt x="6021355" y="3323765"/>
                  </a:cubicBezTo>
                  <a:lnTo>
                    <a:pt x="17095" y="3323765"/>
                  </a:lnTo>
                  <a:cubicBezTo>
                    <a:pt x="7654" y="3323765"/>
                    <a:pt x="0" y="3316112"/>
                    <a:pt x="0" y="3306671"/>
                  </a:cubicBezTo>
                  <a:lnTo>
                    <a:pt x="0" y="17095"/>
                  </a:lnTo>
                  <a:cubicBezTo>
                    <a:pt x="0" y="7654"/>
                    <a:pt x="7654" y="0"/>
                    <a:pt x="17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4CC54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6038450" cy="3352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-327996" y="1061296"/>
            <a:ext cx="13285751" cy="1566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Core Features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160964" y="3144205"/>
            <a:ext cx="13560759" cy="55068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 b="1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Artist Portfolios &amp; Galleries</a:t>
            </a:r>
          </a:p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 b="1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Cultural Event Discovery (Map view)</a:t>
            </a:r>
          </a:p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 b="1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Collaboration Hub</a:t>
            </a:r>
          </a:p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 b="1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Real-time Messaging &amp; Tips</a:t>
            </a:r>
          </a:p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 b="1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Workshops + Commissions</a:t>
            </a:r>
          </a:p>
          <a:p>
            <a:pPr algn="l">
              <a:lnSpc>
                <a:spcPts val="7279"/>
              </a:lnSpc>
            </a:pPr>
            <a:endParaRPr lang="en-US" sz="5199" b="1">
              <a:solidFill>
                <a:srgbClr val="F4CC54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5485" y="611105"/>
            <a:ext cx="16303815" cy="8974167"/>
            <a:chOff x="0" y="0"/>
            <a:chExt cx="6038450" cy="33237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038450" cy="3323765"/>
            </a:xfrm>
            <a:custGeom>
              <a:avLst/>
              <a:gdLst/>
              <a:ahLst/>
              <a:cxnLst/>
              <a:rect l="l" t="t" r="r" b="b"/>
              <a:pathLst>
                <a:path w="6038450" h="3323765">
                  <a:moveTo>
                    <a:pt x="17095" y="0"/>
                  </a:moveTo>
                  <a:lnTo>
                    <a:pt x="6021355" y="0"/>
                  </a:lnTo>
                  <a:cubicBezTo>
                    <a:pt x="6030797" y="0"/>
                    <a:pt x="6038450" y="7654"/>
                    <a:pt x="6038450" y="17095"/>
                  </a:cubicBezTo>
                  <a:lnTo>
                    <a:pt x="6038450" y="3306671"/>
                  </a:lnTo>
                  <a:cubicBezTo>
                    <a:pt x="6038450" y="3316112"/>
                    <a:pt x="6030797" y="3323765"/>
                    <a:pt x="6021355" y="3323765"/>
                  </a:cubicBezTo>
                  <a:lnTo>
                    <a:pt x="17095" y="3323765"/>
                  </a:lnTo>
                  <a:cubicBezTo>
                    <a:pt x="7654" y="3323765"/>
                    <a:pt x="0" y="3316112"/>
                    <a:pt x="0" y="3306671"/>
                  </a:cubicBezTo>
                  <a:lnTo>
                    <a:pt x="0" y="17095"/>
                  </a:lnTo>
                  <a:cubicBezTo>
                    <a:pt x="0" y="7654"/>
                    <a:pt x="7654" y="0"/>
                    <a:pt x="17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4CC54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6038450" cy="3352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80892" y="866775"/>
            <a:ext cx="13285751" cy="1516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60"/>
              </a:lnSpc>
            </a:pPr>
            <a:r>
              <a:rPr lang="en-US" sz="8900" b="1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Go-To-Market Rollout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160964" y="3153730"/>
            <a:ext cx="13560759" cy="5687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71553" lvl="1" indent="-485777" algn="l">
              <a:lnSpc>
                <a:spcPts val="6300"/>
              </a:lnSpc>
              <a:buFont typeface="Arial"/>
              <a:buChar char="•"/>
            </a:pPr>
            <a:r>
              <a:rPr lang="en-US" sz="4500" b="1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Phase 1: 1,000 verified artists (5 cities) – Invite-only </a:t>
            </a:r>
          </a:p>
          <a:p>
            <a:pPr marL="971553" lvl="1" indent="-485777" algn="l">
              <a:lnSpc>
                <a:spcPts val="6300"/>
              </a:lnSpc>
              <a:buFont typeface="Arial"/>
              <a:buChar char="•"/>
            </a:pPr>
            <a:r>
              <a:rPr lang="en-US" sz="4500" b="1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Phase 2: 5,000 artists – Mentor referrals + local language </a:t>
            </a:r>
          </a:p>
          <a:p>
            <a:pPr marL="971553" lvl="1" indent="-485777" algn="l">
              <a:lnSpc>
                <a:spcPts val="6300"/>
              </a:lnSpc>
              <a:buFont typeface="Arial"/>
              <a:buChar char="•"/>
            </a:pPr>
            <a:r>
              <a:rPr lang="en-US" sz="4500" b="1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Phase 3: 15,000 artists – National &amp; diaspora expansion</a:t>
            </a:r>
          </a:p>
          <a:p>
            <a:pPr algn="l">
              <a:lnSpc>
                <a:spcPts val="7279"/>
              </a:lnSpc>
            </a:pPr>
            <a:endParaRPr lang="en-US" sz="4500" b="1">
              <a:solidFill>
                <a:srgbClr val="F4CC54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5485" y="611105"/>
            <a:ext cx="16303815" cy="8974167"/>
            <a:chOff x="0" y="0"/>
            <a:chExt cx="6038450" cy="33237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038450" cy="3323765"/>
            </a:xfrm>
            <a:custGeom>
              <a:avLst/>
              <a:gdLst/>
              <a:ahLst/>
              <a:cxnLst/>
              <a:rect l="l" t="t" r="r" b="b"/>
              <a:pathLst>
                <a:path w="6038450" h="3323765">
                  <a:moveTo>
                    <a:pt x="17095" y="0"/>
                  </a:moveTo>
                  <a:lnTo>
                    <a:pt x="6021355" y="0"/>
                  </a:lnTo>
                  <a:cubicBezTo>
                    <a:pt x="6030797" y="0"/>
                    <a:pt x="6038450" y="7654"/>
                    <a:pt x="6038450" y="17095"/>
                  </a:cubicBezTo>
                  <a:lnTo>
                    <a:pt x="6038450" y="3306671"/>
                  </a:lnTo>
                  <a:cubicBezTo>
                    <a:pt x="6038450" y="3316112"/>
                    <a:pt x="6030797" y="3323765"/>
                    <a:pt x="6021355" y="3323765"/>
                  </a:cubicBezTo>
                  <a:lnTo>
                    <a:pt x="17095" y="3323765"/>
                  </a:lnTo>
                  <a:cubicBezTo>
                    <a:pt x="7654" y="3323765"/>
                    <a:pt x="0" y="3316112"/>
                    <a:pt x="0" y="3306671"/>
                  </a:cubicBezTo>
                  <a:lnTo>
                    <a:pt x="0" y="17095"/>
                  </a:lnTo>
                  <a:cubicBezTo>
                    <a:pt x="0" y="7654"/>
                    <a:pt x="7654" y="0"/>
                    <a:pt x="17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4CC54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6038450" cy="3352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566618" y="1426218"/>
            <a:ext cx="13091732" cy="7398940"/>
          </a:xfrm>
          <a:custGeom>
            <a:avLst/>
            <a:gdLst/>
            <a:ahLst/>
            <a:cxnLst/>
            <a:rect l="l" t="t" r="r" b="b"/>
            <a:pathLst>
              <a:path w="13091732" h="7398940">
                <a:moveTo>
                  <a:pt x="0" y="0"/>
                </a:moveTo>
                <a:lnTo>
                  <a:pt x="13091732" y="0"/>
                </a:lnTo>
                <a:lnTo>
                  <a:pt x="13091732" y="7398940"/>
                </a:lnTo>
                <a:lnTo>
                  <a:pt x="0" y="73989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5485" y="611105"/>
            <a:ext cx="16303815" cy="8974167"/>
            <a:chOff x="0" y="0"/>
            <a:chExt cx="6038450" cy="33237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038450" cy="3323765"/>
            </a:xfrm>
            <a:custGeom>
              <a:avLst/>
              <a:gdLst/>
              <a:ahLst/>
              <a:cxnLst/>
              <a:rect l="l" t="t" r="r" b="b"/>
              <a:pathLst>
                <a:path w="6038450" h="3323765">
                  <a:moveTo>
                    <a:pt x="17095" y="0"/>
                  </a:moveTo>
                  <a:lnTo>
                    <a:pt x="6021355" y="0"/>
                  </a:lnTo>
                  <a:cubicBezTo>
                    <a:pt x="6030797" y="0"/>
                    <a:pt x="6038450" y="7654"/>
                    <a:pt x="6038450" y="17095"/>
                  </a:cubicBezTo>
                  <a:lnTo>
                    <a:pt x="6038450" y="3306671"/>
                  </a:lnTo>
                  <a:cubicBezTo>
                    <a:pt x="6038450" y="3316112"/>
                    <a:pt x="6030797" y="3323765"/>
                    <a:pt x="6021355" y="3323765"/>
                  </a:cubicBezTo>
                  <a:lnTo>
                    <a:pt x="17095" y="3323765"/>
                  </a:lnTo>
                  <a:cubicBezTo>
                    <a:pt x="7654" y="3323765"/>
                    <a:pt x="0" y="3316112"/>
                    <a:pt x="0" y="3306671"/>
                  </a:cubicBezTo>
                  <a:lnTo>
                    <a:pt x="0" y="17095"/>
                  </a:lnTo>
                  <a:cubicBezTo>
                    <a:pt x="0" y="7654"/>
                    <a:pt x="7654" y="0"/>
                    <a:pt x="17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4CC54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6038450" cy="3352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634628" y="1266279"/>
            <a:ext cx="11159620" cy="7853583"/>
          </a:xfrm>
          <a:custGeom>
            <a:avLst/>
            <a:gdLst/>
            <a:ahLst/>
            <a:cxnLst/>
            <a:rect l="l" t="t" r="r" b="b"/>
            <a:pathLst>
              <a:path w="11159620" h="7853583">
                <a:moveTo>
                  <a:pt x="0" y="0"/>
                </a:moveTo>
                <a:lnTo>
                  <a:pt x="11159620" y="0"/>
                </a:lnTo>
                <a:lnTo>
                  <a:pt x="11159620" y="7853583"/>
                </a:lnTo>
                <a:lnTo>
                  <a:pt x="0" y="78535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5485" y="611105"/>
            <a:ext cx="16303815" cy="8974167"/>
            <a:chOff x="0" y="0"/>
            <a:chExt cx="6038450" cy="33237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038450" cy="3323765"/>
            </a:xfrm>
            <a:custGeom>
              <a:avLst/>
              <a:gdLst/>
              <a:ahLst/>
              <a:cxnLst/>
              <a:rect l="l" t="t" r="r" b="b"/>
              <a:pathLst>
                <a:path w="6038450" h="3323765">
                  <a:moveTo>
                    <a:pt x="17095" y="0"/>
                  </a:moveTo>
                  <a:lnTo>
                    <a:pt x="6021355" y="0"/>
                  </a:lnTo>
                  <a:cubicBezTo>
                    <a:pt x="6030797" y="0"/>
                    <a:pt x="6038450" y="7654"/>
                    <a:pt x="6038450" y="17095"/>
                  </a:cubicBezTo>
                  <a:lnTo>
                    <a:pt x="6038450" y="3306671"/>
                  </a:lnTo>
                  <a:cubicBezTo>
                    <a:pt x="6038450" y="3316112"/>
                    <a:pt x="6030797" y="3323765"/>
                    <a:pt x="6021355" y="3323765"/>
                  </a:cubicBezTo>
                  <a:lnTo>
                    <a:pt x="17095" y="3323765"/>
                  </a:lnTo>
                  <a:cubicBezTo>
                    <a:pt x="7654" y="3323765"/>
                    <a:pt x="0" y="3316112"/>
                    <a:pt x="0" y="3306671"/>
                  </a:cubicBezTo>
                  <a:lnTo>
                    <a:pt x="0" y="17095"/>
                  </a:lnTo>
                  <a:cubicBezTo>
                    <a:pt x="0" y="7654"/>
                    <a:pt x="7654" y="0"/>
                    <a:pt x="17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4CC54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6038450" cy="3352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273551" y="1164756"/>
            <a:ext cx="15740898" cy="1008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24"/>
              </a:lnSpc>
            </a:pPr>
            <a:r>
              <a:rPr lang="en-US" sz="5874" b="1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Screens from Kalakshetra (Development)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160964" y="3144205"/>
            <a:ext cx="13560759" cy="4582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 b="1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Feed View: Trending &amp; Nearby</a:t>
            </a:r>
          </a:p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 b="1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Event Listings: Classical Music, Craft Bazaars</a:t>
            </a:r>
          </a:p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 b="1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Artist Profile: Tip Jar, Skills, Gallery</a:t>
            </a:r>
          </a:p>
          <a:p>
            <a:pPr algn="l">
              <a:lnSpc>
                <a:spcPts val="7279"/>
              </a:lnSpc>
            </a:pPr>
            <a:endParaRPr lang="en-US" sz="5199" b="1">
              <a:solidFill>
                <a:srgbClr val="F4CC54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5485" y="611105"/>
            <a:ext cx="16303815" cy="8974167"/>
            <a:chOff x="0" y="0"/>
            <a:chExt cx="6038450" cy="33237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038450" cy="3323765"/>
            </a:xfrm>
            <a:custGeom>
              <a:avLst/>
              <a:gdLst/>
              <a:ahLst/>
              <a:cxnLst/>
              <a:rect l="l" t="t" r="r" b="b"/>
              <a:pathLst>
                <a:path w="6038450" h="3323765">
                  <a:moveTo>
                    <a:pt x="17095" y="0"/>
                  </a:moveTo>
                  <a:lnTo>
                    <a:pt x="6021355" y="0"/>
                  </a:lnTo>
                  <a:cubicBezTo>
                    <a:pt x="6030797" y="0"/>
                    <a:pt x="6038450" y="7654"/>
                    <a:pt x="6038450" y="17095"/>
                  </a:cubicBezTo>
                  <a:lnTo>
                    <a:pt x="6038450" y="3306671"/>
                  </a:lnTo>
                  <a:cubicBezTo>
                    <a:pt x="6038450" y="3316112"/>
                    <a:pt x="6030797" y="3323765"/>
                    <a:pt x="6021355" y="3323765"/>
                  </a:cubicBezTo>
                  <a:lnTo>
                    <a:pt x="17095" y="3323765"/>
                  </a:lnTo>
                  <a:cubicBezTo>
                    <a:pt x="7654" y="3323765"/>
                    <a:pt x="0" y="3316112"/>
                    <a:pt x="0" y="3306671"/>
                  </a:cubicBezTo>
                  <a:lnTo>
                    <a:pt x="0" y="17095"/>
                  </a:lnTo>
                  <a:cubicBezTo>
                    <a:pt x="0" y="7654"/>
                    <a:pt x="7654" y="0"/>
                    <a:pt x="17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4CC54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6038450" cy="3352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  <a:p>
              <a:pPr algn="ctr">
                <a:lnSpc>
                  <a:spcPts val="1960"/>
                </a:lnSpc>
              </a:pPr>
              <a:endParaRPr/>
            </a:p>
            <a:p>
              <a:pPr algn="ctr">
                <a:lnSpc>
                  <a:spcPts val="1960"/>
                </a:lnSpc>
              </a:pPr>
              <a:endParaRPr/>
            </a:p>
            <a:p>
              <a:pPr algn="ctr">
                <a:lnSpc>
                  <a:spcPts val="1960"/>
                </a:lnSpc>
              </a:pPr>
              <a:endParaRPr/>
            </a:p>
            <a:p>
              <a:pPr algn="ctr">
                <a:lnSpc>
                  <a:spcPts val="1960"/>
                </a:lnSpc>
              </a:pPr>
              <a:endParaRPr/>
            </a:p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013537" y="2244925"/>
            <a:ext cx="3701531" cy="5706527"/>
          </a:xfrm>
          <a:custGeom>
            <a:avLst/>
            <a:gdLst/>
            <a:ahLst/>
            <a:cxnLst/>
            <a:rect l="l" t="t" r="r" b="b"/>
            <a:pathLst>
              <a:path w="3701531" h="5706527">
                <a:moveTo>
                  <a:pt x="0" y="0"/>
                </a:moveTo>
                <a:lnTo>
                  <a:pt x="3701531" y="0"/>
                </a:lnTo>
                <a:lnTo>
                  <a:pt x="3701531" y="5706527"/>
                </a:lnTo>
                <a:lnTo>
                  <a:pt x="0" y="57065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38100" cap="sq">
            <a:solidFill>
              <a:srgbClr val="FFFFFF"/>
            </a:solidFill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7688251" y="2244925"/>
            <a:ext cx="3091618" cy="5706527"/>
          </a:xfrm>
          <a:custGeom>
            <a:avLst/>
            <a:gdLst/>
            <a:ahLst/>
            <a:cxnLst/>
            <a:rect l="l" t="t" r="r" b="b"/>
            <a:pathLst>
              <a:path w="3091618" h="5706527">
                <a:moveTo>
                  <a:pt x="0" y="0"/>
                </a:moveTo>
                <a:lnTo>
                  <a:pt x="3091617" y="0"/>
                </a:lnTo>
                <a:lnTo>
                  <a:pt x="3091617" y="5706527"/>
                </a:lnTo>
                <a:lnTo>
                  <a:pt x="0" y="57065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43" r="-3452"/>
            </a:stretch>
          </a:blipFill>
          <a:ln w="38100" cap="sq">
            <a:solidFill>
              <a:srgbClr val="FFFFFF"/>
            </a:solidFill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2753051" y="2244925"/>
            <a:ext cx="3423040" cy="5706527"/>
          </a:xfrm>
          <a:custGeom>
            <a:avLst/>
            <a:gdLst/>
            <a:ahLst/>
            <a:cxnLst/>
            <a:rect l="l" t="t" r="r" b="b"/>
            <a:pathLst>
              <a:path w="3423040" h="5706527">
                <a:moveTo>
                  <a:pt x="0" y="0"/>
                </a:moveTo>
                <a:lnTo>
                  <a:pt x="3423040" y="0"/>
                </a:lnTo>
                <a:lnTo>
                  <a:pt x="3423040" y="5706527"/>
                </a:lnTo>
                <a:lnTo>
                  <a:pt x="0" y="57065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46" r="-846"/>
            </a:stretch>
          </a:blipFill>
          <a:ln w="38100" cap="sq">
            <a:solidFill>
              <a:srgbClr val="FFFFFF"/>
            </a:solidFill>
            <a:prstDash val="solid"/>
            <a:miter/>
          </a:ln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B2130C-EFF2-4E0D-F96C-9022AB5399F0}"/>
              </a:ext>
            </a:extLst>
          </p:cNvPr>
          <p:cNvSpPr txBox="1"/>
          <p:nvPr/>
        </p:nvSpPr>
        <p:spPr>
          <a:xfrm>
            <a:off x="8208180" y="8583696"/>
            <a:ext cx="9144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ighlight>
                  <a:srgbClr val="FFFF00"/>
                </a:highlight>
              </a:rPr>
              <a:t>https://6e7dab31-dcfb-4faa-8497-e8373f6fb72a-00-3kpxxs2aowrp2.picard.replit.dev/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5485" y="611105"/>
            <a:ext cx="16303815" cy="8974167"/>
            <a:chOff x="0" y="0"/>
            <a:chExt cx="6038450" cy="33237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038450" cy="3323765"/>
            </a:xfrm>
            <a:custGeom>
              <a:avLst/>
              <a:gdLst/>
              <a:ahLst/>
              <a:cxnLst/>
              <a:rect l="l" t="t" r="r" b="b"/>
              <a:pathLst>
                <a:path w="6038450" h="3323765">
                  <a:moveTo>
                    <a:pt x="17095" y="0"/>
                  </a:moveTo>
                  <a:lnTo>
                    <a:pt x="6021355" y="0"/>
                  </a:lnTo>
                  <a:cubicBezTo>
                    <a:pt x="6030797" y="0"/>
                    <a:pt x="6038450" y="7654"/>
                    <a:pt x="6038450" y="17095"/>
                  </a:cubicBezTo>
                  <a:lnTo>
                    <a:pt x="6038450" y="3306671"/>
                  </a:lnTo>
                  <a:cubicBezTo>
                    <a:pt x="6038450" y="3316112"/>
                    <a:pt x="6030797" y="3323765"/>
                    <a:pt x="6021355" y="3323765"/>
                  </a:cubicBezTo>
                  <a:lnTo>
                    <a:pt x="17095" y="3323765"/>
                  </a:lnTo>
                  <a:cubicBezTo>
                    <a:pt x="7654" y="3323765"/>
                    <a:pt x="0" y="3316112"/>
                    <a:pt x="0" y="3306671"/>
                  </a:cubicBezTo>
                  <a:lnTo>
                    <a:pt x="0" y="17095"/>
                  </a:lnTo>
                  <a:cubicBezTo>
                    <a:pt x="0" y="7654"/>
                    <a:pt x="7654" y="0"/>
                    <a:pt x="17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4CC54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6038450" cy="3352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-327996" y="1108921"/>
            <a:ext cx="17953310" cy="1144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80"/>
              </a:lnSpc>
            </a:pPr>
            <a:r>
              <a:rPr lang="en-US" sz="6700" b="1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Partnership-First GTM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160964" y="3153730"/>
            <a:ext cx="14084754" cy="48921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97133" lvl="1" indent="-498566" algn="l">
              <a:lnSpc>
                <a:spcPts val="6465"/>
              </a:lnSpc>
              <a:buFont typeface="Arial"/>
              <a:buChar char="•"/>
            </a:pPr>
            <a:r>
              <a:rPr lang="en-US" sz="4618" b="1" dirty="0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Cultural Boards (Sangeet Natak </a:t>
            </a:r>
            <a:r>
              <a:rPr lang="en-US" sz="4618" b="1" dirty="0" err="1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Akademi</a:t>
            </a:r>
            <a:r>
              <a:rPr lang="en-US" sz="4618" b="1" dirty="0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, IIC)</a:t>
            </a:r>
          </a:p>
          <a:p>
            <a:pPr marL="997133" lvl="1" indent="-498566" algn="l">
              <a:lnSpc>
                <a:spcPts val="6465"/>
              </a:lnSpc>
              <a:buFont typeface="Arial"/>
              <a:buChar char="•"/>
            </a:pPr>
            <a:r>
              <a:rPr lang="en-US" sz="4618" b="1" dirty="0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Festivals (Kala Ghoda, India Art Fair)</a:t>
            </a:r>
          </a:p>
          <a:p>
            <a:pPr marL="997133" lvl="1" indent="-498566" algn="l">
              <a:lnSpc>
                <a:spcPts val="6465"/>
              </a:lnSpc>
              <a:buFont typeface="Arial"/>
              <a:buChar char="•"/>
            </a:pPr>
            <a:r>
              <a:rPr lang="en-US" sz="4618" b="1" dirty="0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Art Schools (Sir JJ, NIFT, Kalakshetra Foundation)</a:t>
            </a:r>
          </a:p>
          <a:p>
            <a:pPr marL="997133" lvl="1" indent="-498566" algn="l">
              <a:lnSpc>
                <a:spcPts val="6465"/>
              </a:lnSpc>
              <a:buFont typeface="Arial"/>
              <a:buChar char="•"/>
            </a:pPr>
            <a:r>
              <a:rPr lang="en-US" sz="4618" b="1" dirty="0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Artist Ambassadors</a:t>
            </a:r>
          </a:p>
          <a:p>
            <a:pPr algn="l">
              <a:lnSpc>
                <a:spcPts val="6465"/>
              </a:lnSpc>
            </a:pPr>
            <a:endParaRPr lang="en-US" sz="4618" b="1" dirty="0">
              <a:solidFill>
                <a:srgbClr val="F4CC54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87897" y="520408"/>
            <a:ext cx="16303815" cy="8974167"/>
            <a:chOff x="0" y="0"/>
            <a:chExt cx="6038450" cy="33237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038450" cy="3323765"/>
            </a:xfrm>
            <a:custGeom>
              <a:avLst/>
              <a:gdLst/>
              <a:ahLst/>
              <a:cxnLst/>
              <a:rect l="l" t="t" r="r" b="b"/>
              <a:pathLst>
                <a:path w="6038450" h="3323765">
                  <a:moveTo>
                    <a:pt x="17095" y="0"/>
                  </a:moveTo>
                  <a:lnTo>
                    <a:pt x="6021355" y="0"/>
                  </a:lnTo>
                  <a:cubicBezTo>
                    <a:pt x="6030797" y="0"/>
                    <a:pt x="6038450" y="7654"/>
                    <a:pt x="6038450" y="17095"/>
                  </a:cubicBezTo>
                  <a:lnTo>
                    <a:pt x="6038450" y="3306671"/>
                  </a:lnTo>
                  <a:cubicBezTo>
                    <a:pt x="6038450" y="3316112"/>
                    <a:pt x="6030797" y="3323765"/>
                    <a:pt x="6021355" y="3323765"/>
                  </a:cubicBezTo>
                  <a:lnTo>
                    <a:pt x="17095" y="3323765"/>
                  </a:lnTo>
                  <a:cubicBezTo>
                    <a:pt x="7654" y="3323765"/>
                    <a:pt x="0" y="3316112"/>
                    <a:pt x="0" y="3306671"/>
                  </a:cubicBezTo>
                  <a:lnTo>
                    <a:pt x="0" y="17095"/>
                  </a:lnTo>
                  <a:cubicBezTo>
                    <a:pt x="0" y="7654"/>
                    <a:pt x="7654" y="0"/>
                    <a:pt x="17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4CC54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6038450" cy="3352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r>
                <a:rPr lang="en-US" sz="140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Introduction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559891" y="2805893"/>
            <a:ext cx="15159828" cy="60283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58577" lvl="1" indent="-529288" algn="just">
              <a:lnSpc>
                <a:spcPts val="6864"/>
              </a:lnSpc>
              <a:buFont typeface="Arial"/>
              <a:buChar char="•"/>
            </a:pPr>
            <a:r>
              <a:rPr lang="en-US" sz="4903" b="1">
                <a:solidFill>
                  <a:srgbClr val="F4CC5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500K+ artists, yet no authentic digital space</a:t>
            </a:r>
          </a:p>
          <a:p>
            <a:pPr marL="1058577" lvl="1" indent="-529288" algn="just">
              <a:lnSpc>
                <a:spcPts val="6864"/>
              </a:lnSpc>
              <a:buFont typeface="Arial"/>
              <a:buChar char="•"/>
            </a:pPr>
            <a:r>
              <a:rPr lang="en-US" sz="4903" b="1">
                <a:solidFill>
                  <a:srgbClr val="F4CC5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Traditional art lost in the noise of algorithms</a:t>
            </a:r>
          </a:p>
          <a:p>
            <a:pPr marL="1058577" lvl="1" indent="-529288" algn="just">
              <a:lnSpc>
                <a:spcPts val="6864"/>
              </a:lnSpc>
              <a:buFont typeface="Arial"/>
              <a:buChar char="•"/>
            </a:pPr>
            <a:r>
              <a:rPr lang="en-US" sz="4903" b="1">
                <a:solidFill>
                  <a:srgbClr val="F4CC5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Cultural events scattered, hard to discover Quote: “My art deserves more than just likes.” — Classical Sitar Artist, Pune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55485" y="9556697"/>
            <a:ext cx="16303815" cy="240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60"/>
              </a:lnSpc>
              <a:spcBef>
                <a:spcPct val="0"/>
              </a:spcBef>
            </a:pPr>
            <a:r>
              <a:rPr lang="en-US" sz="1400">
                <a:solidFill>
                  <a:srgbClr val="F4CC54"/>
                </a:solidFill>
                <a:latin typeface="Canva Sans"/>
                <a:ea typeface="Canva Sans"/>
                <a:cs typeface="Canva Sans"/>
                <a:sym typeface="Canva Sans"/>
              </a:rPr>
              <a:t>Introduction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71600" y="879901"/>
            <a:ext cx="8991820" cy="15665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5485" y="611105"/>
            <a:ext cx="16303815" cy="8974167"/>
            <a:chOff x="0" y="0"/>
            <a:chExt cx="6038450" cy="33237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038450" cy="3323765"/>
            </a:xfrm>
            <a:custGeom>
              <a:avLst/>
              <a:gdLst/>
              <a:ahLst/>
              <a:cxnLst/>
              <a:rect l="l" t="t" r="r" b="b"/>
              <a:pathLst>
                <a:path w="6038450" h="3323765">
                  <a:moveTo>
                    <a:pt x="17095" y="0"/>
                  </a:moveTo>
                  <a:lnTo>
                    <a:pt x="6021355" y="0"/>
                  </a:lnTo>
                  <a:cubicBezTo>
                    <a:pt x="6030797" y="0"/>
                    <a:pt x="6038450" y="7654"/>
                    <a:pt x="6038450" y="17095"/>
                  </a:cubicBezTo>
                  <a:lnTo>
                    <a:pt x="6038450" y="3306671"/>
                  </a:lnTo>
                  <a:cubicBezTo>
                    <a:pt x="6038450" y="3316112"/>
                    <a:pt x="6030797" y="3323765"/>
                    <a:pt x="6021355" y="3323765"/>
                  </a:cubicBezTo>
                  <a:lnTo>
                    <a:pt x="17095" y="3323765"/>
                  </a:lnTo>
                  <a:cubicBezTo>
                    <a:pt x="7654" y="3323765"/>
                    <a:pt x="0" y="3316112"/>
                    <a:pt x="0" y="3306671"/>
                  </a:cubicBezTo>
                  <a:lnTo>
                    <a:pt x="0" y="17095"/>
                  </a:lnTo>
                  <a:cubicBezTo>
                    <a:pt x="0" y="7654"/>
                    <a:pt x="7654" y="0"/>
                    <a:pt x="17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4CC54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6038450" cy="3352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-2342953" y="904875"/>
            <a:ext cx="17953310" cy="11442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80"/>
              </a:lnSpc>
            </a:pPr>
            <a:r>
              <a:rPr lang="en-US" sz="6700" b="1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Monetization Strategy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109952" y="2891027"/>
            <a:ext cx="13029852" cy="487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94263" lvl="1" indent="-497131" algn="l">
              <a:lnSpc>
                <a:spcPts val="6447"/>
              </a:lnSpc>
              <a:buFont typeface="Arial"/>
              <a:buChar char="•"/>
            </a:pPr>
            <a:r>
              <a:rPr lang="en-US" sz="4605" b="1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Free Tier: Basic profile, event discovery</a:t>
            </a:r>
          </a:p>
          <a:p>
            <a:pPr marL="994263" lvl="1" indent="-497131" algn="l">
              <a:lnSpc>
                <a:spcPts val="6447"/>
              </a:lnSpc>
              <a:buFont typeface="Arial"/>
              <a:buChar char="•"/>
            </a:pPr>
            <a:r>
              <a:rPr lang="en-US" sz="4605" b="1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 Artist: ₹499/mo – commissions, analytics, shop</a:t>
            </a:r>
          </a:p>
          <a:p>
            <a:pPr marL="994263" lvl="1" indent="-497131" algn="l">
              <a:lnSpc>
                <a:spcPts val="6447"/>
              </a:lnSpc>
              <a:buFont typeface="Arial"/>
              <a:buChar char="•"/>
            </a:pPr>
            <a:r>
              <a:rPr lang="en-US" sz="4605" b="1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Institution: ₹2,999/mo – bulk profiles, branding, tools</a:t>
            </a:r>
          </a:p>
          <a:p>
            <a:pPr algn="l">
              <a:lnSpc>
                <a:spcPts val="6447"/>
              </a:lnSpc>
            </a:pPr>
            <a:endParaRPr lang="en-US" sz="4605" b="1">
              <a:solidFill>
                <a:srgbClr val="F4CC54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5485" y="611105"/>
            <a:ext cx="16303815" cy="8974167"/>
            <a:chOff x="0" y="0"/>
            <a:chExt cx="6038450" cy="33237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038450" cy="3323765"/>
            </a:xfrm>
            <a:custGeom>
              <a:avLst/>
              <a:gdLst/>
              <a:ahLst/>
              <a:cxnLst/>
              <a:rect l="l" t="t" r="r" b="b"/>
              <a:pathLst>
                <a:path w="6038450" h="3323765">
                  <a:moveTo>
                    <a:pt x="17095" y="0"/>
                  </a:moveTo>
                  <a:lnTo>
                    <a:pt x="6021355" y="0"/>
                  </a:lnTo>
                  <a:cubicBezTo>
                    <a:pt x="6030797" y="0"/>
                    <a:pt x="6038450" y="7654"/>
                    <a:pt x="6038450" y="17095"/>
                  </a:cubicBezTo>
                  <a:lnTo>
                    <a:pt x="6038450" y="3306671"/>
                  </a:lnTo>
                  <a:cubicBezTo>
                    <a:pt x="6038450" y="3316112"/>
                    <a:pt x="6030797" y="3323765"/>
                    <a:pt x="6021355" y="3323765"/>
                  </a:cubicBezTo>
                  <a:lnTo>
                    <a:pt x="17095" y="3323765"/>
                  </a:lnTo>
                  <a:cubicBezTo>
                    <a:pt x="7654" y="3323765"/>
                    <a:pt x="0" y="3316112"/>
                    <a:pt x="0" y="3306671"/>
                  </a:cubicBezTo>
                  <a:lnTo>
                    <a:pt x="0" y="17095"/>
                  </a:lnTo>
                  <a:cubicBezTo>
                    <a:pt x="0" y="7654"/>
                    <a:pt x="7654" y="0"/>
                    <a:pt x="17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4CC54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6038450" cy="3352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87429" y="885825"/>
            <a:ext cx="16639926" cy="1217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22"/>
              </a:lnSpc>
            </a:pPr>
            <a:r>
              <a:rPr lang="en-US" sz="7087" b="1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Success Metrics (Year 1 Targets)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260213" y="2759111"/>
            <a:ext cx="12313744" cy="4582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 b="1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2,000 Verified Artists</a:t>
            </a:r>
          </a:p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 b="1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25,000 Monthly Active Users</a:t>
            </a:r>
          </a:p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 b="1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₹50L ARR</a:t>
            </a:r>
          </a:p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 b="1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60% Monthly Retention</a:t>
            </a:r>
          </a:p>
          <a:p>
            <a:pPr algn="l">
              <a:lnSpc>
                <a:spcPts val="7279"/>
              </a:lnSpc>
            </a:pPr>
            <a:endParaRPr lang="en-US" sz="5199" b="1">
              <a:solidFill>
                <a:srgbClr val="F4CC54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5485" y="611105"/>
            <a:ext cx="16303815" cy="8974167"/>
            <a:chOff x="0" y="0"/>
            <a:chExt cx="6038450" cy="33237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038450" cy="3323765"/>
            </a:xfrm>
            <a:custGeom>
              <a:avLst/>
              <a:gdLst/>
              <a:ahLst/>
              <a:cxnLst/>
              <a:rect l="l" t="t" r="r" b="b"/>
              <a:pathLst>
                <a:path w="6038450" h="3323765">
                  <a:moveTo>
                    <a:pt x="17095" y="0"/>
                  </a:moveTo>
                  <a:lnTo>
                    <a:pt x="6021355" y="0"/>
                  </a:lnTo>
                  <a:cubicBezTo>
                    <a:pt x="6030797" y="0"/>
                    <a:pt x="6038450" y="7654"/>
                    <a:pt x="6038450" y="17095"/>
                  </a:cubicBezTo>
                  <a:lnTo>
                    <a:pt x="6038450" y="3306671"/>
                  </a:lnTo>
                  <a:cubicBezTo>
                    <a:pt x="6038450" y="3316112"/>
                    <a:pt x="6030797" y="3323765"/>
                    <a:pt x="6021355" y="3323765"/>
                  </a:cubicBezTo>
                  <a:lnTo>
                    <a:pt x="17095" y="3323765"/>
                  </a:lnTo>
                  <a:cubicBezTo>
                    <a:pt x="7654" y="3323765"/>
                    <a:pt x="0" y="3316112"/>
                    <a:pt x="0" y="3306671"/>
                  </a:cubicBezTo>
                  <a:lnTo>
                    <a:pt x="0" y="17095"/>
                  </a:lnTo>
                  <a:cubicBezTo>
                    <a:pt x="0" y="7654"/>
                    <a:pt x="7654" y="0"/>
                    <a:pt x="17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4CC54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6038450" cy="3352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824037" y="1268412"/>
            <a:ext cx="16639926" cy="1217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22"/>
              </a:lnSpc>
            </a:pPr>
            <a:r>
              <a:rPr lang="en-US" sz="7087" b="1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Why Kalakshetra Wins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A491E4A-9619-E962-9ACE-9D8B6572F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117224"/>
              </p:ext>
            </p:extLst>
          </p:nvPr>
        </p:nvGraphicFramePr>
        <p:xfrm>
          <a:off x="4648200" y="3090069"/>
          <a:ext cx="8680976" cy="4106862"/>
        </p:xfrm>
        <a:graphic>
          <a:graphicData uri="http://schemas.openxmlformats.org/drawingml/2006/table">
            <a:tbl>
              <a:tblPr/>
              <a:tblGrid>
                <a:gridCol w="2170244">
                  <a:extLst>
                    <a:ext uri="{9D8B030D-6E8A-4147-A177-3AD203B41FA5}">
                      <a16:colId xmlns:a16="http://schemas.microsoft.com/office/drawing/2014/main" val="57358784"/>
                    </a:ext>
                  </a:extLst>
                </a:gridCol>
                <a:gridCol w="1862532">
                  <a:extLst>
                    <a:ext uri="{9D8B030D-6E8A-4147-A177-3AD203B41FA5}">
                      <a16:colId xmlns:a16="http://schemas.microsoft.com/office/drawing/2014/main" val="1316131106"/>
                    </a:ext>
                  </a:extLst>
                </a:gridCol>
                <a:gridCol w="2477956">
                  <a:extLst>
                    <a:ext uri="{9D8B030D-6E8A-4147-A177-3AD203B41FA5}">
                      <a16:colId xmlns:a16="http://schemas.microsoft.com/office/drawing/2014/main" val="3501039679"/>
                    </a:ext>
                  </a:extLst>
                </a:gridCol>
                <a:gridCol w="2170244">
                  <a:extLst>
                    <a:ext uri="{9D8B030D-6E8A-4147-A177-3AD203B41FA5}">
                      <a16:colId xmlns:a16="http://schemas.microsoft.com/office/drawing/2014/main" val="2538952369"/>
                    </a:ext>
                  </a:extLst>
                </a:gridCol>
              </a:tblGrid>
              <a:tr h="1258887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effectLst/>
                        </a:rPr>
                        <a:t>Platform</a:t>
                      </a:r>
                    </a:p>
                  </a:txBody>
                  <a:tcPr marL="17058" marR="17058" marT="11372" marB="11372" anchor="ctr">
                    <a:lnL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5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effectLst/>
                        </a:rPr>
                        <a:t>Cultural Focus</a:t>
                      </a:r>
                    </a:p>
                  </a:txBody>
                  <a:tcPr marL="17058" marR="17058" marT="11372" marB="11372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5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effectLst/>
                        </a:rPr>
                        <a:t>Monetization</a:t>
                      </a:r>
                    </a:p>
                  </a:txBody>
                  <a:tcPr marL="17058" marR="17058" marT="11372" marB="11372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5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en-IN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effectLst/>
                        </a:rPr>
                        <a:t>Verification</a:t>
                      </a:r>
                    </a:p>
                  </a:txBody>
                  <a:tcPr marL="0" marR="0" marT="11372" marB="11372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DE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2860" cap="flat" cmpd="sng" algn="ctr">
                      <a:solidFill>
                        <a:srgbClr val="10DE7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6071874"/>
                  </a:ext>
                </a:extLst>
              </a:tr>
              <a:tr h="949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effectLst/>
                        </a:rPr>
                        <a:t>Kalakshetra</a:t>
                      </a:r>
                    </a:p>
                  </a:txBody>
                  <a:tcPr marL="17058" marR="17058" marT="11372" marB="11372" anchor="ctr">
                    <a:lnL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5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effectLst/>
                        </a:rPr>
                        <a:t>✅</a:t>
                      </a:r>
                    </a:p>
                  </a:txBody>
                  <a:tcPr marL="17058" marR="17058" marT="11372" marB="11372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5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effectLst/>
                        </a:rPr>
                        <a:t>✅</a:t>
                      </a:r>
                    </a:p>
                  </a:txBody>
                  <a:tcPr marL="17058" marR="17058" marT="11372" marB="11372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5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effectLst/>
                        </a:rPr>
                        <a:t>✅</a:t>
                      </a:r>
                    </a:p>
                  </a:txBody>
                  <a:tcPr marL="17058" marR="17058" marT="11372" marB="11372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865511"/>
                  </a:ext>
                </a:extLst>
              </a:tr>
              <a:tr h="949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effectLst/>
                        </a:rPr>
                        <a:t>Instagram</a:t>
                      </a:r>
                    </a:p>
                  </a:txBody>
                  <a:tcPr marL="17058" marR="17058" marT="11372" marB="11372" anchor="ctr">
                    <a:lnL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5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effectLst/>
                        </a:rPr>
                        <a:t>❌</a:t>
                      </a:r>
                    </a:p>
                  </a:txBody>
                  <a:tcPr marL="17058" marR="17058" marT="11372" marB="11372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5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effectLst/>
                        </a:rPr>
                        <a:t>❌</a:t>
                      </a:r>
                    </a:p>
                  </a:txBody>
                  <a:tcPr marL="17058" marR="17058" marT="11372" marB="11372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5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effectLst/>
                        </a:rPr>
                        <a:t>❌</a:t>
                      </a:r>
                    </a:p>
                  </a:txBody>
                  <a:tcPr marL="17058" marR="17058" marT="11372" marB="11372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718050"/>
                  </a:ext>
                </a:extLst>
              </a:tr>
              <a:tr h="9493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800" dirty="0" err="1">
                          <a:ln>
                            <a:solidFill>
                              <a:sysClr val="windowText" lastClr="000000"/>
                            </a:solidFill>
                          </a:ln>
                          <a:effectLst/>
                        </a:rPr>
                        <a:t>Behance</a:t>
                      </a:r>
                      <a:endParaRPr lang="en-IN" sz="2800" dirty="0">
                        <a:ln>
                          <a:solidFill>
                            <a:sysClr val="windowText" lastClr="000000"/>
                          </a:solidFill>
                        </a:ln>
                        <a:effectLst/>
                      </a:endParaRPr>
                    </a:p>
                  </a:txBody>
                  <a:tcPr marL="17058" marR="17058" marT="11372" marB="11372" anchor="ctr">
                    <a:lnL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5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effectLst/>
                        </a:rPr>
                        <a:t>❌</a:t>
                      </a:r>
                    </a:p>
                  </a:txBody>
                  <a:tcPr marL="17058" marR="17058" marT="11372" marB="11372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5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effectLst/>
                        </a:rPr>
                        <a:t>❌</a:t>
                      </a:r>
                    </a:p>
                  </a:txBody>
                  <a:tcPr marL="17058" marR="17058" marT="11372" marB="11372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54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2800" dirty="0">
                          <a:ln>
                            <a:solidFill>
                              <a:sysClr val="windowText" lastClr="000000"/>
                            </a:solidFill>
                          </a:ln>
                          <a:effectLst/>
                        </a:rPr>
                        <a:t>❌</a:t>
                      </a:r>
                    </a:p>
                  </a:txBody>
                  <a:tcPr marL="17058" marR="17058" marT="11372" marB="11372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28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42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5485" y="611105"/>
            <a:ext cx="16303815" cy="8974167"/>
            <a:chOff x="0" y="0"/>
            <a:chExt cx="6038450" cy="33237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038450" cy="3323765"/>
            </a:xfrm>
            <a:custGeom>
              <a:avLst/>
              <a:gdLst/>
              <a:ahLst/>
              <a:cxnLst/>
              <a:rect l="l" t="t" r="r" b="b"/>
              <a:pathLst>
                <a:path w="6038450" h="3323765">
                  <a:moveTo>
                    <a:pt x="17095" y="0"/>
                  </a:moveTo>
                  <a:lnTo>
                    <a:pt x="6021355" y="0"/>
                  </a:lnTo>
                  <a:cubicBezTo>
                    <a:pt x="6030797" y="0"/>
                    <a:pt x="6038450" y="7654"/>
                    <a:pt x="6038450" y="17095"/>
                  </a:cubicBezTo>
                  <a:lnTo>
                    <a:pt x="6038450" y="3306671"/>
                  </a:lnTo>
                  <a:cubicBezTo>
                    <a:pt x="6038450" y="3316112"/>
                    <a:pt x="6030797" y="3323765"/>
                    <a:pt x="6021355" y="3323765"/>
                  </a:cubicBezTo>
                  <a:lnTo>
                    <a:pt x="17095" y="3323765"/>
                  </a:lnTo>
                  <a:cubicBezTo>
                    <a:pt x="7654" y="3323765"/>
                    <a:pt x="0" y="3316112"/>
                    <a:pt x="0" y="3306671"/>
                  </a:cubicBezTo>
                  <a:lnTo>
                    <a:pt x="0" y="17095"/>
                  </a:lnTo>
                  <a:cubicBezTo>
                    <a:pt x="0" y="7654"/>
                    <a:pt x="7654" y="0"/>
                    <a:pt x="17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4CC54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6038450" cy="3352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87429" y="885825"/>
            <a:ext cx="16639926" cy="1217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22"/>
              </a:lnSpc>
            </a:pPr>
            <a:r>
              <a:rPr lang="en-US" sz="7087" b="1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Risk Mitigation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260213" y="2759111"/>
            <a:ext cx="12313744" cy="4582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 b="1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Small market? Focused high-value users</a:t>
            </a:r>
          </a:p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 b="1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CAC? Leverage trusted institutions</a:t>
            </a:r>
          </a:p>
          <a:p>
            <a:pPr algn="l">
              <a:lnSpc>
                <a:spcPts val="7279"/>
              </a:lnSpc>
            </a:pPr>
            <a:endParaRPr lang="en-US" sz="5199" b="1">
              <a:solidFill>
                <a:srgbClr val="F4CC54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5485" y="611105"/>
            <a:ext cx="16303815" cy="8974167"/>
            <a:chOff x="0" y="0"/>
            <a:chExt cx="6038450" cy="33237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038450" cy="3323765"/>
            </a:xfrm>
            <a:custGeom>
              <a:avLst/>
              <a:gdLst/>
              <a:ahLst/>
              <a:cxnLst/>
              <a:rect l="l" t="t" r="r" b="b"/>
              <a:pathLst>
                <a:path w="6038450" h="3323765">
                  <a:moveTo>
                    <a:pt x="17095" y="0"/>
                  </a:moveTo>
                  <a:lnTo>
                    <a:pt x="6021355" y="0"/>
                  </a:lnTo>
                  <a:cubicBezTo>
                    <a:pt x="6030797" y="0"/>
                    <a:pt x="6038450" y="7654"/>
                    <a:pt x="6038450" y="17095"/>
                  </a:cubicBezTo>
                  <a:lnTo>
                    <a:pt x="6038450" y="3306671"/>
                  </a:lnTo>
                  <a:cubicBezTo>
                    <a:pt x="6038450" y="3316112"/>
                    <a:pt x="6030797" y="3323765"/>
                    <a:pt x="6021355" y="3323765"/>
                  </a:cubicBezTo>
                  <a:lnTo>
                    <a:pt x="17095" y="3323765"/>
                  </a:lnTo>
                  <a:cubicBezTo>
                    <a:pt x="7654" y="3323765"/>
                    <a:pt x="0" y="3316112"/>
                    <a:pt x="0" y="3306671"/>
                  </a:cubicBezTo>
                  <a:lnTo>
                    <a:pt x="0" y="17095"/>
                  </a:lnTo>
                  <a:cubicBezTo>
                    <a:pt x="0" y="7654"/>
                    <a:pt x="7654" y="0"/>
                    <a:pt x="17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4CC54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6038450" cy="3352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87429" y="885825"/>
            <a:ext cx="16639926" cy="1217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22"/>
              </a:lnSpc>
            </a:pPr>
            <a:r>
              <a:rPr lang="en-US" sz="7087" b="1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Budget Allocation (Year 1: ₹1.5 Cr)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43037" y="3510401"/>
            <a:ext cx="9802387" cy="3786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27903" lvl="1" indent="-463952" algn="l">
              <a:lnSpc>
                <a:spcPts val="6016"/>
              </a:lnSpc>
              <a:buFont typeface="Arial"/>
              <a:buChar char="•"/>
            </a:pPr>
            <a:r>
              <a:rPr lang="en-US" sz="4297" b="1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Tech &amp; Analytics: ₹60L</a:t>
            </a:r>
          </a:p>
          <a:p>
            <a:pPr marL="927903" lvl="1" indent="-463952" algn="l">
              <a:lnSpc>
                <a:spcPts val="6016"/>
              </a:lnSpc>
              <a:buFont typeface="Arial"/>
              <a:buChar char="•"/>
            </a:pPr>
            <a:r>
              <a:rPr lang="en-US" sz="4297" b="1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Partnerships &amp; Outreach: ₹45L</a:t>
            </a:r>
          </a:p>
          <a:p>
            <a:pPr marL="927903" lvl="1" indent="-463952" algn="l">
              <a:lnSpc>
                <a:spcPts val="6016"/>
              </a:lnSpc>
              <a:buFont typeface="Arial"/>
              <a:buChar char="•"/>
            </a:pPr>
            <a:r>
              <a:rPr lang="en-US" sz="4297" b="1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Marketing &amp; Content: ₹30L</a:t>
            </a:r>
          </a:p>
          <a:p>
            <a:pPr marL="927903" lvl="1" indent="-463952" algn="l">
              <a:lnSpc>
                <a:spcPts val="6016"/>
              </a:lnSpc>
              <a:buFont typeface="Arial"/>
              <a:buChar char="•"/>
            </a:pPr>
            <a:r>
              <a:rPr lang="en-US" sz="4297" b="1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Operations &amp; Legal: ₹15L</a:t>
            </a:r>
          </a:p>
          <a:p>
            <a:pPr algn="l">
              <a:lnSpc>
                <a:spcPts val="6016"/>
              </a:lnSpc>
            </a:pPr>
            <a:endParaRPr lang="en-US" sz="4297" b="1">
              <a:solidFill>
                <a:srgbClr val="F4CC54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10846697" y="2576267"/>
            <a:ext cx="6003191" cy="5740551"/>
          </a:xfrm>
          <a:custGeom>
            <a:avLst/>
            <a:gdLst/>
            <a:ahLst/>
            <a:cxnLst/>
            <a:rect l="l" t="t" r="r" b="b"/>
            <a:pathLst>
              <a:path w="6003191" h="5740551">
                <a:moveTo>
                  <a:pt x="0" y="0"/>
                </a:moveTo>
                <a:lnTo>
                  <a:pt x="6003190" y="0"/>
                </a:lnTo>
                <a:lnTo>
                  <a:pt x="6003190" y="5740552"/>
                </a:lnTo>
                <a:lnTo>
                  <a:pt x="0" y="57405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38100" cap="sq">
            <a:solidFill>
              <a:srgbClr val="F4CC54"/>
            </a:solidFill>
            <a:prstDash val="solid"/>
            <a:miter/>
          </a:ln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5485" y="611105"/>
            <a:ext cx="16303815" cy="8974167"/>
            <a:chOff x="0" y="0"/>
            <a:chExt cx="6038450" cy="33237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038450" cy="3323765"/>
            </a:xfrm>
            <a:custGeom>
              <a:avLst/>
              <a:gdLst/>
              <a:ahLst/>
              <a:cxnLst/>
              <a:rect l="l" t="t" r="r" b="b"/>
              <a:pathLst>
                <a:path w="6038450" h="3323765">
                  <a:moveTo>
                    <a:pt x="17095" y="0"/>
                  </a:moveTo>
                  <a:lnTo>
                    <a:pt x="6021355" y="0"/>
                  </a:lnTo>
                  <a:cubicBezTo>
                    <a:pt x="6030797" y="0"/>
                    <a:pt x="6038450" y="7654"/>
                    <a:pt x="6038450" y="17095"/>
                  </a:cubicBezTo>
                  <a:lnTo>
                    <a:pt x="6038450" y="3306671"/>
                  </a:lnTo>
                  <a:cubicBezTo>
                    <a:pt x="6038450" y="3316112"/>
                    <a:pt x="6030797" y="3323765"/>
                    <a:pt x="6021355" y="3323765"/>
                  </a:cubicBezTo>
                  <a:lnTo>
                    <a:pt x="17095" y="3323765"/>
                  </a:lnTo>
                  <a:cubicBezTo>
                    <a:pt x="7654" y="3323765"/>
                    <a:pt x="0" y="3316112"/>
                    <a:pt x="0" y="3306671"/>
                  </a:cubicBezTo>
                  <a:lnTo>
                    <a:pt x="0" y="17095"/>
                  </a:lnTo>
                  <a:cubicBezTo>
                    <a:pt x="0" y="7654"/>
                    <a:pt x="7654" y="0"/>
                    <a:pt x="17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4CC54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6038450" cy="3352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87429" y="885825"/>
            <a:ext cx="16639926" cy="1217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22"/>
              </a:lnSpc>
            </a:pPr>
            <a:r>
              <a:rPr lang="en-US" sz="7087" b="1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Visual Identity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260213" y="2759111"/>
            <a:ext cx="12313744" cy="3658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 b="1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Logo: कलाक्षेत्र</a:t>
            </a:r>
          </a:p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 b="1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Colors: Saffron, Black, Deep Grey</a:t>
            </a:r>
          </a:p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 b="1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Fonts: Mukta / Sahadeva</a:t>
            </a:r>
          </a:p>
          <a:p>
            <a:pPr algn="l">
              <a:lnSpc>
                <a:spcPts val="7279"/>
              </a:lnSpc>
            </a:pPr>
            <a:endParaRPr lang="en-US" sz="5199" b="1">
              <a:solidFill>
                <a:srgbClr val="F4CC54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4116436" y="6059011"/>
            <a:ext cx="10457521" cy="2777513"/>
          </a:xfrm>
          <a:custGeom>
            <a:avLst/>
            <a:gdLst/>
            <a:ahLst/>
            <a:cxnLst/>
            <a:rect l="l" t="t" r="r" b="b"/>
            <a:pathLst>
              <a:path w="10457521" h="2777513">
                <a:moveTo>
                  <a:pt x="0" y="0"/>
                </a:moveTo>
                <a:lnTo>
                  <a:pt x="10457521" y="0"/>
                </a:lnTo>
                <a:lnTo>
                  <a:pt x="10457521" y="2777513"/>
                </a:lnTo>
                <a:lnTo>
                  <a:pt x="0" y="27775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3064" b="-13064"/>
            </a:stretch>
          </a:blipFill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5485" y="611105"/>
            <a:ext cx="16303815" cy="8974167"/>
            <a:chOff x="0" y="0"/>
            <a:chExt cx="6038450" cy="33237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038450" cy="3323765"/>
            </a:xfrm>
            <a:custGeom>
              <a:avLst/>
              <a:gdLst/>
              <a:ahLst/>
              <a:cxnLst/>
              <a:rect l="l" t="t" r="r" b="b"/>
              <a:pathLst>
                <a:path w="6038450" h="3323765">
                  <a:moveTo>
                    <a:pt x="17095" y="0"/>
                  </a:moveTo>
                  <a:lnTo>
                    <a:pt x="6021355" y="0"/>
                  </a:lnTo>
                  <a:cubicBezTo>
                    <a:pt x="6030797" y="0"/>
                    <a:pt x="6038450" y="7654"/>
                    <a:pt x="6038450" y="17095"/>
                  </a:cubicBezTo>
                  <a:lnTo>
                    <a:pt x="6038450" y="3306671"/>
                  </a:lnTo>
                  <a:cubicBezTo>
                    <a:pt x="6038450" y="3316112"/>
                    <a:pt x="6030797" y="3323765"/>
                    <a:pt x="6021355" y="3323765"/>
                  </a:cubicBezTo>
                  <a:lnTo>
                    <a:pt x="17095" y="3323765"/>
                  </a:lnTo>
                  <a:cubicBezTo>
                    <a:pt x="7654" y="3323765"/>
                    <a:pt x="0" y="3316112"/>
                    <a:pt x="0" y="3306671"/>
                  </a:cubicBezTo>
                  <a:lnTo>
                    <a:pt x="0" y="17095"/>
                  </a:lnTo>
                  <a:cubicBezTo>
                    <a:pt x="0" y="7654"/>
                    <a:pt x="7654" y="0"/>
                    <a:pt x="17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4CC54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6038450" cy="3352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87429" y="885825"/>
            <a:ext cx="16639926" cy="1217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22"/>
              </a:lnSpc>
            </a:pPr>
            <a:r>
              <a:rPr lang="en-US" sz="7087" b="1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Let’s Collaborate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260213" y="2759111"/>
            <a:ext cx="13895102" cy="6430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 b="1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Join our cultural mission</a:t>
            </a:r>
          </a:p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 b="1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DM for walkthroughs, partnerships, feedback</a:t>
            </a:r>
          </a:p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 b="1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Website: [insert link]</a:t>
            </a:r>
          </a:p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 b="1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#Kalakshetra #CulturalTech #PMIndia #HeritageMeetsProduct</a:t>
            </a:r>
          </a:p>
          <a:p>
            <a:pPr algn="l">
              <a:lnSpc>
                <a:spcPts val="7279"/>
              </a:lnSpc>
            </a:pPr>
            <a:endParaRPr lang="en-US" sz="5199" b="1">
              <a:solidFill>
                <a:srgbClr val="F4CC54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5485" y="611105"/>
            <a:ext cx="16303815" cy="8974167"/>
            <a:chOff x="0" y="0"/>
            <a:chExt cx="6038450" cy="33237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038450" cy="3323765"/>
            </a:xfrm>
            <a:custGeom>
              <a:avLst/>
              <a:gdLst/>
              <a:ahLst/>
              <a:cxnLst/>
              <a:rect l="l" t="t" r="r" b="b"/>
              <a:pathLst>
                <a:path w="6038450" h="3323765">
                  <a:moveTo>
                    <a:pt x="17095" y="0"/>
                  </a:moveTo>
                  <a:lnTo>
                    <a:pt x="6021355" y="0"/>
                  </a:lnTo>
                  <a:cubicBezTo>
                    <a:pt x="6030797" y="0"/>
                    <a:pt x="6038450" y="7654"/>
                    <a:pt x="6038450" y="17095"/>
                  </a:cubicBezTo>
                  <a:lnTo>
                    <a:pt x="6038450" y="3306671"/>
                  </a:lnTo>
                  <a:cubicBezTo>
                    <a:pt x="6038450" y="3316112"/>
                    <a:pt x="6030797" y="3323765"/>
                    <a:pt x="6021355" y="3323765"/>
                  </a:cubicBezTo>
                  <a:lnTo>
                    <a:pt x="17095" y="3323765"/>
                  </a:lnTo>
                  <a:cubicBezTo>
                    <a:pt x="7654" y="3323765"/>
                    <a:pt x="0" y="3316112"/>
                    <a:pt x="0" y="3306671"/>
                  </a:cubicBezTo>
                  <a:lnTo>
                    <a:pt x="0" y="17095"/>
                  </a:lnTo>
                  <a:cubicBezTo>
                    <a:pt x="0" y="7654"/>
                    <a:pt x="7654" y="0"/>
                    <a:pt x="17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4CC54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6038450" cy="3352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787429" y="885825"/>
            <a:ext cx="16639926" cy="1217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22"/>
              </a:lnSpc>
            </a:pPr>
            <a:r>
              <a:rPr lang="en-US" sz="7087" b="1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References &amp; Acknowledgements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90994" y="2631582"/>
            <a:ext cx="15167142" cy="64307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 b="1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Hurun India Art Report 2024</a:t>
            </a:r>
          </a:p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 b="1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Spotify for Artists Data (2023)</a:t>
            </a:r>
          </a:p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 b="1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Statista (Indian Event Economy)</a:t>
            </a:r>
          </a:p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 b="1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Interviews: Artists, faculty, beta users</a:t>
            </a:r>
          </a:p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 b="1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App Screens: Kalakshetra (Internal Beta)</a:t>
            </a:r>
          </a:p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 b="1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Festival photos: Unsplash / official archives</a:t>
            </a:r>
          </a:p>
          <a:p>
            <a:pPr algn="l">
              <a:lnSpc>
                <a:spcPts val="7279"/>
              </a:lnSpc>
            </a:pPr>
            <a:endParaRPr lang="en-US" sz="5199" b="1">
              <a:solidFill>
                <a:srgbClr val="F4CC54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5485" y="611105"/>
            <a:ext cx="16303815" cy="8974167"/>
            <a:chOff x="0" y="0"/>
            <a:chExt cx="6038450" cy="33237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038450" cy="3323765"/>
            </a:xfrm>
            <a:custGeom>
              <a:avLst/>
              <a:gdLst/>
              <a:ahLst/>
              <a:cxnLst/>
              <a:rect l="l" t="t" r="r" b="b"/>
              <a:pathLst>
                <a:path w="6038450" h="3323765">
                  <a:moveTo>
                    <a:pt x="17095" y="0"/>
                  </a:moveTo>
                  <a:lnTo>
                    <a:pt x="6021355" y="0"/>
                  </a:lnTo>
                  <a:cubicBezTo>
                    <a:pt x="6030797" y="0"/>
                    <a:pt x="6038450" y="7654"/>
                    <a:pt x="6038450" y="17095"/>
                  </a:cubicBezTo>
                  <a:lnTo>
                    <a:pt x="6038450" y="3306671"/>
                  </a:lnTo>
                  <a:cubicBezTo>
                    <a:pt x="6038450" y="3316112"/>
                    <a:pt x="6030797" y="3323765"/>
                    <a:pt x="6021355" y="3323765"/>
                  </a:cubicBezTo>
                  <a:lnTo>
                    <a:pt x="17095" y="3323765"/>
                  </a:lnTo>
                  <a:cubicBezTo>
                    <a:pt x="7654" y="3323765"/>
                    <a:pt x="0" y="3316112"/>
                    <a:pt x="0" y="3306671"/>
                  </a:cubicBezTo>
                  <a:lnTo>
                    <a:pt x="0" y="17095"/>
                  </a:lnTo>
                  <a:cubicBezTo>
                    <a:pt x="0" y="7654"/>
                    <a:pt x="7654" y="0"/>
                    <a:pt x="17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4CC54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6038450" cy="3352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174488" y="4161164"/>
            <a:ext cx="12839564" cy="1217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22"/>
              </a:lnSpc>
            </a:pPr>
            <a:r>
              <a:rPr lang="en-US" sz="7087" b="1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Thankyou </a:t>
            </a:r>
          </a:p>
        </p:txBody>
      </p:sp>
      <p:sp>
        <p:nvSpPr>
          <p:cNvPr id="6" name="Freeform 6"/>
          <p:cNvSpPr/>
          <p:nvPr/>
        </p:nvSpPr>
        <p:spPr>
          <a:xfrm>
            <a:off x="955485" y="5829755"/>
            <a:ext cx="3979071" cy="3755516"/>
          </a:xfrm>
          <a:custGeom>
            <a:avLst/>
            <a:gdLst/>
            <a:ahLst/>
            <a:cxnLst/>
            <a:rect l="l" t="t" r="r" b="b"/>
            <a:pathLst>
              <a:path w="3979071" h="3755516">
                <a:moveTo>
                  <a:pt x="0" y="0"/>
                </a:moveTo>
                <a:lnTo>
                  <a:pt x="3979071" y="0"/>
                </a:lnTo>
                <a:lnTo>
                  <a:pt x="3979071" y="3755517"/>
                </a:lnTo>
                <a:lnTo>
                  <a:pt x="0" y="37555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1609" b="-39443"/>
            </a:stretch>
          </a:blipFill>
        </p:spPr>
      </p:sp>
      <p:sp>
        <p:nvSpPr>
          <p:cNvPr id="7" name="Freeform 7"/>
          <p:cNvSpPr/>
          <p:nvPr/>
        </p:nvSpPr>
        <p:spPr>
          <a:xfrm flipH="1" flipV="1">
            <a:off x="13280229" y="611105"/>
            <a:ext cx="3979071" cy="3755516"/>
          </a:xfrm>
          <a:custGeom>
            <a:avLst/>
            <a:gdLst/>
            <a:ahLst/>
            <a:cxnLst/>
            <a:rect l="l" t="t" r="r" b="b"/>
            <a:pathLst>
              <a:path w="3979071" h="3755516">
                <a:moveTo>
                  <a:pt x="3979071" y="3755516"/>
                </a:moveTo>
                <a:lnTo>
                  <a:pt x="0" y="3755516"/>
                </a:lnTo>
                <a:lnTo>
                  <a:pt x="0" y="0"/>
                </a:lnTo>
                <a:lnTo>
                  <a:pt x="3979071" y="0"/>
                </a:lnTo>
                <a:lnTo>
                  <a:pt x="3979071" y="375551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1609" b="-39443"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5485" y="611105"/>
            <a:ext cx="16303815" cy="8974167"/>
            <a:chOff x="0" y="0"/>
            <a:chExt cx="6038450" cy="33237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038450" cy="3323765"/>
            </a:xfrm>
            <a:custGeom>
              <a:avLst/>
              <a:gdLst/>
              <a:ahLst/>
              <a:cxnLst/>
              <a:rect l="l" t="t" r="r" b="b"/>
              <a:pathLst>
                <a:path w="6038450" h="3323765">
                  <a:moveTo>
                    <a:pt x="17095" y="0"/>
                  </a:moveTo>
                  <a:lnTo>
                    <a:pt x="6021355" y="0"/>
                  </a:lnTo>
                  <a:cubicBezTo>
                    <a:pt x="6030797" y="0"/>
                    <a:pt x="6038450" y="7654"/>
                    <a:pt x="6038450" y="17095"/>
                  </a:cubicBezTo>
                  <a:lnTo>
                    <a:pt x="6038450" y="3306671"/>
                  </a:lnTo>
                  <a:cubicBezTo>
                    <a:pt x="6038450" y="3316112"/>
                    <a:pt x="6030797" y="3323765"/>
                    <a:pt x="6021355" y="3323765"/>
                  </a:cubicBezTo>
                  <a:lnTo>
                    <a:pt x="17095" y="3323765"/>
                  </a:lnTo>
                  <a:cubicBezTo>
                    <a:pt x="7654" y="3323765"/>
                    <a:pt x="0" y="3316112"/>
                    <a:pt x="0" y="3306671"/>
                  </a:cubicBezTo>
                  <a:lnTo>
                    <a:pt x="0" y="17095"/>
                  </a:lnTo>
                  <a:cubicBezTo>
                    <a:pt x="0" y="7654"/>
                    <a:pt x="7654" y="0"/>
                    <a:pt x="17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4CC54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6038450" cy="3352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717981" y="3781441"/>
            <a:ext cx="14852037" cy="4808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83058" lvl="1" indent="-491529" algn="l">
              <a:lnSpc>
                <a:spcPts val="6374"/>
              </a:lnSpc>
              <a:buFont typeface="Arial"/>
              <a:buChar char="•"/>
            </a:pPr>
            <a:r>
              <a:rPr lang="en-US" sz="4553" b="1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$250M Indian art market, 19% YoY growth</a:t>
            </a:r>
          </a:p>
          <a:p>
            <a:pPr marL="983058" lvl="1" indent="-491529" algn="l">
              <a:lnSpc>
                <a:spcPts val="6374"/>
              </a:lnSpc>
              <a:buFont typeface="Arial"/>
              <a:buChar char="•"/>
            </a:pPr>
            <a:r>
              <a:rPr lang="en-US" sz="4553" b="1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1M+ cultural enthusiasts, collectors, event-goers</a:t>
            </a:r>
          </a:p>
          <a:p>
            <a:pPr marL="983058" lvl="1" indent="-491529" algn="l">
              <a:lnSpc>
                <a:spcPts val="6374"/>
              </a:lnSpc>
              <a:buFont typeface="Arial"/>
              <a:buChar char="•"/>
            </a:pPr>
            <a:r>
              <a:rPr lang="en-US" sz="4553" b="1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90% of digital users prefer content in regional languages</a:t>
            </a:r>
          </a:p>
          <a:p>
            <a:pPr marL="983058" lvl="1" indent="-491529" algn="l">
              <a:lnSpc>
                <a:spcPts val="6374"/>
              </a:lnSpc>
              <a:buFont typeface="Arial"/>
              <a:buChar char="•"/>
            </a:pPr>
            <a:r>
              <a:rPr lang="en-US" sz="4553" b="1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28,000+ Indian musicians active on Spotify Source: Hurun Art List, Statista, Spotify India.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956289" y="1821175"/>
            <a:ext cx="9525" cy="887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1447800" y="1566443"/>
            <a:ext cx="9451027" cy="1450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sz="8000" b="1" dirty="0">
                <a:solidFill>
                  <a:srgbClr val="F4CC54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Market Potential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5485" y="611105"/>
            <a:ext cx="16303815" cy="8974167"/>
            <a:chOff x="0" y="0"/>
            <a:chExt cx="6038450" cy="33237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038450" cy="3323765"/>
            </a:xfrm>
            <a:custGeom>
              <a:avLst/>
              <a:gdLst/>
              <a:ahLst/>
              <a:cxnLst/>
              <a:rect l="l" t="t" r="r" b="b"/>
              <a:pathLst>
                <a:path w="6038450" h="3323765">
                  <a:moveTo>
                    <a:pt x="17095" y="0"/>
                  </a:moveTo>
                  <a:lnTo>
                    <a:pt x="6021355" y="0"/>
                  </a:lnTo>
                  <a:cubicBezTo>
                    <a:pt x="6030797" y="0"/>
                    <a:pt x="6038450" y="7654"/>
                    <a:pt x="6038450" y="17095"/>
                  </a:cubicBezTo>
                  <a:lnTo>
                    <a:pt x="6038450" y="3306671"/>
                  </a:lnTo>
                  <a:cubicBezTo>
                    <a:pt x="6038450" y="3316112"/>
                    <a:pt x="6030797" y="3323765"/>
                    <a:pt x="6021355" y="3323765"/>
                  </a:cubicBezTo>
                  <a:lnTo>
                    <a:pt x="17095" y="3323765"/>
                  </a:lnTo>
                  <a:cubicBezTo>
                    <a:pt x="7654" y="3323765"/>
                    <a:pt x="0" y="3316112"/>
                    <a:pt x="0" y="3306671"/>
                  </a:cubicBezTo>
                  <a:lnTo>
                    <a:pt x="0" y="17095"/>
                  </a:lnTo>
                  <a:cubicBezTo>
                    <a:pt x="0" y="7654"/>
                    <a:pt x="7654" y="0"/>
                    <a:pt x="17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4CC54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6038450" cy="3352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212006" y="876300"/>
            <a:ext cx="7307571" cy="2699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2"/>
              </a:lnSpc>
            </a:pPr>
            <a:r>
              <a:rPr lang="en-US" sz="7715" b="1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INTRODUCING </a:t>
            </a:r>
          </a:p>
          <a:p>
            <a:pPr algn="ctr">
              <a:lnSpc>
                <a:spcPts val="10802"/>
              </a:lnSpc>
            </a:pPr>
            <a:endParaRPr lang="en-US" sz="7715" b="1">
              <a:solidFill>
                <a:srgbClr val="F4CC54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7386897" y="7334789"/>
            <a:ext cx="11571136" cy="2356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1368" lvl="1" indent="-360684" algn="just">
              <a:lnSpc>
                <a:spcPts val="4677"/>
              </a:lnSpc>
              <a:buFont typeface="Arial"/>
              <a:buChar char="•"/>
            </a:pPr>
            <a:r>
              <a:rPr lang="en-US" sz="3341" b="1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Artist-first cultural app</a:t>
            </a:r>
          </a:p>
          <a:p>
            <a:pPr marL="721368" lvl="1" indent="-360684" algn="just">
              <a:lnSpc>
                <a:spcPts val="4677"/>
              </a:lnSpc>
              <a:buFont typeface="Arial"/>
              <a:buChar char="•"/>
            </a:pPr>
            <a:r>
              <a:rPr lang="en-US" sz="3341" b="1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Showcase. Collaborate. Earn.</a:t>
            </a:r>
          </a:p>
          <a:p>
            <a:pPr marL="721368" lvl="1" indent="-360684" algn="just">
              <a:lnSpc>
                <a:spcPts val="4677"/>
              </a:lnSpc>
              <a:buFont typeface="Arial"/>
              <a:buChar char="•"/>
            </a:pPr>
            <a:r>
              <a:rPr lang="en-US" sz="3341" b="1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Traditional meets digital: with dignity</a:t>
            </a:r>
          </a:p>
          <a:p>
            <a:pPr algn="just">
              <a:lnSpc>
                <a:spcPts val="4677"/>
              </a:lnSpc>
            </a:pPr>
            <a:endParaRPr lang="en-US" sz="3341" b="1">
              <a:solidFill>
                <a:srgbClr val="F4CC54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1738667" y="2561282"/>
            <a:ext cx="14254248" cy="3785922"/>
          </a:xfrm>
          <a:custGeom>
            <a:avLst/>
            <a:gdLst/>
            <a:ahLst/>
            <a:cxnLst/>
            <a:rect l="l" t="t" r="r" b="b"/>
            <a:pathLst>
              <a:path w="14254248" h="3785922">
                <a:moveTo>
                  <a:pt x="0" y="0"/>
                </a:moveTo>
                <a:lnTo>
                  <a:pt x="14254248" y="0"/>
                </a:lnTo>
                <a:lnTo>
                  <a:pt x="14254248" y="3785922"/>
                </a:lnTo>
                <a:lnTo>
                  <a:pt x="0" y="37859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3064" b="-13064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8676307" y="5549865"/>
            <a:ext cx="6845157" cy="520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64"/>
              </a:lnSpc>
            </a:pPr>
            <a:r>
              <a:rPr lang="en-US" sz="3046">
                <a:solidFill>
                  <a:srgbClr val="F4CC54"/>
                </a:solidFill>
                <a:latin typeface="Canva Sans"/>
                <a:ea typeface="Canva Sans"/>
                <a:cs typeface="Canva Sans"/>
                <a:sym typeface="Canva Sans"/>
              </a:rPr>
              <a:t>India’s Cultural Heritage Community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5485" y="611105"/>
            <a:ext cx="16303815" cy="8974167"/>
            <a:chOff x="0" y="0"/>
            <a:chExt cx="6038450" cy="33237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038450" cy="3323765"/>
            </a:xfrm>
            <a:custGeom>
              <a:avLst/>
              <a:gdLst/>
              <a:ahLst/>
              <a:cxnLst/>
              <a:rect l="l" t="t" r="r" b="b"/>
              <a:pathLst>
                <a:path w="6038450" h="3323765">
                  <a:moveTo>
                    <a:pt x="17095" y="0"/>
                  </a:moveTo>
                  <a:lnTo>
                    <a:pt x="6021355" y="0"/>
                  </a:lnTo>
                  <a:cubicBezTo>
                    <a:pt x="6030797" y="0"/>
                    <a:pt x="6038450" y="7654"/>
                    <a:pt x="6038450" y="17095"/>
                  </a:cubicBezTo>
                  <a:lnTo>
                    <a:pt x="6038450" y="3306671"/>
                  </a:lnTo>
                  <a:cubicBezTo>
                    <a:pt x="6038450" y="3316112"/>
                    <a:pt x="6030797" y="3323765"/>
                    <a:pt x="6021355" y="3323765"/>
                  </a:cubicBezTo>
                  <a:lnTo>
                    <a:pt x="17095" y="3323765"/>
                  </a:lnTo>
                  <a:cubicBezTo>
                    <a:pt x="7654" y="3323765"/>
                    <a:pt x="0" y="3316112"/>
                    <a:pt x="0" y="3306671"/>
                  </a:cubicBezTo>
                  <a:lnTo>
                    <a:pt x="0" y="17095"/>
                  </a:lnTo>
                  <a:cubicBezTo>
                    <a:pt x="0" y="7654"/>
                    <a:pt x="7654" y="0"/>
                    <a:pt x="17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4CC54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6038450" cy="3352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33400" y="1485900"/>
            <a:ext cx="14845675" cy="26143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527"/>
              </a:lnSpc>
            </a:pPr>
            <a:r>
              <a:rPr lang="en-US" sz="7519" b="1" dirty="0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Who Are We Building For?</a:t>
            </a:r>
          </a:p>
          <a:p>
            <a:pPr algn="ctr">
              <a:lnSpc>
                <a:spcPts val="10527"/>
              </a:lnSpc>
            </a:pPr>
            <a:endParaRPr lang="en-US" sz="7519" b="1" dirty="0">
              <a:solidFill>
                <a:srgbClr val="F4CC54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778678" y="3624248"/>
            <a:ext cx="13568475" cy="4567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35157" lvl="1" indent="-467578" algn="l">
              <a:lnSpc>
                <a:spcPts val="6064"/>
              </a:lnSpc>
              <a:buFont typeface="Arial"/>
              <a:buChar char="•"/>
            </a:pPr>
            <a:r>
              <a:rPr lang="en-US" sz="4331" b="1" dirty="0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Professional Artist (age 25–45)</a:t>
            </a:r>
          </a:p>
          <a:p>
            <a:pPr marL="935157" lvl="1" indent="-467578" algn="l">
              <a:lnSpc>
                <a:spcPts val="6064"/>
              </a:lnSpc>
              <a:buFont typeface="Arial"/>
              <a:buChar char="•"/>
            </a:pPr>
            <a:r>
              <a:rPr lang="en-US" sz="4331" b="1" dirty="0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Emerging Creative (age 22–35)</a:t>
            </a:r>
          </a:p>
          <a:p>
            <a:pPr marL="935157" lvl="1" indent="-467578" algn="l">
              <a:lnSpc>
                <a:spcPts val="6064"/>
              </a:lnSpc>
              <a:buFont typeface="Arial"/>
              <a:buChar char="•"/>
            </a:pPr>
            <a:r>
              <a:rPr lang="en-US" sz="4331" b="1" dirty="0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Cultural Enthusiast (age 28–50)</a:t>
            </a:r>
          </a:p>
          <a:p>
            <a:pPr marL="935157" lvl="1" indent="-467578" algn="l">
              <a:lnSpc>
                <a:spcPts val="6064"/>
              </a:lnSpc>
              <a:buFont typeface="Arial"/>
              <a:buChar char="•"/>
            </a:pPr>
            <a:r>
              <a:rPr lang="en-US" sz="4331" b="1" dirty="0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Institutions &amp; Academies Quote: “Kalakshetra connects us like gurukuls once did.”</a:t>
            </a:r>
          </a:p>
          <a:p>
            <a:pPr algn="l">
              <a:lnSpc>
                <a:spcPts val="6064"/>
              </a:lnSpc>
            </a:pPr>
            <a:endParaRPr lang="en-US" sz="4331" b="1" dirty="0">
              <a:solidFill>
                <a:srgbClr val="F4CC54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5485" y="611105"/>
            <a:ext cx="16303815" cy="8974167"/>
            <a:chOff x="0" y="0"/>
            <a:chExt cx="6038450" cy="33237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038450" cy="3323765"/>
            </a:xfrm>
            <a:custGeom>
              <a:avLst/>
              <a:gdLst/>
              <a:ahLst/>
              <a:cxnLst/>
              <a:rect l="l" t="t" r="r" b="b"/>
              <a:pathLst>
                <a:path w="6038450" h="3323765">
                  <a:moveTo>
                    <a:pt x="17095" y="0"/>
                  </a:moveTo>
                  <a:lnTo>
                    <a:pt x="6021355" y="0"/>
                  </a:lnTo>
                  <a:cubicBezTo>
                    <a:pt x="6030797" y="0"/>
                    <a:pt x="6038450" y="7654"/>
                    <a:pt x="6038450" y="17095"/>
                  </a:cubicBezTo>
                  <a:lnTo>
                    <a:pt x="6038450" y="3306671"/>
                  </a:lnTo>
                  <a:cubicBezTo>
                    <a:pt x="6038450" y="3316112"/>
                    <a:pt x="6030797" y="3323765"/>
                    <a:pt x="6021355" y="3323765"/>
                  </a:cubicBezTo>
                  <a:lnTo>
                    <a:pt x="17095" y="3323765"/>
                  </a:lnTo>
                  <a:cubicBezTo>
                    <a:pt x="7654" y="3323765"/>
                    <a:pt x="0" y="3316112"/>
                    <a:pt x="0" y="3306671"/>
                  </a:cubicBezTo>
                  <a:lnTo>
                    <a:pt x="0" y="17095"/>
                  </a:lnTo>
                  <a:cubicBezTo>
                    <a:pt x="0" y="7654"/>
                    <a:pt x="7654" y="0"/>
                    <a:pt x="17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4CC54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6038450" cy="3352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85800" y="1489436"/>
            <a:ext cx="13222684" cy="14674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040"/>
              </a:lnSpc>
            </a:pPr>
            <a:r>
              <a:rPr lang="en-US" sz="8600" b="1" dirty="0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Brand Positioning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513044" y="3729234"/>
            <a:ext cx="11261911" cy="4891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99864" lvl="1" indent="-599932" algn="just">
              <a:lnSpc>
                <a:spcPts val="7780"/>
              </a:lnSpc>
              <a:buFont typeface="Arial"/>
              <a:buChar char="•"/>
            </a:pPr>
            <a:r>
              <a:rPr lang="en-US" sz="5557" b="1" dirty="0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"India’s Authentic Digital Cultural Platform"</a:t>
            </a:r>
          </a:p>
          <a:p>
            <a:pPr marL="1199864" lvl="1" indent="-599932" algn="just">
              <a:lnSpc>
                <a:spcPts val="7780"/>
              </a:lnSpc>
              <a:buFont typeface="Arial"/>
              <a:buChar char="•"/>
            </a:pPr>
            <a:r>
              <a:rPr lang="en-US" sz="5557" b="1" dirty="0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Verified. Curated. Rooted.</a:t>
            </a:r>
          </a:p>
          <a:p>
            <a:pPr marL="1199864" lvl="1" indent="-599932" algn="just">
              <a:lnSpc>
                <a:spcPts val="7780"/>
              </a:lnSpc>
              <a:buFont typeface="Arial"/>
              <a:buChar char="•"/>
            </a:pPr>
            <a:r>
              <a:rPr lang="en-US" sz="5557" b="1" dirty="0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Depth over dopamine</a:t>
            </a:r>
          </a:p>
          <a:p>
            <a:pPr algn="just">
              <a:lnSpc>
                <a:spcPts val="7780"/>
              </a:lnSpc>
            </a:pPr>
            <a:endParaRPr lang="en-US" sz="5557" b="1" dirty="0">
              <a:solidFill>
                <a:srgbClr val="F4CC54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5485" y="611105"/>
            <a:ext cx="16303815" cy="8974167"/>
            <a:chOff x="0" y="0"/>
            <a:chExt cx="6038450" cy="33237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038450" cy="3323765"/>
            </a:xfrm>
            <a:custGeom>
              <a:avLst/>
              <a:gdLst/>
              <a:ahLst/>
              <a:cxnLst/>
              <a:rect l="l" t="t" r="r" b="b"/>
              <a:pathLst>
                <a:path w="6038450" h="3323765">
                  <a:moveTo>
                    <a:pt x="17095" y="0"/>
                  </a:moveTo>
                  <a:lnTo>
                    <a:pt x="6021355" y="0"/>
                  </a:lnTo>
                  <a:cubicBezTo>
                    <a:pt x="6030797" y="0"/>
                    <a:pt x="6038450" y="7654"/>
                    <a:pt x="6038450" y="17095"/>
                  </a:cubicBezTo>
                  <a:lnTo>
                    <a:pt x="6038450" y="3306671"/>
                  </a:lnTo>
                  <a:cubicBezTo>
                    <a:pt x="6038450" y="3316112"/>
                    <a:pt x="6030797" y="3323765"/>
                    <a:pt x="6021355" y="3323765"/>
                  </a:cubicBezTo>
                  <a:lnTo>
                    <a:pt x="17095" y="3323765"/>
                  </a:lnTo>
                  <a:cubicBezTo>
                    <a:pt x="7654" y="3323765"/>
                    <a:pt x="0" y="3316112"/>
                    <a:pt x="0" y="3306671"/>
                  </a:cubicBezTo>
                  <a:lnTo>
                    <a:pt x="0" y="17095"/>
                  </a:lnTo>
                  <a:cubicBezTo>
                    <a:pt x="0" y="7654"/>
                    <a:pt x="7654" y="0"/>
                    <a:pt x="17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4CC54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6038450" cy="3352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463956" y="1346757"/>
            <a:ext cx="12900743" cy="7502863"/>
          </a:xfrm>
          <a:custGeom>
            <a:avLst/>
            <a:gdLst/>
            <a:ahLst/>
            <a:cxnLst/>
            <a:rect l="l" t="t" r="r" b="b"/>
            <a:pathLst>
              <a:path w="12900743" h="7502863">
                <a:moveTo>
                  <a:pt x="0" y="0"/>
                </a:moveTo>
                <a:lnTo>
                  <a:pt x="12900743" y="0"/>
                </a:lnTo>
                <a:lnTo>
                  <a:pt x="12900743" y="7502863"/>
                </a:lnTo>
                <a:lnTo>
                  <a:pt x="0" y="75028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98" r="-176" b="-482"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5485" y="611105"/>
            <a:ext cx="16303815" cy="8974167"/>
            <a:chOff x="0" y="0"/>
            <a:chExt cx="6038450" cy="33237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038450" cy="3323765"/>
            </a:xfrm>
            <a:custGeom>
              <a:avLst/>
              <a:gdLst/>
              <a:ahLst/>
              <a:cxnLst/>
              <a:rect l="l" t="t" r="r" b="b"/>
              <a:pathLst>
                <a:path w="6038450" h="3323765">
                  <a:moveTo>
                    <a:pt x="17095" y="0"/>
                  </a:moveTo>
                  <a:lnTo>
                    <a:pt x="6021355" y="0"/>
                  </a:lnTo>
                  <a:cubicBezTo>
                    <a:pt x="6030797" y="0"/>
                    <a:pt x="6038450" y="7654"/>
                    <a:pt x="6038450" y="17095"/>
                  </a:cubicBezTo>
                  <a:lnTo>
                    <a:pt x="6038450" y="3306671"/>
                  </a:lnTo>
                  <a:cubicBezTo>
                    <a:pt x="6038450" y="3316112"/>
                    <a:pt x="6030797" y="3323765"/>
                    <a:pt x="6021355" y="3323765"/>
                  </a:cubicBezTo>
                  <a:lnTo>
                    <a:pt x="17095" y="3323765"/>
                  </a:lnTo>
                  <a:cubicBezTo>
                    <a:pt x="7654" y="3323765"/>
                    <a:pt x="0" y="3316112"/>
                    <a:pt x="0" y="3306671"/>
                  </a:cubicBezTo>
                  <a:lnTo>
                    <a:pt x="0" y="17095"/>
                  </a:lnTo>
                  <a:cubicBezTo>
                    <a:pt x="0" y="7654"/>
                    <a:pt x="7654" y="0"/>
                    <a:pt x="17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4CC54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6038450" cy="3352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682148" y="870797"/>
            <a:ext cx="12923704" cy="8454783"/>
          </a:xfrm>
          <a:custGeom>
            <a:avLst/>
            <a:gdLst/>
            <a:ahLst/>
            <a:cxnLst/>
            <a:rect l="l" t="t" r="r" b="b"/>
            <a:pathLst>
              <a:path w="12923704" h="8454783">
                <a:moveTo>
                  <a:pt x="0" y="0"/>
                </a:moveTo>
                <a:lnTo>
                  <a:pt x="12923704" y="0"/>
                </a:lnTo>
                <a:lnTo>
                  <a:pt x="12923704" y="8454783"/>
                </a:lnTo>
                <a:lnTo>
                  <a:pt x="0" y="84547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035"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55485" y="611105"/>
            <a:ext cx="16303815" cy="8974167"/>
            <a:chOff x="0" y="0"/>
            <a:chExt cx="6038450" cy="33237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038450" cy="3323765"/>
            </a:xfrm>
            <a:custGeom>
              <a:avLst/>
              <a:gdLst/>
              <a:ahLst/>
              <a:cxnLst/>
              <a:rect l="l" t="t" r="r" b="b"/>
              <a:pathLst>
                <a:path w="6038450" h="3323765">
                  <a:moveTo>
                    <a:pt x="17095" y="0"/>
                  </a:moveTo>
                  <a:lnTo>
                    <a:pt x="6021355" y="0"/>
                  </a:lnTo>
                  <a:cubicBezTo>
                    <a:pt x="6030797" y="0"/>
                    <a:pt x="6038450" y="7654"/>
                    <a:pt x="6038450" y="17095"/>
                  </a:cubicBezTo>
                  <a:lnTo>
                    <a:pt x="6038450" y="3306671"/>
                  </a:lnTo>
                  <a:cubicBezTo>
                    <a:pt x="6038450" y="3316112"/>
                    <a:pt x="6030797" y="3323765"/>
                    <a:pt x="6021355" y="3323765"/>
                  </a:cubicBezTo>
                  <a:lnTo>
                    <a:pt x="17095" y="3323765"/>
                  </a:lnTo>
                  <a:cubicBezTo>
                    <a:pt x="7654" y="3323765"/>
                    <a:pt x="0" y="3316112"/>
                    <a:pt x="0" y="3306671"/>
                  </a:cubicBezTo>
                  <a:lnTo>
                    <a:pt x="0" y="17095"/>
                  </a:lnTo>
                  <a:cubicBezTo>
                    <a:pt x="0" y="7654"/>
                    <a:pt x="7654" y="0"/>
                    <a:pt x="17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4CC54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6038450" cy="33523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458" y="1409700"/>
            <a:ext cx="11785227" cy="15665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Core Features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942787" y="3287740"/>
            <a:ext cx="14933927" cy="4582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 b="1" dirty="0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Artist Portfolios &amp; Galleries</a:t>
            </a:r>
          </a:p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 b="1" dirty="0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Cultural Event Discovery (Map view)</a:t>
            </a:r>
          </a:p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 b="1" dirty="0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Collaboration Hub</a:t>
            </a:r>
          </a:p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 b="1" dirty="0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Real-time Messaging &amp; Tips</a:t>
            </a:r>
          </a:p>
          <a:p>
            <a:pPr marL="1122679" lvl="1" indent="-561340" algn="l">
              <a:lnSpc>
                <a:spcPts val="7279"/>
              </a:lnSpc>
              <a:buFont typeface="Arial"/>
              <a:buChar char="•"/>
            </a:pPr>
            <a:r>
              <a:rPr lang="en-US" sz="5199" b="1" dirty="0">
                <a:solidFill>
                  <a:srgbClr val="F4CC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Workshops + Commissions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546</Words>
  <Application>Microsoft Office PowerPoint</Application>
  <PresentationFormat>Custom</PresentationFormat>
  <Paragraphs>108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Antic Bold</vt:lpstr>
      <vt:lpstr>Montserrat Bold</vt:lpstr>
      <vt:lpstr>Canva Sans Bold</vt:lpstr>
      <vt:lpstr>Canva Sans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500K+ artists, yet no authentic digital space Traditional art lost in the noise of algorithms Cultural events scattered, hard to discover Quote: “My art deserves more than just likes.” — Classical Sitar Artist, Pune</dc:title>
  <dc:creator>Sanchita Mohanty</dc:creator>
  <cp:lastModifiedBy>Sanchita Mohanty</cp:lastModifiedBy>
  <cp:revision>4</cp:revision>
  <dcterms:created xsi:type="dcterms:W3CDTF">2006-08-16T00:00:00Z</dcterms:created>
  <dcterms:modified xsi:type="dcterms:W3CDTF">2025-06-10T07:42:58Z</dcterms:modified>
  <dc:identifier>DAGp3YCs93Q</dc:identifier>
</cp:coreProperties>
</file>