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8" r:id="rId3"/>
    <p:sldId id="269" r:id="rId4"/>
    <p:sldId id="272" r:id="rId5"/>
    <p:sldId id="259" r:id="rId6"/>
    <p:sldId id="273" r:id="rId7"/>
    <p:sldId id="261" r:id="rId8"/>
    <p:sldId id="262" r:id="rId9"/>
    <p:sldId id="263" r:id="rId10"/>
    <p:sldId id="264" r:id="rId11"/>
    <p:sldId id="275" r:id="rId12"/>
    <p:sldId id="274" r:id="rId13"/>
    <p:sldId id="267"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49A786-55DE-4941-9763-A22046B48298}" type="datetimeFigureOut">
              <a:rPr lang="en-IN" smtClean="0"/>
              <a:t>24-02-2025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E030A16-1DE2-447A-91F1-BCCE06C406D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E030A16-1DE2-447A-91F1-BCCE06C406D4}"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image" Target="../media/image1.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50068" y="326136"/>
            <a:ext cx="1409661" cy="379476"/>
          </a:xfrm>
          <a:prstGeom prst="rect">
            <a:avLst/>
          </a:prstGeom>
        </p:spPr>
      </p:pic>
      <p:pic>
        <p:nvPicPr>
          <p:cNvPr id="17" name="bg object 17"/>
          <p:cNvPicPr/>
          <p:nvPr/>
        </p:nvPicPr>
        <p:blipFill>
          <a:blip r:embed="rId8" cstate="print"/>
          <a:stretch>
            <a:fillRect/>
          </a:stretch>
        </p:blipFill>
        <p:spPr>
          <a:xfrm>
            <a:off x="169933" y="200067"/>
            <a:ext cx="936814" cy="626681"/>
          </a:xfrm>
          <a:prstGeom prst="rect">
            <a:avLst/>
          </a:prstGeom>
        </p:spPr>
      </p:pic>
      <p:sp>
        <p:nvSpPr>
          <p:cNvPr id="2" name="Holder 2"/>
          <p:cNvSpPr>
            <a:spLocks noGrp="1"/>
          </p:cNvSpPr>
          <p:nvPr>
            <p:ph type="title"/>
          </p:nvPr>
        </p:nvSpPr>
        <p:spPr>
          <a:xfrm>
            <a:off x="1261110" y="316737"/>
            <a:ext cx="7736204" cy="508584"/>
          </a:xfrm>
          <a:prstGeom prst="rect">
            <a:avLst/>
          </a:prstGeom>
        </p:spPr>
        <p:txBody>
          <a:bodyPr wrap="square" lIns="0" tIns="0" rIns="0" bIns="0">
            <a:spAutoFit/>
          </a:bodyPr>
          <a:lstStyle>
            <a:lvl1pPr>
              <a:defRPr sz="2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410667" y="1412240"/>
            <a:ext cx="11062970" cy="2804795"/>
          </a:xfrm>
          <a:prstGeom prst="rect">
            <a:avLst/>
          </a:prstGeom>
        </p:spPr>
        <p:txBody>
          <a:bodyPr wrap="square" lIns="0" tIns="0" rIns="0" bIns="0">
            <a:spAutoFit/>
          </a:bodyPr>
          <a:lstStyle>
            <a:lvl1pPr>
              <a:defRPr sz="15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5.xml" /><Relationship Id="rId4" Type="http://schemas.openxmlformats.org/officeDocument/2006/relationships/image" Target="../media/image7.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5.xml" /><Relationship Id="rId4" Type="http://schemas.openxmlformats.org/officeDocument/2006/relationships/image" Target="../media/image10.png"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9570" y="2023110"/>
            <a:ext cx="6082030" cy="878205"/>
          </a:xfrm>
          <a:prstGeom prst="rect">
            <a:avLst/>
          </a:prstGeom>
        </p:spPr>
        <p:txBody>
          <a:bodyPr vert="horz" wrap="square" lIns="0" tIns="12065" rIns="0" bIns="0" rtlCol="0">
            <a:noAutofit/>
          </a:bodyPr>
          <a:lstStyle/>
          <a:p>
            <a:pPr marL="12700">
              <a:lnSpc>
                <a:spcPct val="100000"/>
              </a:lnSpc>
              <a:spcBef>
                <a:spcPts val="95"/>
              </a:spcBef>
            </a:pPr>
            <a:r>
              <a:rPr lang="en-US" sz="4000" dirty="0"/>
              <a:t>Lead</a:t>
            </a:r>
            <a:r>
              <a:rPr lang="en-US" sz="4000" spc="-70" dirty="0"/>
              <a:t> </a:t>
            </a:r>
            <a:r>
              <a:rPr lang="en-US" sz="4000" dirty="0"/>
              <a:t>Scoring</a:t>
            </a:r>
            <a:r>
              <a:rPr lang="en-US" sz="4000" spc="-40" dirty="0"/>
              <a:t> </a:t>
            </a:r>
            <a:r>
              <a:rPr lang="en-US" sz="4000" dirty="0"/>
              <a:t>Case</a:t>
            </a:r>
            <a:r>
              <a:rPr lang="en-US" sz="4000" spc="-60" dirty="0"/>
              <a:t> </a:t>
            </a:r>
            <a:r>
              <a:rPr lang="en-US" sz="4000" spc="-10" dirty="0"/>
              <a:t>Study</a:t>
            </a:r>
            <a:endParaRPr sz="4000" dirty="0">
              <a:latin typeface="Times New Roman" panose="02020603050405020304"/>
              <a:cs typeface="Times New Roman" panose="02020603050405020304"/>
            </a:endParaRPr>
          </a:p>
        </p:txBody>
      </p:sp>
      <p:sp>
        <p:nvSpPr>
          <p:cNvPr id="3" name="object 3"/>
          <p:cNvSpPr txBox="1"/>
          <p:nvPr/>
        </p:nvSpPr>
        <p:spPr>
          <a:xfrm>
            <a:off x="8610600" y="3886200"/>
            <a:ext cx="2971800" cy="1795145"/>
          </a:xfrm>
          <a:prstGeom prst="rect">
            <a:avLst/>
          </a:prstGeom>
        </p:spPr>
        <p:txBody>
          <a:bodyPr vert="horz" wrap="square" lIns="0" tIns="12700" rIns="0" bIns="0" rtlCol="0">
            <a:spAutoFit/>
          </a:bodyPr>
          <a:lstStyle/>
          <a:p>
            <a:pPr marL="12700" marR="5080" indent="31750">
              <a:lnSpc>
                <a:spcPct val="125000"/>
              </a:lnSpc>
              <a:spcBef>
                <a:spcPts val="100"/>
              </a:spcBef>
            </a:pPr>
            <a:r>
              <a:rPr b="1" dirty="0">
                <a:latin typeface="Times New Roman" panose="02020603050405020304"/>
                <a:cs typeface="Times New Roman" panose="02020603050405020304"/>
              </a:rPr>
              <a:t>Submitted</a:t>
            </a:r>
            <a:r>
              <a:rPr b="1" spc="-50" dirty="0">
                <a:latin typeface="Times New Roman" panose="02020603050405020304"/>
                <a:cs typeface="Times New Roman" panose="02020603050405020304"/>
              </a:rPr>
              <a:t> </a:t>
            </a:r>
            <a:r>
              <a:rPr b="1" dirty="0">
                <a:latin typeface="Times New Roman" panose="02020603050405020304"/>
                <a:cs typeface="Times New Roman" panose="02020603050405020304"/>
              </a:rPr>
              <a:t>by</a:t>
            </a:r>
            <a:r>
              <a:rPr b="1" spc="-45" dirty="0">
                <a:latin typeface="Times New Roman" panose="02020603050405020304"/>
                <a:cs typeface="Times New Roman" panose="02020603050405020304"/>
              </a:rPr>
              <a:t> </a:t>
            </a:r>
            <a:r>
              <a:rPr b="1" spc="-50" dirty="0">
                <a:latin typeface="Times New Roman" panose="02020603050405020304"/>
                <a:cs typeface="Times New Roman" panose="02020603050405020304"/>
              </a:rPr>
              <a:t>: </a:t>
            </a:r>
            <a:r>
              <a:rPr lang="en-IN" b="1" spc="-50" dirty="0">
                <a:latin typeface="Times New Roman" panose="02020603050405020304"/>
                <a:cs typeface="Times New Roman" panose="02020603050405020304"/>
              </a:rPr>
              <a:t>              </a:t>
            </a:r>
          </a:p>
          <a:p>
            <a:pPr marL="12700" marR="5080" indent="31750" algn="just">
              <a:lnSpc>
                <a:spcPct val="125000"/>
              </a:lnSpc>
              <a:spcBef>
                <a:spcPts val="100"/>
              </a:spcBef>
            </a:pPr>
            <a:r>
              <a:rPr lang="en-IN" b="1" spc="-50" dirty="0">
                <a:latin typeface="Times New Roman" panose="02020603050405020304"/>
                <a:cs typeface="Times New Roman" panose="02020603050405020304"/>
              </a:rPr>
              <a:t>             </a:t>
            </a:r>
            <a:r>
              <a:rPr lang="en-IN" dirty="0">
                <a:latin typeface="Times New Roman" panose="02020603050405020304"/>
                <a:cs typeface="Times New Roman" panose="02020603050405020304"/>
              </a:rPr>
              <a:t>Sandeep Santhosh</a:t>
            </a:r>
          </a:p>
          <a:p>
            <a:pPr marL="12700" marR="5080" indent="31750" algn="just">
              <a:lnSpc>
                <a:spcPct val="125000"/>
              </a:lnSpc>
              <a:spcBef>
                <a:spcPts val="100"/>
              </a:spcBef>
            </a:pPr>
            <a:r>
              <a:rPr lang="en-IN" dirty="0">
                <a:latin typeface="Times New Roman" panose="02020603050405020304"/>
                <a:cs typeface="Times New Roman" panose="02020603050405020304"/>
              </a:rPr>
              <a:t>            Sangeetha Manoharan</a:t>
            </a:r>
          </a:p>
          <a:p>
            <a:pPr marL="12700" marR="5080" indent="31750" algn="just">
              <a:lnSpc>
                <a:spcPct val="125000"/>
              </a:lnSpc>
              <a:spcBef>
                <a:spcPts val="100"/>
              </a:spcBef>
            </a:pPr>
            <a:r>
              <a:rPr lang="en-IN" dirty="0">
                <a:latin typeface="Times New Roman" panose="02020603050405020304"/>
                <a:cs typeface="Times New Roman" panose="02020603050405020304"/>
              </a:rPr>
              <a:t>            </a:t>
            </a:r>
            <a:r>
              <a:rPr lang="en-IN" dirty="0" err="1">
                <a:latin typeface="Times New Roman" panose="02020603050405020304"/>
                <a:cs typeface="Times New Roman" panose="02020603050405020304"/>
              </a:rPr>
              <a:t>Sanchita</a:t>
            </a:r>
            <a:r>
              <a:rPr lang="en-IN" dirty="0">
                <a:latin typeface="Times New Roman" panose="02020603050405020304"/>
                <a:cs typeface="Times New Roman" panose="02020603050405020304"/>
              </a:rPr>
              <a:t> Deb</a:t>
            </a:r>
          </a:p>
          <a:p>
            <a:pPr marL="12700" marR="5080" indent="31750" algn="just">
              <a:lnSpc>
                <a:spcPct val="125000"/>
              </a:lnSpc>
              <a:spcBef>
                <a:spcPts val="100"/>
              </a:spcBef>
            </a:pPr>
            <a:endParaRPr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350737"/>
          </a:xfrm>
          <a:prstGeom prst="rect">
            <a:avLst/>
          </a:prstGeom>
        </p:spPr>
        <p:txBody>
          <a:bodyPr vert="horz" wrap="square" lIns="0" tIns="12065" rIns="0" bIns="0" rtlCol="0">
            <a:spAutoFit/>
          </a:bodyPr>
          <a:lstStyle/>
          <a:p>
            <a:pPr marL="101600">
              <a:lnSpc>
                <a:spcPct val="100000"/>
              </a:lnSpc>
              <a:spcBef>
                <a:spcPts val="95"/>
              </a:spcBef>
            </a:pPr>
            <a:r>
              <a:rPr dirty="0"/>
              <a:t>Model</a:t>
            </a:r>
            <a:r>
              <a:rPr spc="-60" dirty="0"/>
              <a:t> </a:t>
            </a:r>
            <a:r>
              <a:rPr dirty="0"/>
              <a:t>Evaluation</a:t>
            </a:r>
            <a:endParaRPr spc="-25" dirty="0"/>
          </a:p>
        </p:txBody>
      </p:sp>
      <p:sp>
        <p:nvSpPr>
          <p:cNvPr id="3" name="object 3"/>
          <p:cNvSpPr txBox="1"/>
          <p:nvPr/>
        </p:nvSpPr>
        <p:spPr>
          <a:xfrm>
            <a:off x="637743" y="1455801"/>
            <a:ext cx="4891405" cy="474489"/>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panose="02020603050405020304"/>
                <a:cs typeface="Times New Roman" panose="02020603050405020304"/>
              </a:rPr>
              <a:t>The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graph</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depicts</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an</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optimal</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cut</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off</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0.3</a:t>
            </a:r>
            <a:r>
              <a:rPr lang="en-IN" sz="1500" dirty="0">
                <a:latin typeface="Times New Roman" panose="02020603050405020304"/>
                <a:cs typeface="Times New Roman" panose="02020603050405020304"/>
              </a:rPr>
              <a:t>46</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based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on</a:t>
            </a:r>
            <a:r>
              <a:rPr sz="1500" spc="-9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Accuracy,</a:t>
            </a:r>
            <a:r>
              <a:rPr lang="en-IN"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Sensitivity</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and</a:t>
            </a:r>
            <a:r>
              <a:rPr sz="1500" spc="-3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Specificity</a:t>
            </a:r>
            <a:endParaRPr sz="1500" dirty="0">
              <a:latin typeface="Times New Roman" panose="02020603050405020304"/>
              <a:cs typeface="Times New Roman" panose="02020603050405020304"/>
            </a:endParaRPr>
          </a:p>
        </p:txBody>
      </p:sp>
      <p:sp>
        <p:nvSpPr>
          <p:cNvPr id="13" name="object 13"/>
          <p:cNvSpPr txBox="1"/>
          <p:nvPr/>
        </p:nvSpPr>
        <p:spPr>
          <a:xfrm>
            <a:off x="7011416" y="2059304"/>
            <a:ext cx="1055370" cy="269240"/>
          </a:xfrm>
          <a:prstGeom prst="rect">
            <a:avLst/>
          </a:prstGeom>
        </p:spPr>
        <p:txBody>
          <a:bodyPr vert="horz" wrap="square" lIns="0" tIns="12065" rIns="0" bIns="0" rtlCol="0">
            <a:spAutoFit/>
          </a:bodyPr>
          <a:lstStyle/>
          <a:p>
            <a:pPr marL="12700">
              <a:lnSpc>
                <a:spcPct val="100000"/>
              </a:lnSpc>
              <a:spcBef>
                <a:spcPts val="95"/>
              </a:spcBef>
              <a:tabLst>
                <a:tab pos="735965" algn="l"/>
              </a:tabLst>
            </a:pPr>
            <a:r>
              <a:rPr sz="1600" spc="-20" dirty="0">
                <a:solidFill>
                  <a:srgbClr val="FFFFFF"/>
                </a:solidFill>
                <a:latin typeface="Calibri" panose="020F0502020204030204"/>
                <a:cs typeface="Calibri" panose="020F0502020204030204"/>
              </a:rPr>
              <a:t>3161</a:t>
            </a:r>
            <a:r>
              <a:rPr sz="1600" dirty="0">
                <a:solidFill>
                  <a:srgbClr val="FFFFFF"/>
                </a:solidFill>
                <a:latin typeface="Calibri" panose="020F0502020204030204"/>
                <a:cs typeface="Calibri" panose="020F0502020204030204"/>
              </a:rPr>
              <a:t>	</a:t>
            </a:r>
            <a:r>
              <a:rPr sz="1600" spc="-25" dirty="0">
                <a:solidFill>
                  <a:srgbClr val="FFFFFF"/>
                </a:solidFill>
                <a:latin typeface="Calibri" panose="020F0502020204030204"/>
                <a:cs typeface="Calibri" panose="020F0502020204030204"/>
              </a:rPr>
              <a:t>697</a:t>
            </a:r>
            <a:endParaRPr sz="1600" dirty="0">
              <a:latin typeface="Calibri" panose="020F0502020204030204"/>
              <a:cs typeface="Calibri" panose="020F0502020204030204"/>
            </a:endParaRPr>
          </a:p>
        </p:txBody>
      </p:sp>
      <p:sp>
        <p:nvSpPr>
          <p:cNvPr id="19" name="object 19"/>
          <p:cNvSpPr txBox="1"/>
          <p:nvPr/>
        </p:nvSpPr>
        <p:spPr>
          <a:xfrm>
            <a:off x="7061707" y="2732658"/>
            <a:ext cx="1057275" cy="269240"/>
          </a:xfrm>
          <a:prstGeom prst="rect">
            <a:avLst/>
          </a:prstGeom>
        </p:spPr>
        <p:txBody>
          <a:bodyPr vert="horz" wrap="square" lIns="0" tIns="12065" rIns="0" bIns="0" rtlCol="0">
            <a:spAutoFit/>
          </a:bodyPr>
          <a:lstStyle/>
          <a:p>
            <a:pPr marL="12700">
              <a:lnSpc>
                <a:spcPct val="100000"/>
              </a:lnSpc>
              <a:spcBef>
                <a:spcPts val="95"/>
              </a:spcBef>
              <a:tabLst>
                <a:tab pos="635635" algn="l"/>
              </a:tabLst>
            </a:pPr>
            <a:r>
              <a:rPr sz="1600" spc="-25" dirty="0">
                <a:solidFill>
                  <a:srgbClr val="FFFFFF"/>
                </a:solidFill>
                <a:latin typeface="Calibri" panose="020F0502020204030204"/>
                <a:cs typeface="Calibri" panose="020F0502020204030204"/>
              </a:rPr>
              <a:t>974</a:t>
            </a:r>
            <a:r>
              <a:rPr sz="1600" dirty="0">
                <a:solidFill>
                  <a:srgbClr val="FFFFFF"/>
                </a:solidFill>
                <a:latin typeface="Calibri" panose="020F0502020204030204"/>
                <a:cs typeface="Calibri" panose="020F0502020204030204"/>
              </a:rPr>
              <a:t>	</a:t>
            </a:r>
            <a:r>
              <a:rPr sz="1600" spc="-20" dirty="0">
                <a:solidFill>
                  <a:srgbClr val="FFFFFF"/>
                </a:solidFill>
                <a:latin typeface="Calibri" panose="020F0502020204030204"/>
                <a:cs typeface="Calibri" panose="020F0502020204030204"/>
              </a:rPr>
              <a:t>1965</a:t>
            </a:r>
            <a:endParaRPr sz="1600">
              <a:latin typeface="Calibri" panose="020F0502020204030204"/>
              <a:cs typeface="Calibri" panose="020F0502020204030204"/>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059305"/>
            <a:ext cx="3937000" cy="277304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57400"/>
            <a:ext cx="4144010" cy="28130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6096000" y="1455801"/>
            <a:ext cx="5791200" cy="784830"/>
          </a:xfrm>
          <a:prstGeom prst="rect">
            <a:avLst/>
          </a:prstGeom>
          <a:noFill/>
        </p:spPr>
        <p:txBody>
          <a:bodyPr wrap="square" rtlCol="0">
            <a:spAutoFit/>
          </a:bodyPr>
          <a:lstStyle/>
          <a:p>
            <a:pPr marL="12700">
              <a:lnSpc>
                <a:spcPct val="100000"/>
              </a:lnSpc>
              <a:spcBef>
                <a:spcPts val="100"/>
              </a:spcBef>
            </a:pPr>
            <a:r>
              <a:rPr lang="en-US" sz="1500" dirty="0">
                <a:latin typeface="Times New Roman" panose="02020603050405020304"/>
                <a:cs typeface="Times New Roman" panose="02020603050405020304"/>
              </a:rPr>
              <a:t>The</a:t>
            </a:r>
            <a:r>
              <a:rPr lang="en-US" sz="1500" spc="-2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graph</a:t>
            </a:r>
            <a:r>
              <a:rPr lang="en-US" sz="1500" spc="-2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depicts</a:t>
            </a:r>
            <a:r>
              <a:rPr lang="en-US" sz="1500" spc="-3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an</a:t>
            </a:r>
            <a:r>
              <a:rPr lang="en-US" sz="1500" spc="-1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optimal</a:t>
            </a:r>
            <a:r>
              <a:rPr lang="en-US" sz="1500" spc="-3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cut</a:t>
            </a:r>
            <a:r>
              <a:rPr lang="en-US" sz="1500" spc="-1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off</a:t>
            </a:r>
            <a:r>
              <a:rPr lang="en-US" sz="1500" spc="-25"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of</a:t>
            </a:r>
            <a:r>
              <a:rPr lang="en-US" sz="1500" spc="-25"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0.42</a:t>
            </a:r>
            <a:r>
              <a:rPr lang="en-US" sz="1500" spc="-2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based</a:t>
            </a:r>
            <a:r>
              <a:rPr lang="en-US" sz="1500" spc="-5"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on</a:t>
            </a:r>
            <a:r>
              <a:rPr lang="en-US" sz="1500" spc="-20" dirty="0">
                <a:latin typeface="Times New Roman" panose="02020603050405020304"/>
                <a:cs typeface="Times New Roman" panose="02020603050405020304"/>
              </a:rPr>
              <a:t> </a:t>
            </a:r>
            <a:r>
              <a:rPr lang="en-US" sz="1500" dirty="0">
                <a:latin typeface="Times New Roman" panose="02020603050405020304"/>
                <a:cs typeface="Times New Roman" panose="02020603050405020304"/>
              </a:rPr>
              <a:t>Precision</a:t>
            </a:r>
            <a:r>
              <a:rPr lang="en-US" sz="1500" spc="-35" dirty="0">
                <a:latin typeface="Times New Roman" panose="02020603050405020304"/>
                <a:cs typeface="Times New Roman" panose="02020603050405020304"/>
              </a:rPr>
              <a:t> </a:t>
            </a:r>
            <a:r>
              <a:rPr lang="en-US" sz="1500" spc="-25" dirty="0">
                <a:latin typeface="Times New Roman" panose="02020603050405020304"/>
                <a:cs typeface="Times New Roman" panose="02020603050405020304"/>
              </a:rPr>
              <a:t>and</a:t>
            </a:r>
            <a:endParaRPr lang="en-US" sz="1500" dirty="0">
              <a:latin typeface="Times New Roman" panose="02020603050405020304"/>
              <a:cs typeface="Times New Roman" panose="02020603050405020304"/>
            </a:endParaRPr>
          </a:p>
          <a:p>
            <a:pPr marL="12700">
              <a:lnSpc>
                <a:spcPct val="100000"/>
              </a:lnSpc>
              <a:spcBef>
                <a:spcPts val="5"/>
              </a:spcBef>
            </a:pPr>
            <a:r>
              <a:rPr lang="en-US" sz="1500" spc="-10" dirty="0">
                <a:latin typeface="Times New Roman" panose="02020603050405020304"/>
                <a:cs typeface="Times New Roman" panose="02020603050405020304"/>
              </a:rPr>
              <a:t>Recall</a:t>
            </a:r>
            <a:endParaRPr lang="en-US" sz="1500" dirty="0">
              <a:latin typeface="Times New Roman" panose="02020603050405020304"/>
              <a:cs typeface="Times New Roman" panose="02020603050405020304"/>
            </a:endParaRPr>
          </a:p>
          <a:p>
            <a:endParaRPr lang="en-IN"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350737"/>
          </a:xfrm>
          <a:prstGeom prst="rect">
            <a:avLst/>
          </a:prstGeom>
        </p:spPr>
        <p:txBody>
          <a:bodyPr vert="horz" wrap="square" lIns="0" tIns="12065" rIns="0" bIns="0" rtlCol="0">
            <a:spAutoFit/>
          </a:bodyPr>
          <a:lstStyle/>
          <a:p>
            <a:pPr marL="101600">
              <a:lnSpc>
                <a:spcPct val="100000"/>
              </a:lnSpc>
              <a:spcBef>
                <a:spcPts val="95"/>
              </a:spcBef>
            </a:pPr>
            <a:r>
              <a:rPr dirty="0"/>
              <a:t>Model</a:t>
            </a:r>
            <a:r>
              <a:rPr spc="-60" dirty="0"/>
              <a:t> </a:t>
            </a:r>
            <a:r>
              <a:rPr dirty="0"/>
              <a:t>Evaluation</a:t>
            </a:r>
            <a:endParaRPr spc="-25" dirty="0"/>
          </a:p>
        </p:txBody>
      </p:sp>
      <p:sp>
        <p:nvSpPr>
          <p:cNvPr id="3" name="object 3"/>
          <p:cNvSpPr txBox="1"/>
          <p:nvPr/>
        </p:nvSpPr>
        <p:spPr>
          <a:xfrm>
            <a:off x="637743" y="1455801"/>
            <a:ext cx="4891405" cy="243656"/>
          </a:xfrm>
          <a:prstGeom prst="rect">
            <a:avLst/>
          </a:prstGeom>
        </p:spPr>
        <p:txBody>
          <a:bodyPr vert="horz" wrap="square" lIns="0" tIns="12700" rIns="0" bIns="0" rtlCol="0">
            <a:spAutoFit/>
          </a:bodyPr>
          <a:lstStyle/>
          <a:p>
            <a:pPr marL="12700">
              <a:lnSpc>
                <a:spcPct val="100000"/>
              </a:lnSpc>
              <a:spcBef>
                <a:spcPts val="100"/>
              </a:spcBef>
            </a:pPr>
            <a:r>
              <a:rPr lang="en-IN" sz="1500" dirty="0">
                <a:latin typeface="Times New Roman" panose="02020603050405020304"/>
                <a:cs typeface="Times New Roman" panose="02020603050405020304"/>
              </a:rPr>
              <a:t>	ROC  for train data</a:t>
            </a:r>
            <a:endParaRPr sz="1500" dirty="0">
              <a:latin typeface="Times New Roman" panose="02020603050405020304"/>
              <a:cs typeface="Times New Roman" panose="02020603050405020304"/>
            </a:endParaRPr>
          </a:p>
        </p:txBody>
      </p:sp>
      <p:sp>
        <p:nvSpPr>
          <p:cNvPr id="13" name="object 13"/>
          <p:cNvSpPr txBox="1"/>
          <p:nvPr/>
        </p:nvSpPr>
        <p:spPr>
          <a:xfrm>
            <a:off x="7011416" y="2059304"/>
            <a:ext cx="1055370" cy="269240"/>
          </a:xfrm>
          <a:prstGeom prst="rect">
            <a:avLst/>
          </a:prstGeom>
        </p:spPr>
        <p:txBody>
          <a:bodyPr vert="horz" wrap="square" lIns="0" tIns="12065" rIns="0" bIns="0" rtlCol="0">
            <a:spAutoFit/>
          </a:bodyPr>
          <a:lstStyle/>
          <a:p>
            <a:pPr marL="12700">
              <a:lnSpc>
                <a:spcPct val="100000"/>
              </a:lnSpc>
              <a:spcBef>
                <a:spcPts val="95"/>
              </a:spcBef>
              <a:tabLst>
                <a:tab pos="735965" algn="l"/>
              </a:tabLst>
            </a:pPr>
            <a:r>
              <a:rPr sz="1600" spc="-20" dirty="0">
                <a:solidFill>
                  <a:srgbClr val="FFFFFF"/>
                </a:solidFill>
                <a:latin typeface="Calibri" panose="020F0502020204030204"/>
                <a:cs typeface="Calibri" panose="020F0502020204030204"/>
              </a:rPr>
              <a:t>3161</a:t>
            </a:r>
            <a:r>
              <a:rPr sz="1600" dirty="0">
                <a:solidFill>
                  <a:srgbClr val="FFFFFF"/>
                </a:solidFill>
                <a:latin typeface="Calibri" panose="020F0502020204030204"/>
                <a:cs typeface="Calibri" panose="020F0502020204030204"/>
              </a:rPr>
              <a:t>	</a:t>
            </a:r>
            <a:r>
              <a:rPr sz="1600" spc="-25" dirty="0">
                <a:solidFill>
                  <a:srgbClr val="FFFFFF"/>
                </a:solidFill>
                <a:latin typeface="Calibri" panose="020F0502020204030204"/>
                <a:cs typeface="Calibri" panose="020F0502020204030204"/>
              </a:rPr>
              <a:t>697</a:t>
            </a:r>
            <a:endParaRPr sz="1600" dirty="0">
              <a:latin typeface="Calibri" panose="020F0502020204030204"/>
              <a:cs typeface="Calibri" panose="020F0502020204030204"/>
            </a:endParaRPr>
          </a:p>
        </p:txBody>
      </p:sp>
      <p:sp>
        <p:nvSpPr>
          <p:cNvPr id="19" name="object 19"/>
          <p:cNvSpPr txBox="1"/>
          <p:nvPr/>
        </p:nvSpPr>
        <p:spPr>
          <a:xfrm>
            <a:off x="7061707" y="2732658"/>
            <a:ext cx="1057275" cy="269240"/>
          </a:xfrm>
          <a:prstGeom prst="rect">
            <a:avLst/>
          </a:prstGeom>
        </p:spPr>
        <p:txBody>
          <a:bodyPr vert="horz" wrap="square" lIns="0" tIns="12065" rIns="0" bIns="0" rtlCol="0">
            <a:spAutoFit/>
          </a:bodyPr>
          <a:lstStyle/>
          <a:p>
            <a:pPr marL="12700">
              <a:lnSpc>
                <a:spcPct val="100000"/>
              </a:lnSpc>
              <a:spcBef>
                <a:spcPts val="95"/>
              </a:spcBef>
              <a:tabLst>
                <a:tab pos="635635" algn="l"/>
              </a:tabLst>
            </a:pPr>
            <a:r>
              <a:rPr sz="1600" spc="-25" dirty="0">
                <a:solidFill>
                  <a:srgbClr val="FFFFFF"/>
                </a:solidFill>
                <a:latin typeface="Calibri" panose="020F0502020204030204"/>
                <a:cs typeface="Calibri" panose="020F0502020204030204"/>
              </a:rPr>
              <a:t>974</a:t>
            </a:r>
            <a:r>
              <a:rPr sz="1600" dirty="0">
                <a:solidFill>
                  <a:srgbClr val="FFFFFF"/>
                </a:solidFill>
                <a:latin typeface="Calibri" panose="020F0502020204030204"/>
                <a:cs typeface="Calibri" panose="020F0502020204030204"/>
              </a:rPr>
              <a:t>	</a:t>
            </a:r>
            <a:r>
              <a:rPr sz="1600" spc="-20" dirty="0">
                <a:solidFill>
                  <a:srgbClr val="FFFFFF"/>
                </a:solidFill>
                <a:latin typeface="Calibri" panose="020F0502020204030204"/>
                <a:cs typeface="Calibri" panose="020F0502020204030204"/>
              </a:rPr>
              <a:t>1965</a:t>
            </a:r>
            <a:endParaRPr sz="1600">
              <a:latin typeface="Calibri" panose="020F0502020204030204"/>
              <a:cs typeface="Calibri" panose="020F0502020204030204"/>
            </a:endParaRPr>
          </a:p>
        </p:txBody>
      </p:sp>
      <p:sp>
        <p:nvSpPr>
          <p:cNvPr id="24" name="TextBox 23"/>
          <p:cNvSpPr txBox="1"/>
          <p:nvPr/>
        </p:nvSpPr>
        <p:spPr>
          <a:xfrm>
            <a:off x="6096000" y="1455801"/>
            <a:ext cx="5791200" cy="553998"/>
          </a:xfrm>
          <a:prstGeom prst="rect">
            <a:avLst/>
          </a:prstGeom>
          <a:noFill/>
        </p:spPr>
        <p:txBody>
          <a:bodyPr wrap="square" rtlCol="0">
            <a:spAutoFit/>
          </a:bodyPr>
          <a:lstStyle/>
          <a:p>
            <a:pPr marL="12700">
              <a:lnSpc>
                <a:spcPct val="100000"/>
              </a:lnSpc>
              <a:spcBef>
                <a:spcPts val="100"/>
              </a:spcBef>
            </a:pPr>
            <a:r>
              <a:rPr lang="en-US" sz="1500" dirty="0">
                <a:latin typeface="Times New Roman" panose="02020603050405020304"/>
                <a:cs typeface="Times New Roman" panose="02020603050405020304"/>
              </a:rPr>
              <a:t>	ROC for test data</a:t>
            </a:r>
          </a:p>
          <a:p>
            <a:endParaRPr lang="en-IN" sz="1500" dirty="0">
              <a:latin typeface="Times New Roman" panose="02020603050405020304" pitchFamily="18" charset="0"/>
              <a:cs typeface="Times New Roman" panose="02020603050405020304" pitchFamily="18" charset="0"/>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43" y="1732800"/>
            <a:ext cx="3674504" cy="281590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401" y="1713135"/>
            <a:ext cx="3581400" cy="2744558"/>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5"/>
          <p:cNvSpPr txBox="1"/>
          <p:nvPr/>
        </p:nvSpPr>
        <p:spPr>
          <a:xfrm>
            <a:off x="6629400" y="4696158"/>
            <a:ext cx="3657600" cy="289823"/>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a:cs typeface="Times New Roman" panose="02020603050405020304"/>
              </a:rPr>
              <a:t>Confusion</a:t>
            </a:r>
            <a:r>
              <a:rPr sz="1500" spc="-4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Matrix</a:t>
            </a:r>
            <a:r>
              <a:rPr lang="en-IN" sz="1500" spc="-10" dirty="0">
                <a:latin typeface="Times New Roman" panose="02020603050405020304"/>
                <a:cs typeface="Times New Roman" panose="02020603050405020304"/>
              </a:rPr>
              <a:t>- Test Dataset</a:t>
            </a:r>
            <a:endParaRPr sz="1500" dirty="0">
              <a:latin typeface="Times New Roman" panose="02020603050405020304"/>
              <a:cs typeface="Times New Roman" panose="02020603050405020304"/>
            </a:endParaRPr>
          </a:p>
        </p:txBody>
      </p:sp>
      <p:grpSp>
        <p:nvGrpSpPr>
          <p:cNvPr id="10" name="object 7"/>
          <p:cNvGrpSpPr/>
          <p:nvPr/>
        </p:nvGrpSpPr>
        <p:grpSpPr>
          <a:xfrm>
            <a:off x="7289038" y="5191221"/>
            <a:ext cx="1311275" cy="803910"/>
            <a:chOff x="6908038" y="1897126"/>
            <a:chExt cx="1311275" cy="803910"/>
          </a:xfrm>
        </p:grpSpPr>
        <p:sp>
          <p:nvSpPr>
            <p:cNvPr id="11" name="object 8"/>
            <p:cNvSpPr/>
            <p:nvPr/>
          </p:nvSpPr>
          <p:spPr>
            <a:xfrm>
              <a:off x="7299960" y="2406396"/>
              <a:ext cx="527685" cy="294640"/>
            </a:xfrm>
            <a:custGeom>
              <a:avLst/>
              <a:gdLst/>
              <a:ahLst/>
              <a:cxnLst/>
              <a:rect l="l" t="t" r="r" b="b"/>
              <a:pathLst>
                <a:path w="527684" h="294639">
                  <a:moveTo>
                    <a:pt x="263651" y="0"/>
                  </a:moveTo>
                  <a:lnTo>
                    <a:pt x="0" y="147065"/>
                  </a:lnTo>
                  <a:lnTo>
                    <a:pt x="263651" y="294131"/>
                  </a:lnTo>
                  <a:lnTo>
                    <a:pt x="527304" y="147065"/>
                  </a:lnTo>
                  <a:lnTo>
                    <a:pt x="263651" y="0"/>
                  </a:lnTo>
                  <a:close/>
                </a:path>
              </a:pathLst>
            </a:custGeom>
            <a:solidFill>
              <a:srgbClr val="D2DEEE"/>
            </a:solidFill>
          </p:spPr>
          <p:txBody>
            <a:bodyPr wrap="square" lIns="0" tIns="0" rIns="0" bIns="0" rtlCol="0"/>
            <a:lstStyle/>
            <a:p>
              <a:endParaRPr/>
            </a:p>
          </p:txBody>
        </p:sp>
        <p:sp>
          <p:nvSpPr>
            <p:cNvPr id="12" name="object 9"/>
            <p:cNvSpPr/>
            <p:nvPr/>
          </p:nvSpPr>
          <p:spPr>
            <a:xfrm>
              <a:off x="6914388" y="1903476"/>
              <a:ext cx="626745" cy="624840"/>
            </a:xfrm>
            <a:custGeom>
              <a:avLst/>
              <a:gdLst/>
              <a:ahLst/>
              <a:cxnLst/>
              <a:rect l="l" t="t" r="r" b="b"/>
              <a:pathLst>
                <a:path w="626745" h="624839">
                  <a:moveTo>
                    <a:pt x="522223"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2223" y="624839"/>
                  </a:lnTo>
                  <a:lnTo>
                    <a:pt x="562766" y="616658"/>
                  </a:lnTo>
                  <a:lnTo>
                    <a:pt x="595868" y="594344"/>
                  </a:lnTo>
                  <a:lnTo>
                    <a:pt x="618182" y="561242"/>
                  </a:lnTo>
                  <a:lnTo>
                    <a:pt x="626363" y="520700"/>
                  </a:lnTo>
                  <a:lnTo>
                    <a:pt x="626363" y="104139"/>
                  </a:lnTo>
                  <a:lnTo>
                    <a:pt x="618182" y="63597"/>
                  </a:lnTo>
                  <a:lnTo>
                    <a:pt x="595868" y="30495"/>
                  </a:lnTo>
                  <a:lnTo>
                    <a:pt x="562766" y="8181"/>
                  </a:lnTo>
                  <a:lnTo>
                    <a:pt x="522223" y="0"/>
                  </a:lnTo>
                  <a:close/>
                </a:path>
              </a:pathLst>
            </a:custGeom>
            <a:solidFill>
              <a:srgbClr val="5B9BD4"/>
            </a:solidFill>
          </p:spPr>
          <p:txBody>
            <a:bodyPr wrap="square" lIns="0" tIns="0" rIns="0" bIns="0" rtlCol="0"/>
            <a:lstStyle/>
            <a:p>
              <a:endParaRPr/>
            </a:p>
          </p:txBody>
        </p:sp>
        <p:sp>
          <p:nvSpPr>
            <p:cNvPr id="14" name="object 10"/>
            <p:cNvSpPr/>
            <p:nvPr/>
          </p:nvSpPr>
          <p:spPr>
            <a:xfrm>
              <a:off x="6914388" y="1903476"/>
              <a:ext cx="626745" cy="624840"/>
            </a:xfrm>
            <a:custGeom>
              <a:avLst/>
              <a:gdLst/>
              <a:ahLst/>
              <a:cxnLst/>
              <a:rect l="l" t="t" r="r" b="b"/>
              <a:pathLst>
                <a:path w="626745" h="624839">
                  <a:moveTo>
                    <a:pt x="0" y="104139"/>
                  </a:moveTo>
                  <a:lnTo>
                    <a:pt x="8181" y="63597"/>
                  </a:lnTo>
                  <a:lnTo>
                    <a:pt x="30495" y="30495"/>
                  </a:lnTo>
                  <a:lnTo>
                    <a:pt x="63597" y="8181"/>
                  </a:lnTo>
                  <a:lnTo>
                    <a:pt x="104139" y="0"/>
                  </a:lnTo>
                  <a:lnTo>
                    <a:pt x="522223" y="0"/>
                  </a:lnTo>
                  <a:lnTo>
                    <a:pt x="562766" y="8181"/>
                  </a:lnTo>
                  <a:lnTo>
                    <a:pt x="595868" y="30495"/>
                  </a:lnTo>
                  <a:lnTo>
                    <a:pt x="618182" y="63597"/>
                  </a:lnTo>
                  <a:lnTo>
                    <a:pt x="626363" y="104139"/>
                  </a:lnTo>
                  <a:lnTo>
                    <a:pt x="626363" y="520700"/>
                  </a:lnTo>
                  <a:lnTo>
                    <a:pt x="618182" y="561242"/>
                  </a:lnTo>
                  <a:lnTo>
                    <a:pt x="595868" y="594344"/>
                  </a:lnTo>
                  <a:lnTo>
                    <a:pt x="562766" y="616658"/>
                  </a:lnTo>
                  <a:lnTo>
                    <a:pt x="522223"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sp>
          <p:nvSpPr>
            <p:cNvPr id="15" name="object 11"/>
            <p:cNvSpPr/>
            <p:nvPr/>
          </p:nvSpPr>
          <p:spPr>
            <a:xfrm>
              <a:off x="7587996" y="1903476"/>
              <a:ext cx="624840" cy="624840"/>
            </a:xfrm>
            <a:custGeom>
              <a:avLst/>
              <a:gdLst/>
              <a:ahLst/>
              <a:cxnLst/>
              <a:rect l="l" t="t" r="r" b="b"/>
              <a:pathLst>
                <a:path w="624840" h="624839">
                  <a:moveTo>
                    <a:pt x="520700"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0700" y="624839"/>
                  </a:lnTo>
                  <a:lnTo>
                    <a:pt x="561242" y="616658"/>
                  </a:lnTo>
                  <a:lnTo>
                    <a:pt x="594344" y="594344"/>
                  </a:lnTo>
                  <a:lnTo>
                    <a:pt x="616658" y="561242"/>
                  </a:lnTo>
                  <a:lnTo>
                    <a:pt x="624839" y="520700"/>
                  </a:lnTo>
                  <a:lnTo>
                    <a:pt x="624839" y="104139"/>
                  </a:lnTo>
                  <a:lnTo>
                    <a:pt x="616658" y="63597"/>
                  </a:lnTo>
                  <a:lnTo>
                    <a:pt x="594344" y="30495"/>
                  </a:lnTo>
                  <a:lnTo>
                    <a:pt x="561242" y="8181"/>
                  </a:lnTo>
                  <a:lnTo>
                    <a:pt x="520700" y="0"/>
                  </a:lnTo>
                  <a:close/>
                </a:path>
              </a:pathLst>
            </a:custGeom>
            <a:solidFill>
              <a:srgbClr val="5B9BD4"/>
            </a:solidFill>
          </p:spPr>
          <p:txBody>
            <a:bodyPr wrap="square" lIns="0" tIns="0" rIns="0" bIns="0" rtlCol="0"/>
            <a:lstStyle/>
            <a:p>
              <a:endParaRPr/>
            </a:p>
          </p:txBody>
        </p:sp>
        <p:sp>
          <p:nvSpPr>
            <p:cNvPr id="16" name="object 12"/>
            <p:cNvSpPr/>
            <p:nvPr/>
          </p:nvSpPr>
          <p:spPr>
            <a:xfrm>
              <a:off x="7587996" y="1903476"/>
              <a:ext cx="624840" cy="624840"/>
            </a:xfrm>
            <a:custGeom>
              <a:avLst/>
              <a:gdLst/>
              <a:ahLst/>
              <a:cxnLst/>
              <a:rect l="l" t="t" r="r" b="b"/>
              <a:pathLst>
                <a:path w="624840" h="624839">
                  <a:moveTo>
                    <a:pt x="0" y="104139"/>
                  </a:moveTo>
                  <a:lnTo>
                    <a:pt x="8181" y="63597"/>
                  </a:lnTo>
                  <a:lnTo>
                    <a:pt x="30495" y="30495"/>
                  </a:lnTo>
                  <a:lnTo>
                    <a:pt x="63597" y="8181"/>
                  </a:lnTo>
                  <a:lnTo>
                    <a:pt x="104139" y="0"/>
                  </a:lnTo>
                  <a:lnTo>
                    <a:pt x="520700" y="0"/>
                  </a:lnTo>
                  <a:lnTo>
                    <a:pt x="561242" y="8181"/>
                  </a:lnTo>
                  <a:lnTo>
                    <a:pt x="594344" y="30495"/>
                  </a:lnTo>
                  <a:lnTo>
                    <a:pt x="616658" y="63597"/>
                  </a:lnTo>
                  <a:lnTo>
                    <a:pt x="624839" y="104139"/>
                  </a:lnTo>
                  <a:lnTo>
                    <a:pt x="624839" y="520700"/>
                  </a:lnTo>
                  <a:lnTo>
                    <a:pt x="616658" y="561242"/>
                  </a:lnTo>
                  <a:lnTo>
                    <a:pt x="594344" y="594344"/>
                  </a:lnTo>
                  <a:lnTo>
                    <a:pt x="561242" y="616658"/>
                  </a:lnTo>
                  <a:lnTo>
                    <a:pt x="520700"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grpSp>
      <p:sp>
        <p:nvSpPr>
          <p:cNvPr id="17" name="object 13"/>
          <p:cNvSpPr txBox="1"/>
          <p:nvPr/>
        </p:nvSpPr>
        <p:spPr>
          <a:xfrm>
            <a:off x="7392416" y="5353399"/>
            <a:ext cx="1055370" cy="258404"/>
          </a:xfrm>
          <a:prstGeom prst="rect">
            <a:avLst/>
          </a:prstGeom>
        </p:spPr>
        <p:txBody>
          <a:bodyPr vert="horz" wrap="square" lIns="0" tIns="12065" rIns="0" bIns="0" rtlCol="0">
            <a:spAutoFit/>
          </a:bodyPr>
          <a:lstStyle/>
          <a:p>
            <a:pPr marL="12700">
              <a:lnSpc>
                <a:spcPct val="100000"/>
              </a:lnSpc>
              <a:spcBef>
                <a:spcPts val="95"/>
              </a:spcBef>
              <a:tabLst>
                <a:tab pos="735965" algn="l"/>
              </a:tabLst>
            </a:pPr>
            <a:r>
              <a:rPr lang="en-IN" sz="1600" spc="-20" dirty="0">
                <a:solidFill>
                  <a:srgbClr val="FFFFFF"/>
                </a:solidFill>
                <a:latin typeface="Calibri" panose="020F0502020204030204"/>
                <a:cs typeface="Calibri" panose="020F0502020204030204"/>
              </a:rPr>
              <a:t>1351</a:t>
            </a:r>
            <a:r>
              <a:rPr sz="1600" dirty="0">
                <a:solidFill>
                  <a:srgbClr val="FFFFFF"/>
                </a:solidFill>
                <a:latin typeface="Calibri" panose="020F0502020204030204"/>
                <a:cs typeface="Calibri" panose="020F0502020204030204"/>
              </a:rPr>
              <a:t>	</a:t>
            </a:r>
            <a:r>
              <a:rPr lang="en-IN" sz="1600" dirty="0">
                <a:solidFill>
                  <a:srgbClr val="FFFFFF"/>
                </a:solidFill>
                <a:latin typeface="Calibri" panose="020F0502020204030204"/>
                <a:cs typeface="Calibri" panose="020F0502020204030204"/>
              </a:rPr>
              <a:t>326</a:t>
            </a:r>
            <a:endParaRPr sz="1600" dirty="0">
              <a:latin typeface="Calibri" panose="020F0502020204030204"/>
              <a:cs typeface="Calibri" panose="020F0502020204030204"/>
            </a:endParaRPr>
          </a:p>
        </p:txBody>
      </p:sp>
      <p:grpSp>
        <p:nvGrpSpPr>
          <p:cNvPr id="18" name="object 14"/>
          <p:cNvGrpSpPr/>
          <p:nvPr/>
        </p:nvGrpSpPr>
        <p:grpSpPr>
          <a:xfrm>
            <a:off x="7289292" y="5865083"/>
            <a:ext cx="1310640" cy="637540"/>
            <a:chOff x="6908292" y="2570988"/>
            <a:chExt cx="1310640" cy="637540"/>
          </a:xfrm>
        </p:grpSpPr>
        <p:sp>
          <p:nvSpPr>
            <p:cNvPr id="20" name="object 15"/>
            <p:cNvSpPr/>
            <p:nvPr/>
          </p:nvSpPr>
          <p:spPr>
            <a:xfrm>
              <a:off x="6914388" y="2577084"/>
              <a:ext cx="626745" cy="624840"/>
            </a:xfrm>
            <a:custGeom>
              <a:avLst/>
              <a:gdLst/>
              <a:ahLst/>
              <a:cxnLst/>
              <a:rect l="l" t="t" r="r" b="b"/>
              <a:pathLst>
                <a:path w="626745" h="624839">
                  <a:moveTo>
                    <a:pt x="522223"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2223" y="624839"/>
                  </a:lnTo>
                  <a:lnTo>
                    <a:pt x="562766" y="616658"/>
                  </a:lnTo>
                  <a:lnTo>
                    <a:pt x="595868" y="594344"/>
                  </a:lnTo>
                  <a:lnTo>
                    <a:pt x="618182" y="561242"/>
                  </a:lnTo>
                  <a:lnTo>
                    <a:pt x="626363" y="520700"/>
                  </a:lnTo>
                  <a:lnTo>
                    <a:pt x="626363" y="104139"/>
                  </a:lnTo>
                  <a:lnTo>
                    <a:pt x="618182" y="63597"/>
                  </a:lnTo>
                  <a:lnTo>
                    <a:pt x="595868" y="30495"/>
                  </a:lnTo>
                  <a:lnTo>
                    <a:pt x="562766" y="8181"/>
                  </a:lnTo>
                  <a:lnTo>
                    <a:pt x="522223" y="0"/>
                  </a:lnTo>
                  <a:close/>
                </a:path>
              </a:pathLst>
            </a:custGeom>
            <a:solidFill>
              <a:srgbClr val="5B9BD4"/>
            </a:solidFill>
          </p:spPr>
          <p:txBody>
            <a:bodyPr wrap="square" lIns="0" tIns="0" rIns="0" bIns="0" rtlCol="0"/>
            <a:lstStyle/>
            <a:p>
              <a:endParaRPr/>
            </a:p>
          </p:txBody>
        </p:sp>
        <p:sp>
          <p:nvSpPr>
            <p:cNvPr id="21" name="object 16"/>
            <p:cNvSpPr/>
            <p:nvPr/>
          </p:nvSpPr>
          <p:spPr>
            <a:xfrm>
              <a:off x="6914388" y="2577084"/>
              <a:ext cx="626745" cy="624840"/>
            </a:xfrm>
            <a:custGeom>
              <a:avLst/>
              <a:gdLst/>
              <a:ahLst/>
              <a:cxnLst/>
              <a:rect l="l" t="t" r="r" b="b"/>
              <a:pathLst>
                <a:path w="626745" h="624839">
                  <a:moveTo>
                    <a:pt x="0" y="104139"/>
                  </a:moveTo>
                  <a:lnTo>
                    <a:pt x="8181" y="63597"/>
                  </a:lnTo>
                  <a:lnTo>
                    <a:pt x="30495" y="30495"/>
                  </a:lnTo>
                  <a:lnTo>
                    <a:pt x="63597" y="8181"/>
                  </a:lnTo>
                  <a:lnTo>
                    <a:pt x="104139" y="0"/>
                  </a:lnTo>
                  <a:lnTo>
                    <a:pt x="522223" y="0"/>
                  </a:lnTo>
                  <a:lnTo>
                    <a:pt x="562766" y="8181"/>
                  </a:lnTo>
                  <a:lnTo>
                    <a:pt x="595868" y="30495"/>
                  </a:lnTo>
                  <a:lnTo>
                    <a:pt x="618182" y="63597"/>
                  </a:lnTo>
                  <a:lnTo>
                    <a:pt x="626363" y="104139"/>
                  </a:lnTo>
                  <a:lnTo>
                    <a:pt x="626363" y="520700"/>
                  </a:lnTo>
                  <a:lnTo>
                    <a:pt x="618182" y="561242"/>
                  </a:lnTo>
                  <a:lnTo>
                    <a:pt x="595868" y="594344"/>
                  </a:lnTo>
                  <a:lnTo>
                    <a:pt x="562766" y="616658"/>
                  </a:lnTo>
                  <a:lnTo>
                    <a:pt x="522223"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sp>
          <p:nvSpPr>
            <p:cNvPr id="22" name="object 17"/>
            <p:cNvSpPr/>
            <p:nvPr/>
          </p:nvSpPr>
          <p:spPr>
            <a:xfrm>
              <a:off x="7587996" y="2577084"/>
              <a:ext cx="624840" cy="624840"/>
            </a:xfrm>
            <a:custGeom>
              <a:avLst/>
              <a:gdLst/>
              <a:ahLst/>
              <a:cxnLst/>
              <a:rect l="l" t="t" r="r" b="b"/>
              <a:pathLst>
                <a:path w="624840" h="624839">
                  <a:moveTo>
                    <a:pt x="520700"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0700" y="624839"/>
                  </a:lnTo>
                  <a:lnTo>
                    <a:pt x="561242" y="616658"/>
                  </a:lnTo>
                  <a:lnTo>
                    <a:pt x="594344" y="594344"/>
                  </a:lnTo>
                  <a:lnTo>
                    <a:pt x="616658" y="561242"/>
                  </a:lnTo>
                  <a:lnTo>
                    <a:pt x="624839" y="520700"/>
                  </a:lnTo>
                  <a:lnTo>
                    <a:pt x="624839" y="104139"/>
                  </a:lnTo>
                  <a:lnTo>
                    <a:pt x="616658" y="63597"/>
                  </a:lnTo>
                  <a:lnTo>
                    <a:pt x="594344" y="30495"/>
                  </a:lnTo>
                  <a:lnTo>
                    <a:pt x="561242" y="8181"/>
                  </a:lnTo>
                  <a:lnTo>
                    <a:pt x="520700" y="0"/>
                  </a:lnTo>
                  <a:close/>
                </a:path>
              </a:pathLst>
            </a:custGeom>
            <a:solidFill>
              <a:srgbClr val="5B9BD4"/>
            </a:solidFill>
          </p:spPr>
          <p:txBody>
            <a:bodyPr wrap="square" lIns="0" tIns="0" rIns="0" bIns="0" rtlCol="0"/>
            <a:lstStyle/>
            <a:p>
              <a:endParaRPr/>
            </a:p>
          </p:txBody>
        </p:sp>
        <p:sp>
          <p:nvSpPr>
            <p:cNvPr id="23" name="object 18"/>
            <p:cNvSpPr/>
            <p:nvPr/>
          </p:nvSpPr>
          <p:spPr>
            <a:xfrm>
              <a:off x="7587996" y="2577084"/>
              <a:ext cx="624840" cy="624840"/>
            </a:xfrm>
            <a:custGeom>
              <a:avLst/>
              <a:gdLst/>
              <a:ahLst/>
              <a:cxnLst/>
              <a:rect l="l" t="t" r="r" b="b"/>
              <a:pathLst>
                <a:path w="624840" h="624839">
                  <a:moveTo>
                    <a:pt x="0" y="104139"/>
                  </a:moveTo>
                  <a:lnTo>
                    <a:pt x="8181" y="63597"/>
                  </a:lnTo>
                  <a:lnTo>
                    <a:pt x="30495" y="30495"/>
                  </a:lnTo>
                  <a:lnTo>
                    <a:pt x="63597" y="8181"/>
                  </a:lnTo>
                  <a:lnTo>
                    <a:pt x="104139" y="0"/>
                  </a:lnTo>
                  <a:lnTo>
                    <a:pt x="520700" y="0"/>
                  </a:lnTo>
                  <a:lnTo>
                    <a:pt x="561242" y="8181"/>
                  </a:lnTo>
                  <a:lnTo>
                    <a:pt x="594344" y="30495"/>
                  </a:lnTo>
                  <a:lnTo>
                    <a:pt x="616658" y="63597"/>
                  </a:lnTo>
                  <a:lnTo>
                    <a:pt x="624839" y="104139"/>
                  </a:lnTo>
                  <a:lnTo>
                    <a:pt x="624839" y="520700"/>
                  </a:lnTo>
                  <a:lnTo>
                    <a:pt x="616658" y="561242"/>
                  </a:lnTo>
                  <a:lnTo>
                    <a:pt x="594344" y="594344"/>
                  </a:lnTo>
                  <a:lnTo>
                    <a:pt x="561242" y="616658"/>
                  </a:lnTo>
                  <a:lnTo>
                    <a:pt x="520700"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grpSp>
      <p:sp>
        <p:nvSpPr>
          <p:cNvPr id="25" name="object 19"/>
          <p:cNvSpPr txBox="1"/>
          <p:nvPr/>
        </p:nvSpPr>
        <p:spPr>
          <a:xfrm>
            <a:off x="7442707" y="6026753"/>
            <a:ext cx="1057275" cy="258404"/>
          </a:xfrm>
          <a:prstGeom prst="rect">
            <a:avLst/>
          </a:prstGeom>
        </p:spPr>
        <p:txBody>
          <a:bodyPr vert="horz" wrap="square" lIns="0" tIns="12065" rIns="0" bIns="0" rtlCol="0">
            <a:spAutoFit/>
          </a:bodyPr>
          <a:lstStyle/>
          <a:p>
            <a:pPr marL="12700">
              <a:lnSpc>
                <a:spcPct val="100000"/>
              </a:lnSpc>
              <a:spcBef>
                <a:spcPts val="95"/>
              </a:spcBef>
              <a:tabLst>
                <a:tab pos="635635" algn="l"/>
              </a:tabLst>
            </a:pPr>
            <a:r>
              <a:rPr lang="en-IN" sz="1600" spc="-25" dirty="0">
                <a:solidFill>
                  <a:srgbClr val="FFFFFF"/>
                </a:solidFill>
                <a:latin typeface="Calibri" panose="020F0502020204030204"/>
                <a:cs typeface="Calibri" panose="020F0502020204030204"/>
              </a:rPr>
              <a:t>222</a:t>
            </a:r>
            <a:r>
              <a:rPr sz="1600" dirty="0">
                <a:solidFill>
                  <a:srgbClr val="FFFFFF"/>
                </a:solidFill>
                <a:latin typeface="Calibri" panose="020F0502020204030204"/>
                <a:cs typeface="Calibri" panose="020F0502020204030204"/>
              </a:rPr>
              <a:t>	</a:t>
            </a:r>
            <a:r>
              <a:rPr lang="en-IN" sz="1600" dirty="0">
                <a:solidFill>
                  <a:srgbClr val="FFFFFF"/>
                </a:solidFill>
                <a:latin typeface="Calibri" panose="020F0502020204030204"/>
                <a:cs typeface="Calibri" panose="020F0502020204030204"/>
              </a:rPr>
              <a:t>873</a:t>
            </a:r>
            <a:endParaRPr sz="1600" dirty="0">
              <a:latin typeface="Calibri" panose="020F0502020204030204"/>
              <a:cs typeface="Calibri" panose="020F0502020204030204"/>
            </a:endParaRPr>
          </a:p>
        </p:txBody>
      </p:sp>
      <p:sp>
        <p:nvSpPr>
          <p:cNvPr id="26" name="TextBox 25"/>
          <p:cNvSpPr txBox="1"/>
          <p:nvPr/>
        </p:nvSpPr>
        <p:spPr>
          <a:xfrm>
            <a:off x="1066800" y="4706716"/>
            <a:ext cx="4038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Confusion matrix – Train Dataset</a:t>
            </a:r>
          </a:p>
        </p:txBody>
      </p:sp>
      <p:grpSp>
        <p:nvGrpSpPr>
          <p:cNvPr id="27" name="object 7"/>
          <p:cNvGrpSpPr/>
          <p:nvPr/>
        </p:nvGrpSpPr>
        <p:grpSpPr>
          <a:xfrm>
            <a:off x="1828800" y="5298536"/>
            <a:ext cx="1311275" cy="803910"/>
            <a:chOff x="6908038" y="1897126"/>
            <a:chExt cx="1311275" cy="803910"/>
          </a:xfrm>
        </p:grpSpPr>
        <p:sp>
          <p:nvSpPr>
            <p:cNvPr id="28" name="object 8"/>
            <p:cNvSpPr/>
            <p:nvPr/>
          </p:nvSpPr>
          <p:spPr>
            <a:xfrm>
              <a:off x="7299960" y="2406396"/>
              <a:ext cx="527685" cy="294640"/>
            </a:xfrm>
            <a:custGeom>
              <a:avLst/>
              <a:gdLst/>
              <a:ahLst/>
              <a:cxnLst/>
              <a:rect l="l" t="t" r="r" b="b"/>
              <a:pathLst>
                <a:path w="527684" h="294639">
                  <a:moveTo>
                    <a:pt x="263651" y="0"/>
                  </a:moveTo>
                  <a:lnTo>
                    <a:pt x="0" y="147065"/>
                  </a:lnTo>
                  <a:lnTo>
                    <a:pt x="263651" y="294131"/>
                  </a:lnTo>
                  <a:lnTo>
                    <a:pt x="527304" y="147065"/>
                  </a:lnTo>
                  <a:lnTo>
                    <a:pt x="263651" y="0"/>
                  </a:lnTo>
                  <a:close/>
                </a:path>
              </a:pathLst>
            </a:custGeom>
            <a:solidFill>
              <a:srgbClr val="D2DEEE"/>
            </a:solidFill>
          </p:spPr>
          <p:txBody>
            <a:bodyPr wrap="square" lIns="0" tIns="0" rIns="0" bIns="0" rtlCol="0"/>
            <a:lstStyle/>
            <a:p>
              <a:endParaRPr/>
            </a:p>
          </p:txBody>
        </p:sp>
        <p:sp>
          <p:nvSpPr>
            <p:cNvPr id="29" name="object 9"/>
            <p:cNvSpPr/>
            <p:nvPr/>
          </p:nvSpPr>
          <p:spPr>
            <a:xfrm>
              <a:off x="6914388" y="1903476"/>
              <a:ext cx="626745" cy="624840"/>
            </a:xfrm>
            <a:custGeom>
              <a:avLst/>
              <a:gdLst/>
              <a:ahLst/>
              <a:cxnLst/>
              <a:rect l="l" t="t" r="r" b="b"/>
              <a:pathLst>
                <a:path w="626745" h="624839">
                  <a:moveTo>
                    <a:pt x="522223"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2223" y="624839"/>
                  </a:lnTo>
                  <a:lnTo>
                    <a:pt x="562766" y="616658"/>
                  </a:lnTo>
                  <a:lnTo>
                    <a:pt x="595868" y="594344"/>
                  </a:lnTo>
                  <a:lnTo>
                    <a:pt x="618182" y="561242"/>
                  </a:lnTo>
                  <a:lnTo>
                    <a:pt x="626363" y="520700"/>
                  </a:lnTo>
                  <a:lnTo>
                    <a:pt x="626363" y="104139"/>
                  </a:lnTo>
                  <a:lnTo>
                    <a:pt x="618182" y="63597"/>
                  </a:lnTo>
                  <a:lnTo>
                    <a:pt x="595868" y="30495"/>
                  </a:lnTo>
                  <a:lnTo>
                    <a:pt x="562766" y="8181"/>
                  </a:lnTo>
                  <a:lnTo>
                    <a:pt x="522223" y="0"/>
                  </a:lnTo>
                  <a:close/>
                </a:path>
              </a:pathLst>
            </a:custGeom>
            <a:solidFill>
              <a:srgbClr val="5B9BD4"/>
            </a:solidFill>
          </p:spPr>
          <p:txBody>
            <a:bodyPr wrap="square" lIns="0" tIns="0" rIns="0" bIns="0" rtlCol="0"/>
            <a:lstStyle/>
            <a:p>
              <a:endParaRPr/>
            </a:p>
          </p:txBody>
        </p:sp>
        <p:sp>
          <p:nvSpPr>
            <p:cNvPr id="30" name="object 10"/>
            <p:cNvSpPr/>
            <p:nvPr/>
          </p:nvSpPr>
          <p:spPr>
            <a:xfrm>
              <a:off x="6914388" y="1903476"/>
              <a:ext cx="626745" cy="624840"/>
            </a:xfrm>
            <a:custGeom>
              <a:avLst/>
              <a:gdLst/>
              <a:ahLst/>
              <a:cxnLst/>
              <a:rect l="l" t="t" r="r" b="b"/>
              <a:pathLst>
                <a:path w="626745" h="624839">
                  <a:moveTo>
                    <a:pt x="0" y="104139"/>
                  </a:moveTo>
                  <a:lnTo>
                    <a:pt x="8181" y="63597"/>
                  </a:lnTo>
                  <a:lnTo>
                    <a:pt x="30495" y="30495"/>
                  </a:lnTo>
                  <a:lnTo>
                    <a:pt x="63597" y="8181"/>
                  </a:lnTo>
                  <a:lnTo>
                    <a:pt x="104139" y="0"/>
                  </a:lnTo>
                  <a:lnTo>
                    <a:pt x="522223" y="0"/>
                  </a:lnTo>
                  <a:lnTo>
                    <a:pt x="562766" y="8181"/>
                  </a:lnTo>
                  <a:lnTo>
                    <a:pt x="595868" y="30495"/>
                  </a:lnTo>
                  <a:lnTo>
                    <a:pt x="618182" y="63597"/>
                  </a:lnTo>
                  <a:lnTo>
                    <a:pt x="626363" y="104139"/>
                  </a:lnTo>
                  <a:lnTo>
                    <a:pt x="626363" y="520700"/>
                  </a:lnTo>
                  <a:lnTo>
                    <a:pt x="618182" y="561242"/>
                  </a:lnTo>
                  <a:lnTo>
                    <a:pt x="595868" y="594344"/>
                  </a:lnTo>
                  <a:lnTo>
                    <a:pt x="562766" y="616658"/>
                  </a:lnTo>
                  <a:lnTo>
                    <a:pt x="522223"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sp>
          <p:nvSpPr>
            <p:cNvPr id="31" name="object 11"/>
            <p:cNvSpPr/>
            <p:nvPr/>
          </p:nvSpPr>
          <p:spPr>
            <a:xfrm>
              <a:off x="7587996" y="1903476"/>
              <a:ext cx="624840" cy="624840"/>
            </a:xfrm>
            <a:custGeom>
              <a:avLst/>
              <a:gdLst/>
              <a:ahLst/>
              <a:cxnLst/>
              <a:rect l="l" t="t" r="r" b="b"/>
              <a:pathLst>
                <a:path w="624840" h="624839">
                  <a:moveTo>
                    <a:pt x="520700"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0700" y="624839"/>
                  </a:lnTo>
                  <a:lnTo>
                    <a:pt x="561242" y="616658"/>
                  </a:lnTo>
                  <a:lnTo>
                    <a:pt x="594344" y="594344"/>
                  </a:lnTo>
                  <a:lnTo>
                    <a:pt x="616658" y="561242"/>
                  </a:lnTo>
                  <a:lnTo>
                    <a:pt x="624839" y="520700"/>
                  </a:lnTo>
                  <a:lnTo>
                    <a:pt x="624839" y="104139"/>
                  </a:lnTo>
                  <a:lnTo>
                    <a:pt x="616658" y="63597"/>
                  </a:lnTo>
                  <a:lnTo>
                    <a:pt x="594344" y="30495"/>
                  </a:lnTo>
                  <a:lnTo>
                    <a:pt x="561242" y="8181"/>
                  </a:lnTo>
                  <a:lnTo>
                    <a:pt x="520700" y="0"/>
                  </a:lnTo>
                  <a:close/>
                </a:path>
              </a:pathLst>
            </a:custGeom>
            <a:solidFill>
              <a:srgbClr val="5B9BD4"/>
            </a:solidFill>
          </p:spPr>
          <p:txBody>
            <a:bodyPr wrap="square" lIns="0" tIns="0" rIns="0" bIns="0" rtlCol="0"/>
            <a:lstStyle/>
            <a:p>
              <a:endParaRPr/>
            </a:p>
          </p:txBody>
        </p:sp>
        <p:sp>
          <p:nvSpPr>
            <p:cNvPr id="32" name="object 12"/>
            <p:cNvSpPr/>
            <p:nvPr/>
          </p:nvSpPr>
          <p:spPr>
            <a:xfrm>
              <a:off x="7587996" y="1903476"/>
              <a:ext cx="624840" cy="624840"/>
            </a:xfrm>
            <a:custGeom>
              <a:avLst/>
              <a:gdLst/>
              <a:ahLst/>
              <a:cxnLst/>
              <a:rect l="l" t="t" r="r" b="b"/>
              <a:pathLst>
                <a:path w="624840" h="624839">
                  <a:moveTo>
                    <a:pt x="0" y="104139"/>
                  </a:moveTo>
                  <a:lnTo>
                    <a:pt x="8181" y="63597"/>
                  </a:lnTo>
                  <a:lnTo>
                    <a:pt x="30495" y="30495"/>
                  </a:lnTo>
                  <a:lnTo>
                    <a:pt x="63597" y="8181"/>
                  </a:lnTo>
                  <a:lnTo>
                    <a:pt x="104139" y="0"/>
                  </a:lnTo>
                  <a:lnTo>
                    <a:pt x="520700" y="0"/>
                  </a:lnTo>
                  <a:lnTo>
                    <a:pt x="561242" y="8181"/>
                  </a:lnTo>
                  <a:lnTo>
                    <a:pt x="594344" y="30495"/>
                  </a:lnTo>
                  <a:lnTo>
                    <a:pt x="616658" y="63597"/>
                  </a:lnTo>
                  <a:lnTo>
                    <a:pt x="624839" y="104139"/>
                  </a:lnTo>
                  <a:lnTo>
                    <a:pt x="624839" y="520700"/>
                  </a:lnTo>
                  <a:lnTo>
                    <a:pt x="616658" y="561242"/>
                  </a:lnTo>
                  <a:lnTo>
                    <a:pt x="594344" y="594344"/>
                  </a:lnTo>
                  <a:lnTo>
                    <a:pt x="561242" y="616658"/>
                  </a:lnTo>
                  <a:lnTo>
                    <a:pt x="520700"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grpSp>
      <p:sp>
        <p:nvSpPr>
          <p:cNvPr id="33" name="object 13"/>
          <p:cNvSpPr txBox="1"/>
          <p:nvPr/>
        </p:nvSpPr>
        <p:spPr>
          <a:xfrm>
            <a:off x="1932178" y="5460714"/>
            <a:ext cx="1055370" cy="258404"/>
          </a:xfrm>
          <a:prstGeom prst="rect">
            <a:avLst/>
          </a:prstGeom>
        </p:spPr>
        <p:txBody>
          <a:bodyPr vert="horz" wrap="square" lIns="0" tIns="12065" rIns="0" bIns="0" rtlCol="0">
            <a:spAutoFit/>
          </a:bodyPr>
          <a:lstStyle/>
          <a:p>
            <a:pPr marL="12700">
              <a:lnSpc>
                <a:spcPct val="100000"/>
              </a:lnSpc>
              <a:spcBef>
                <a:spcPts val="95"/>
              </a:spcBef>
              <a:tabLst>
                <a:tab pos="735965" algn="l"/>
              </a:tabLst>
            </a:pPr>
            <a:r>
              <a:rPr lang="en-IN" sz="1600" spc="-20" dirty="0">
                <a:solidFill>
                  <a:srgbClr val="FFFFFF"/>
                </a:solidFill>
                <a:latin typeface="Calibri" panose="020F0502020204030204"/>
                <a:cs typeface="Calibri" panose="020F0502020204030204"/>
              </a:rPr>
              <a:t>3589</a:t>
            </a:r>
            <a:r>
              <a:rPr sz="1600" dirty="0">
                <a:solidFill>
                  <a:srgbClr val="FFFFFF"/>
                </a:solidFill>
                <a:latin typeface="Calibri" panose="020F0502020204030204"/>
                <a:cs typeface="Calibri" panose="020F0502020204030204"/>
              </a:rPr>
              <a:t>	</a:t>
            </a:r>
            <a:r>
              <a:rPr lang="en-IN" sz="1600" dirty="0">
                <a:solidFill>
                  <a:srgbClr val="FFFFFF"/>
                </a:solidFill>
                <a:latin typeface="Calibri" panose="020F0502020204030204"/>
                <a:cs typeface="Calibri" panose="020F0502020204030204"/>
              </a:rPr>
              <a:t>413</a:t>
            </a:r>
            <a:endParaRPr sz="1600" dirty="0">
              <a:latin typeface="Calibri" panose="020F0502020204030204"/>
              <a:cs typeface="Calibri" panose="020F0502020204030204"/>
            </a:endParaRPr>
          </a:p>
        </p:txBody>
      </p:sp>
      <p:grpSp>
        <p:nvGrpSpPr>
          <p:cNvPr id="34" name="object 14"/>
          <p:cNvGrpSpPr/>
          <p:nvPr/>
        </p:nvGrpSpPr>
        <p:grpSpPr>
          <a:xfrm>
            <a:off x="1829054" y="5972398"/>
            <a:ext cx="1310640" cy="637540"/>
            <a:chOff x="6908292" y="2570988"/>
            <a:chExt cx="1310640" cy="637540"/>
          </a:xfrm>
        </p:grpSpPr>
        <p:sp>
          <p:nvSpPr>
            <p:cNvPr id="35" name="object 15"/>
            <p:cNvSpPr/>
            <p:nvPr/>
          </p:nvSpPr>
          <p:spPr>
            <a:xfrm>
              <a:off x="6914388" y="2577084"/>
              <a:ext cx="626745" cy="624840"/>
            </a:xfrm>
            <a:custGeom>
              <a:avLst/>
              <a:gdLst/>
              <a:ahLst/>
              <a:cxnLst/>
              <a:rect l="l" t="t" r="r" b="b"/>
              <a:pathLst>
                <a:path w="626745" h="624839">
                  <a:moveTo>
                    <a:pt x="522223"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2223" y="624839"/>
                  </a:lnTo>
                  <a:lnTo>
                    <a:pt x="562766" y="616658"/>
                  </a:lnTo>
                  <a:lnTo>
                    <a:pt x="595868" y="594344"/>
                  </a:lnTo>
                  <a:lnTo>
                    <a:pt x="618182" y="561242"/>
                  </a:lnTo>
                  <a:lnTo>
                    <a:pt x="626363" y="520700"/>
                  </a:lnTo>
                  <a:lnTo>
                    <a:pt x="626363" y="104139"/>
                  </a:lnTo>
                  <a:lnTo>
                    <a:pt x="618182" y="63597"/>
                  </a:lnTo>
                  <a:lnTo>
                    <a:pt x="595868" y="30495"/>
                  </a:lnTo>
                  <a:lnTo>
                    <a:pt x="562766" y="8181"/>
                  </a:lnTo>
                  <a:lnTo>
                    <a:pt x="522223" y="0"/>
                  </a:lnTo>
                  <a:close/>
                </a:path>
              </a:pathLst>
            </a:custGeom>
            <a:solidFill>
              <a:srgbClr val="5B9BD4"/>
            </a:solidFill>
          </p:spPr>
          <p:txBody>
            <a:bodyPr wrap="square" lIns="0" tIns="0" rIns="0" bIns="0" rtlCol="0"/>
            <a:lstStyle/>
            <a:p>
              <a:endParaRPr/>
            </a:p>
          </p:txBody>
        </p:sp>
        <p:sp>
          <p:nvSpPr>
            <p:cNvPr id="36" name="object 16"/>
            <p:cNvSpPr/>
            <p:nvPr/>
          </p:nvSpPr>
          <p:spPr>
            <a:xfrm>
              <a:off x="6914388" y="2577084"/>
              <a:ext cx="626745" cy="624840"/>
            </a:xfrm>
            <a:custGeom>
              <a:avLst/>
              <a:gdLst/>
              <a:ahLst/>
              <a:cxnLst/>
              <a:rect l="l" t="t" r="r" b="b"/>
              <a:pathLst>
                <a:path w="626745" h="624839">
                  <a:moveTo>
                    <a:pt x="0" y="104139"/>
                  </a:moveTo>
                  <a:lnTo>
                    <a:pt x="8181" y="63597"/>
                  </a:lnTo>
                  <a:lnTo>
                    <a:pt x="30495" y="30495"/>
                  </a:lnTo>
                  <a:lnTo>
                    <a:pt x="63597" y="8181"/>
                  </a:lnTo>
                  <a:lnTo>
                    <a:pt x="104139" y="0"/>
                  </a:lnTo>
                  <a:lnTo>
                    <a:pt x="522223" y="0"/>
                  </a:lnTo>
                  <a:lnTo>
                    <a:pt x="562766" y="8181"/>
                  </a:lnTo>
                  <a:lnTo>
                    <a:pt x="595868" y="30495"/>
                  </a:lnTo>
                  <a:lnTo>
                    <a:pt x="618182" y="63597"/>
                  </a:lnTo>
                  <a:lnTo>
                    <a:pt x="626363" y="104139"/>
                  </a:lnTo>
                  <a:lnTo>
                    <a:pt x="626363" y="520700"/>
                  </a:lnTo>
                  <a:lnTo>
                    <a:pt x="618182" y="561242"/>
                  </a:lnTo>
                  <a:lnTo>
                    <a:pt x="595868" y="594344"/>
                  </a:lnTo>
                  <a:lnTo>
                    <a:pt x="562766" y="616658"/>
                  </a:lnTo>
                  <a:lnTo>
                    <a:pt x="522223"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sp>
          <p:nvSpPr>
            <p:cNvPr id="37" name="object 17"/>
            <p:cNvSpPr/>
            <p:nvPr/>
          </p:nvSpPr>
          <p:spPr>
            <a:xfrm>
              <a:off x="7587996" y="2577084"/>
              <a:ext cx="624840" cy="624840"/>
            </a:xfrm>
            <a:custGeom>
              <a:avLst/>
              <a:gdLst/>
              <a:ahLst/>
              <a:cxnLst/>
              <a:rect l="l" t="t" r="r" b="b"/>
              <a:pathLst>
                <a:path w="624840" h="624839">
                  <a:moveTo>
                    <a:pt x="520700" y="0"/>
                  </a:moveTo>
                  <a:lnTo>
                    <a:pt x="104139" y="0"/>
                  </a:lnTo>
                  <a:lnTo>
                    <a:pt x="63597" y="8181"/>
                  </a:lnTo>
                  <a:lnTo>
                    <a:pt x="30495" y="30495"/>
                  </a:lnTo>
                  <a:lnTo>
                    <a:pt x="8181" y="63597"/>
                  </a:lnTo>
                  <a:lnTo>
                    <a:pt x="0" y="104139"/>
                  </a:lnTo>
                  <a:lnTo>
                    <a:pt x="0" y="520700"/>
                  </a:lnTo>
                  <a:lnTo>
                    <a:pt x="8181" y="561242"/>
                  </a:lnTo>
                  <a:lnTo>
                    <a:pt x="30495" y="594344"/>
                  </a:lnTo>
                  <a:lnTo>
                    <a:pt x="63597" y="616658"/>
                  </a:lnTo>
                  <a:lnTo>
                    <a:pt x="104139" y="624839"/>
                  </a:lnTo>
                  <a:lnTo>
                    <a:pt x="520700" y="624839"/>
                  </a:lnTo>
                  <a:lnTo>
                    <a:pt x="561242" y="616658"/>
                  </a:lnTo>
                  <a:lnTo>
                    <a:pt x="594344" y="594344"/>
                  </a:lnTo>
                  <a:lnTo>
                    <a:pt x="616658" y="561242"/>
                  </a:lnTo>
                  <a:lnTo>
                    <a:pt x="624839" y="520700"/>
                  </a:lnTo>
                  <a:lnTo>
                    <a:pt x="624839" y="104139"/>
                  </a:lnTo>
                  <a:lnTo>
                    <a:pt x="616658" y="63597"/>
                  </a:lnTo>
                  <a:lnTo>
                    <a:pt x="594344" y="30495"/>
                  </a:lnTo>
                  <a:lnTo>
                    <a:pt x="561242" y="8181"/>
                  </a:lnTo>
                  <a:lnTo>
                    <a:pt x="520700" y="0"/>
                  </a:lnTo>
                  <a:close/>
                </a:path>
              </a:pathLst>
            </a:custGeom>
            <a:solidFill>
              <a:srgbClr val="5B9BD4"/>
            </a:solidFill>
          </p:spPr>
          <p:txBody>
            <a:bodyPr wrap="square" lIns="0" tIns="0" rIns="0" bIns="0" rtlCol="0"/>
            <a:lstStyle/>
            <a:p>
              <a:endParaRPr/>
            </a:p>
          </p:txBody>
        </p:sp>
        <p:sp>
          <p:nvSpPr>
            <p:cNvPr id="38" name="object 18"/>
            <p:cNvSpPr/>
            <p:nvPr/>
          </p:nvSpPr>
          <p:spPr>
            <a:xfrm>
              <a:off x="7587996" y="2577084"/>
              <a:ext cx="624840" cy="624840"/>
            </a:xfrm>
            <a:custGeom>
              <a:avLst/>
              <a:gdLst/>
              <a:ahLst/>
              <a:cxnLst/>
              <a:rect l="l" t="t" r="r" b="b"/>
              <a:pathLst>
                <a:path w="624840" h="624839">
                  <a:moveTo>
                    <a:pt x="0" y="104139"/>
                  </a:moveTo>
                  <a:lnTo>
                    <a:pt x="8181" y="63597"/>
                  </a:lnTo>
                  <a:lnTo>
                    <a:pt x="30495" y="30495"/>
                  </a:lnTo>
                  <a:lnTo>
                    <a:pt x="63597" y="8181"/>
                  </a:lnTo>
                  <a:lnTo>
                    <a:pt x="104139" y="0"/>
                  </a:lnTo>
                  <a:lnTo>
                    <a:pt x="520700" y="0"/>
                  </a:lnTo>
                  <a:lnTo>
                    <a:pt x="561242" y="8181"/>
                  </a:lnTo>
                  <a:lnTo>
                    <a:pt x="594344" y="30495"/>
                  </a:lnTo>
                  <a:lnTo>
                    <a:pt x="616658" y="63597"/>
                  </a:lnTo>
                  <a:lnTo>
                    <a:pt x="624839" y="104139"/>
                  </a:lnTo>
                  <a:lnTo>
                    <a:pt x="624839" y="520700"/>
                  </a:lnTo>
                  <a:lnTo>
                    <a:pt x="616658" y="561242"/>
                  </a:lnTo>
                  <a:lnTo>
                    <a:pt x="594344" y="594344"/>
                  </a:lnTo>
                  <a:lnTo>
                    <a:pt x="561242" y="616658"/>
                  </a:lnTo>
                  <a:lnTo>
                    <a:pt x="520700" y="624839"/>
                  </a:lnTo>
                  <a:lnTo>
                    <a:pt x="104139" y="624839"/>
                  </a:lnTo>
                  <a:lnTo>
                    <a:pt x="63597" y="616658"/>
                  </a:lnTo>
                  <a:lnTo>
                    <a:pt x="30495" y="594344"/>
                  </a:lnTo>
                  <a:lnTo>
                    <a:pt x="8181" y="561242"/>
                  </a:lnTo>
                  <a:lnTo>
                    <a:pt x="0" y="520700"/>
                  </a:lnTo>
                  <a:lnTo>
                    <a:pt x="0" y="104139"/>
                  </a:lnTo>
                  <a:close/>
                </a:path>
              </a:pathLst>
            </a:custGeom>
            <a:ln w="12192">
              <a:solidFill>
                <a:srgbClr val="FFFFFF"/>
              </a:solidFill>
            </a:ln>
          </p:spPr>
          <p:txBody>
            <a:bodyPr wrap="square" lIns="0" tIns="0" rIns="0" bIns="0" rtlCol="0"/>
            <a:lstStyle/>
            <a:p>
              <a:endParaRPr/>
            </a:p>
          </p:txBody>
        </p:sp>
      </p:grpSp>
      <p:sp>
        <p:nvSpPr>
          <p:cNvPr id="39" name="object 19"/>
          <p:cNvSpPr txBox="1"/>
          <p:nvPr/>
        </p:nvSpPr>
        <p:spPr>
          <a:xfrm>
            <a:off x="1982469" y="6134068"/>
            <a:ext cx="1057275" cy="258404"/>
          </a:xfrm>
          <a:prstGeom prst="rect">
            <a:avLst/>
          </a:prstGeom>
        </p:spPr>
        <p:txBody>
          <a:bodyPr vert="horz" wrap="square" lIns="0" tIns="12065" rIns="0" bIns="0" rtlCol="0">
            <a:spAutoFit/>
          </a:bodyPr>
          <a:lstStyle/>
          <a:p>
            <a:pPr marL="12700">
              <a:lnSpc>
                <a:spcPct val="100000"/>
              </a:lnSpc>
              <a:spcBef>
                <a:spcPts val="95"/>
              </a:spcBef>
              <a:tabLst>
                <a:tab pos="635635" algn="l"/>
              </a:tabLst>
            </a:pPr>
            <a:r>
              <a:rPr lang="en-IN" sz="1600" spc="-25" dirty="0">
                <a:solidFill>
                  <a:srgbClr val="FFFFFF"/>
                </a:solidFill>
                <a:latin typeface="Calibri" panose="020F0502020204030204"/>
                <a:cs typeface="Calibri" panose="020F0502020204030204"/>
              </a:rPr>
              <a:t>844</a:t>
            </a:r>
            <a:r>
              <a:rPr sz="1600" dirty="0">
                <a:solidFill>
                  <a:srgbClr val="FFFFFF"/>
                </a:solidFill>
                <a:latin typeface="Calibri" panose="020F0502020204030204"/>
                <a:cs typeface="Calibri" panose="020F0502020204030204"/>
              </a:rPr>
              <a:t>	</a:t>
            </a:r>
            <a:r>
              <a:rPr lang="en-IN" sz="1600" dirty="0">
                <a:solidFill>
                  <a:srgbClr val="FFFFFF"/>
                </a:solidFill>
                <a:latin typeface="Calibri" panose="020F0502020204030204"/>
                <a:cs typeface="Calibri" panose="020F0502020204030204"/>
              </a:rPr>
              <a:t>1622</a:t>
            </a:r>
            <a:endParaRPr sz="1600" dirty="0">
              <a:latin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350737"/>
          </a:xfrm>
          <a:prstGeom prst="rect">
            <a:avLst/>
          </a:prstGeom>
        </p:spPr>
        <p:txBody>
          <a:bodyPr vert="horz" wrap="square" lIns="0" tIns="12065" rIns="0" bIns="0" rtlCol="0">
            <a:spAutoFit/>
          </a:bodyPr>
          <a:lstStyle/>
          <a:p>
            <a:pPr marL="101600">
              <a:lnSpc>
                <a:spcPct val="100000"/>
              </a:lnSpc>
              <a:spcBef>
                <a:spcPts val="95"/>
              </a:spcBef>
            </a:pPr>
            <a:r>
              <a:rPr lang="en-IN" spc="-25" dirty="0"/>
              <a:t>Observations</a:t>
            </a:r>
            <a:endParaRPr spc="-25" dirty="0"/>
          </a:p>
        </p:txBody>
      </p:sp>
      <p:sp>
        <p:nvSpPr>
          <p:cNvPr id="4" name="object 4"/>
          <p:cNvSpPr txBox="1"/>
          <p:nvPr/>
        </p:nvSpPr>
        <p:spPr>
          <a:xfrm>
            <a:off x="4651057" y="914400"/>
            <a:ext cx="2775585" cy="1577355"/>
          </a:xfrm>
          <a:prstGeom prst="rect">
            <a:avLst/>
          </a:prstGeom>
        </p:spPr>
        <p:txBody>
          <a:bodyPr vert="horz" wrap="square" lIns="0" tIns="12700" rIns="0" bIns="0" rtlCol="0">
            <a:spAutoFit/>
          </a:bodyPr>
          <a:lstStyle/>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Test Data Set:</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Accuracy: 80.23%</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Sensitivity: 79.73% ≈ 80%</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Specificity: 80.56%</a:t>
            </a:r>
          </a:p>
        </p:txBody>
      </p:sp>
      <p:sp>
        <p:nvSpPr>
          <p:cNvPr id="8192" name="TextBox 8191"/>
          <p:cNvSpPr txBox="1"/>
          <p:nvPr/>
        </p:nvSpPr>
        <p:spPr>
          <a:xfrm>
            <a:off x="838200" y="1219200"/>
            <a:ext cx="2514600" cy="1746632"/>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Train Data Set:</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Accuracy: 81.57%</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Sensitivity: 75.75%</a:t>
            </a:r>
          </a:p>
          <a:p>
            <a:pPr algn="l">
              <a:spcAft>
                <a:spcPts val="675"/>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Specificity: 85.16%</a:t>
            </a:r>
          </a:p>
          <a:p>
            <a:endParaRPr lang="en-IN" dirty="0">
              <a:latin typeface="Times New Roman" panose="02020603050405020304" pitchFamily="18" charset="0"/>
              <a:cs typeface="Times New Roman" panose="02020603050405020304" pitchFamily="18" charset="0"/>
            </a:endParaRPr>
          </a:p>
        </p:txBody>
      </p:sp>
      <p:sp>
        <p:nvSpPr>
          <p:cNvPr id="8194" name="TextBox 8193"/>
          <p:cNvSpPr txBox="1"/>
          <p:nvPr/>
        </p:nvSpPr>
        <p:spPr>
          <a:xfrm>
            <a:off x="228600" y="3048000"/>
            <a:ext cx="11620500" cy="3870960"/>
          </a:xfrm>
          <a:prstGeom prst="rect">
            <a:avLst/>
          </a:prstGeom>
          <a:noFill/>
        </p:spPr>
        <p:txBody>
          <a:bodyPr wrap="square">
            <a:spAutoFit/>
          </a:bodyPr>
          <a:lstStyle/>
          <a:p>
            <a:pPr algn="l"/>
            <a:r>
              <a:rPr lang="en-US" sz="1500" dirty="0">
                <a:solidFill>
                  <a:srgbClr val="000000"/>
                </a:solidFill>
                <a:latin typeface="Helvetica Neue"/>
              </a:rPr>
              <a:t>Recommendations to</a:t>
            </a:r>
            <a:r>
              <a:rPr lang="en-US" sz="1500" b="0" i="0" dirty="0">
                <a:solidFill>
                  <a:srgbClr val="000000"/>
                </a:solidFill>
                <a:effectLst/>
                <a:latin typeface="Helvetica Neue"/>
              </a:rPr>
              <a:t> increase our Lead Conversion Rates:</a:t>
            </a:r>
          </a:p>
          <a:p>
            <a:pPr algn="l"/>
            <a:endParaRPr lang="en-US" sz="1500" b="0" i="0" dirty="0">
              <a:solidFill>
                <a:srgbClr val="000000"/>
              </a:solidFill>
              <a:effectLst/>
              <a:latin typeface="Helvetica Neue"/>
            </a:endParaRPr>
          </a:p>
          <a:p>
            <a:pPr algn="l">
              <a:spcAft>
                <a:spcPts val="675"/>
              </a:spcAft>
              <a:buFont typeface="Arial" panose="020B0604020202020204" pitchFamily="34" charset="0"/>
              <a:buChar char="•"/>
            </a:pPr>
            <a:r>
              <a:rPr lang="en-US" sz="1500" b="0" i="1" dirty="0">
                <a:solidFill>
                  <a:srgbClr val="000000"/>
                </a:solidFill>
                <a:effectLst/>
                <a:latin typeface="Helvetica Neue"/>
              </a:rPr>
              <a:t>Focus on features with positive coefficients for targeted marketing strategies.</a:t>
            </a:r>
          </a:p>
          <a:p>
            <a:pPr algn="l">
              <a:spcAft>
                <a:spcPts val="675"/>
              </a:spcAft>
              <a:buFont typeface="Arial" panose="020B0604020202020204" pitchFamily="34" charset="0"/>
              <a:buChar char="•"/>
            </a:pPr>
            <a:r>
              <a:rPr lang="en-US" sz="1500" b="0" i="1" dirty="0">
                <a:solidFill>
                  <a:srgbClr val="000000"/>
                </a:solidFill>
                <a:effectLst/>
                <a:latin typeface="Helvetica Neue"/>
              </a:rPr>
              <a:t>Develop strategies to attract high-quality leads from top-performing lead sources.</a:t>
            </a:r>
          </a:p>
          <a:p>
            <a:pPr algn="l">
              <a:spcAft>
                <a:spcPts val="675"/>
              </a:spcAft>
              <a:buFont typeface="Arial" panose="020B0604020202020204" pitchFamily="34" charset="0"/>
              <a:buChar char="•"/>
            </a:pPr>
            <a:r>
              <a:rPr lang="en-US" sz="1500" b="0" i="1" dirty="0">
                <a:solidFill>
                  <a:srgbClr val="000000"/>
                </a:solidFill>
                <a:effectLst/>
                <a:latin typeface="Helvetica Neue"/>
              </a:rPr>
              <a:t>Engage working professionals with tailored messaging.</a:t>
            </a:r>
          </a:p>
          <a:p>
            <a:pPr algn="l">
              <a:spcAft>
                <a:spcPts val="675"/>
              </a:spcAft>
              <a:buFont typeface="Arial" panose="020B0604020202020204" pitchFamily="34" charset="0"/>
              <a:buChar char="•"/>
            </a:pPr>
            <a:r>
              <a:rPr lang="en-US" sz="1500" b="0" i="1" dirty="0">
                <a:solidFill>
                  <a:srgbClr val="000000"/>
                </a:solidFill>
                <a:effectLst/>
                <a:latin typeface="Helvetica Neue"/>
              </a:rPr>
              <a:t>Optimize communication channels based on lead engagement impact.</a:t>
            </a:r>
          </a:p>
          <a:p>
            <a:pPr algn="l">
              <a:spcAft>
                <a:spcPts val="675"/>
              </a:spcAft>
              <a:buFont typeface="Arial" panose="020B0604020202020204" pitchFamily="34" charset="0"/>
              <a:buChar char="•"/>
            </a:pPr>
            <a:r>
              <a:rPr lang="en-US" sz="1500" b="0" i="1" dirty="0">
                <a:solidFill>
                  <a:srgbClr val="000000"/>
                </a:solidFill>
                <a:effectLst/>
                <a:latin typeface="Helvetica Neue"/>
              </a:rPr>
              <a:t>More budget/spend can be done on </a:t>
            </a:r>
            <a:r>
              <a:rPr lang="en-US" sz="1500" b="0" i="1" dirty="0" err="1">
                <a:solidFill>
                  <a:srgbClr val="000000"/>
                </a:solidFill>
                <a:effectLst/>
                <a:latin typeface="Helvetica Neue"/>
              </a:rPr>
              <a:t>Welingak</a:t>
            </a:r>
            <a:r>
              <a:rPr lang="en-US" sz="1500" b="0" i="1" dirty="0">
                <a:solidFill>
                  <a:srgbClr val="000000"/>
                </a:solidFill>
                <a:effectLst/>
                <a:latin typeface="Helvetica Neue"/>
              </a:rPr>
              <a:t> Website in terms of advertising, etc.</a:t>
            </a:r>
          </a:p>
          <a:p>
            <a:pPr algn="l">
              <a:spcAft>
                <a:spcPts val="675"/>
              </a:spcAft>
              <a:buFont typeface="Arial" panose="020B0604020202020204" pitchFamily="34" charset="0"/>
              <a:buChar char="•"/>
            </a:pPr>
            <a:r>
              <a:rPr lang="en-US" sz="1500" b="0" i="1" dirty="0">
                <a:solidFill>
                  <a:srgbClr val="000000"/>
                </a:solidFill>
                <a:effectLst/>
                <a:latin typeface="Helvetica Neue"/>
              </a:rPr>
              <a:t>Incentives/discounts for providing reference that convert to lead, encourage providing more references.</a:t>
            </a:r>
          </a:p>
          <a:p>
            <a:pPr algn="l">
              <a:spcAft>
                <a:spcPts val="675"/>
              </a:spcAft>
              <a:buFont typeface="Arial" panose="020B0604020202020204" pitchFamily="34" charset="0"/>
              <a:buChar char="•"/>
            </a:pPr>
            <a:r>
              <a:rPr lang="en-US" sz="1500" b="0" i="1" dirty="0">
                <a:solidFill>
                  <a:srgbClr val="000000"/>
                </a:solidFill>
                <a:effectLst/>
                <a:latin typeface="Helvetica Neue"/>
              </a:rPr>
              <a:t>Working professionals to be aggressively targeted as they have high conversion rate and will have better financial situation to pay higher fees too.</a:t>
            </a:r>
          </a:p>
          <a:p>
            <a:pPr algn="l">
              <a:spcAft>
                <a:spcPts val="675"/>
              </a:spcAft>
              <a:buFont typeface="Arial" panose="020B0604020202020204" pitchFamily="34" charset="0"/>
              <a:buChar char="•"/>
            </a:pPr>
            <a:r>
              <a:rPr lang="en-US" sz="1500" b="0" i="1" dirty="0">
                <a:solidFill>
                  <a:srgbClr val="000000"/>
                </a:solidFill>
                <a:effectLst/>
                <a:latin typeface="Helvetica Neue"/>
              </a:rPr>
              <a:t>To identify areas of improvement:</a:t>
            </a:r>
          </a:p>
          <a:p>
            <a:pPr algn="l">
              <a:spcAft>
                <a:spcPts val="675"/>
              </a:spcAft>
              <a:buFont typeface="Arial" panose="020B0604020202020204" pitchFamily="34" charset="0"/>
              <a:buChar char="•"/>
            </a:pPr>
            <a:r>
              <a:rPr lang="en-US" sz="1500" b="0" i="1" dirty="0">
                <a:solidFill>
                  <a:srgbClr val="000000"/>
                </a:solidFill>
                <a:effectLst/>
                <a:latin typeface="Helvetica Neue"/>
              </a:rPr>
              <a:t>Analyze negative coefficients in specialization offerings.</a:t>
            </a:r>
          </a:p>
          <a:p>
            <a:pPr algn="l">
              <a:spcAft>
                <a:spcPts val="675"/>
              </a:spcAft>
              <a:buFont typeface="Arial" panose="020B0604020202020204" pitchFamily="34" charset="0"/>
              <a:buChar char="•"/>
            </a:pPr>
            <a:r>
              <a:rPr lang="en-US" sz="1500" b="0" i="1" dirty="0">
                <a:solidFill>
                  <a:srgbClr val="000000"/>
                </a:solidFill>
                <a:effectLst/>
                <a:latin typeface="Helvetica Neue"/>
              </a:rPr>
              <a:t>Review landing page submission process for areas of improvement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spc="-10" dirty="0"/>
              <a:t>Conclusion</a:t>
            </a:r>
          </a:p>
        </p:txBody>
      </p:sp>
      <p:sp>
        <p:nvSpPr>
          <p:cNvPr id="2" name="object 2"/>
          <p:cNvSpPr txBox="1">
            <a:spLocks noGrp="1"/>
          </p:cNvSpPr>
          <p:nvPr>
            <p:ph type="body" idx="1"/>
          </p:nvPr>
        </p:nvSpPr>
        <p:spPr>
          <a:xfrm>
            <a:off x="410667" y="1412240"/>
            <a:ext cx="11062970" cy="2757806"/>
          </a:xfrm>
          <a:prstGeom prst="rect">
            <a:avLst/>
          </a:prstGeom>
        </p:spPr>
        <p:txBody>
          <a:bodyPr vert="horz" wrap="square" lIns="0" tIns="38735" rIns="0" bIns="0" rtlCol="0">
            <a:spAutoFit/>
          </a:bodyPr>
          <a:lstStyle/>
          <a:p>
            <a:pPr marL="285750" indent="-285750" algn="l">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evaluation </a:t>
            </a:r>
            <a:r>
              <a:rPr lang="en-US" b="0" i="0" dirty="0" err="1">
                <a:solidFill>
                  <a:srgbClr val="000000"/>
                </a:solidFill>
                <a:effectLst/>
                <a:latin typeface="Times New Roman" panose="02020603050405020304" pitchFamily="18" charset="0"/>
                <a:cs typeface="Times New Roman" panose="02020603050405020304" pitchFamily="18" charset="0"/>
              </a:rPr>
              <a:t>matrics</a:t>
            </a:r>
            <a:r>
              <a:rPr lang="en-US" b="0" i="0" dirty="0">
                <a:solidFill>
                  <a:srgbClr val="000000"/>
                </a:solidFill>
                <a:effectLst/>
                <a:latin typeface="Times New Roman" panose="02020603050405020304" pitchFamily="18" charset="0"/>
                <a:cs typeface="Times New Roman" panose="02020603050405020304" pitchFamily="18" charset="0"/>
              </a:rPr>
              <a:t> are pretty close to each other so it indicates that the model is performing consistently across different evaluation metrics in both test and train dataset.</a:t>
            </a:r>
          </a:p>
          <a:p>
            <a:pPr marL="285750" indent="-285750" algn="l">
              <a:spcAft>
                <a:spcPts val="675"/>
              </a:spcAf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model achieved a sensitivity of 81.57% in the train set and 79.73% in the test set, using a cut-off value of 0.345.</a:t>
            </a:r>
          </a:p>
          <a:p>
            <a:pPr marL="285750" indent="-285750" algn="l">
              <a:spcAft>
                <a:spcPts val="675"/>
              </a:spcAf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Sensitivity in this case indicates how many leads the model identify correctly out of all potential leads which are converting</a:t>
            </a:r>
          </a:p>
          <a:p>
            <a:pPr marL="285750" indent="-285750" algn="l">
              <a:spcAft>
                <a:spcPts val="675"/>
              </a:spcAf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CEO of X Education had set a target sensitivity of around 80%.</a:t>
            </a:r>
          </a:p>
          <a:p>
            <a:pPr marL="285750" indent="-285750" algn="l">
              <a:spcAft>
                <a:spcPts val="675"/>
              </a:spcAf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model also achieved an accuracy of 80.23%, which is in line with the study's objectives.</a:t>
            </a:r>
          </a:p>
          <a:p>
            <a:pPr marL="285750" indent="-285750" algn="l">
              <a:spcAft>
                <a:spcPts val="675"/>
              </a:spcAft>
              <a:buFont typeface="Wingdings" panose="05000000000000000000" pitchFamily="2" charset="2"/>
              <a:buChar char="Ø"/>
            </a:pPr>
            <a:r>
              <a:rPr lang="en-US" dirty="0"/>
              <a:t>Hence</a:t>
            </a:r>
            <a:r>
              <a:rPr lang="en-US" spc="-15" dirty="0"/>
              <a:t> </a:t>
            </a:r>
            <a:r>
              <a:rPr lang="en-US" dirty="0"/>
              <a:t>overall</a:t>
            </a:r>
            <a:r>
              <a:rPr lang="en-US" spc="-40" dirty="0"/>
              <a:t> </a:t>
            </a:r>
            <a:r>
              <a:rPr lang="en-US" dirty="0"/>
              <a:t>this</a:t>
            </a:r>
            <a:r>
              <a:rPr lang="en-US" spc="-20" dirty="0"/>
              <a:t> </a:t>
            </a:r>
            <a:r>
              <a:rPr lang="en-US" dirty="0"/>
              <a:t>model</a:t>
            </a:r>
            <a:r>
              <a:rPr lang="en-US" spc="-30" dirty="0"/>
              <a:t> </a:t>
            </a:r>
            <a:r>
              <a:rPr lang="en-US" dirty="0"/>
              <a:t>seems</a:t>
            </a:r>
            <a:r>
              <a:rPr lang="en-US" spc="5" dirty="0"/>
              <a:t> </a:t>
            </a:r>
            <a:r>
              <a:rPr lang="en-US" dirty="0"/>
              <a:t>to</a:t>
            </a:r>
            <a:r>
              <a:rPr lang="en-US" spc="-25" dirty="0"/>
              <a:t> </a:t>
            </a:r>
            <a:r>
              <a:rPr lang="en-US" dirty="0"/>
              <a:t>be</a:t>
            </a:r>
            <a:r>
              <a:rPr lang="en-US" spc="-20" dirty="0"/>
              <a:t> </a:t>
            </a:r>
            <a:r>
              <a:rPr lang="en-US" spc="-10" dirty="0"/>
              <a:t>good.</a:t>
            </a:r>
          </a:p>
          <a:p>
            <a:pPr algn="l">
              <a:spcAft>
                <a:spcPts val="675"/>
              </a:spcAft>
              <a:buFont typeface="Arial" panose="020B0604020202020204" pitchFamily="34" charset="0"/>
              <a:buChar char="•"/>
            </a:pPr>
            <a:endParaRPr lang="en-US" b="0" i="0" dirty="0">
              <a:solidFill>
                <a:srgbClr val="000000"/>
              </a:solidFill>
              <a:effectLst/>
              <a:latin typeface="Helvetica Neue"/>
            </a:endParaRPr>
          </a:p>
          <a:p>
            <a:pPr marL="240665" indent="-227965">
              <a:lnSpc>
                <a:spcPct val="100000"/>
              </a:lnSpc>
              <a:spcBef>
                <a:spcPts val="815"/>
              </a:spcBef>
              <a:buFont typeface="Wingdings" panose="05000000000000000000"/>
              <a:buChar char=""/>
              <a:tabLst>
                <a:tab pos="240665" algn="l"/>
              </a:tabLst>
            </a:pPr>
            <a:endParaRPr b="1"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110" y="316737"/>
            <a:ext cx="7736204" cy="400110"/>
          </a:xfrm>
        </p:spPr>
        <p:txBody>
          <a:bodyPr/>
          <a:lstStyle/>
          <a:p>
            <a:r>
              <a:rPr lang="en-IN" sz="2600" dirty="0"/>
              <a:t>Problem statement</a:t>
            </a:r>
          </a:p>
        </p:txBody>
      </p:sp>
      <p:sp>
        <p:nvSpPr>
          <p:cNvPr id="4" name="Rectangle 1"/>
          <p:cNvSpPr>
            <a:spLocks noGrp="1" noChangeArrowheads="1"/>
          </p:cNvSpPr>
          <p:nvPr>
            <p:ph type="body" idx="1"/>
          </p:nvPr>
        </p:nvSpPr>
        <p:spPr bwMode="auto">
          <a:xfrm>
            <a:off x="410667" y="1037229"/>
            <a:ext cx="11552733"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Background: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Education, an online educational platform, actively markets its courses to industry professionals across various digital platforms, including search engines and websites.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generating a significant volume of leads daily through website interactions and referrals, the company's lead conversion rate remains low at approximately 30%. This means that for every 100 leads generated, only about 30 convert into paying customers.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Inefficiencies: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sales team expends substantial effort on leads with low conversion potential, which dilutes their focus and reduces overall efficiency.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Opportunity: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critical need to optimize the lead management process by identifying the most promising leads, referred to as 'Hot Leads'. By targeting these leads, X Education aims to increase its conversion rate, allowing the sales team to concentrate their efforts on those most likely to enroll.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Strategic Goal: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the lead conversion process to boost the conversion rate to the target of 80%, thereby maximizing resource utilization and increasing return on investment.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110" y="316737"/>
            <a:ext cx="7736204" cy="738664"/>
          </a:xfrm>
        </p:spPr>
        <p:txBody>
          <a:bodyPr/>
          <a:lstStyle/>
          <a:p>
            <a:r>
              <a:rPr lang="en-US" sz="2600" b="1" dirty="0"/>
              <a:t>Business Objective</a:t>
            </a:r>
            <a:br>
              <a:rPr lang="en-US" b="1" dirty="0"/>
            </a:br>
            <a:endParaRPr lang="en-IN" dirty="0"/>
          </a:p>
        </p:txBody>
      </p:sp>
      <p:sp>
        <p:nvSpPr>
          <p:cNvPr id="5" name="TextBox 4"/>
          <p:cNvSpPr txBox="1"/>
          <p:nvPr/>
        </p:nvSpPr>
        <p:spPr>
          <a:xfrm>
            <a:off x="457200" y="762000"/>
            <a:ext cx="11277600" cy="3831818"/>
          </a:xfrm>
          <a:prstGeom prst="rect">
            <a:avLst/>
          </a:prstGeom>
          <a:noFill/>
        </p:spPr>
        <p:txBody>
          <a:bodyPr wrap="square">
            <a:spAutoFit/>
          </a:bodyPr>
          <a:lstStyle/>
          <a:p>
            <a:endParaRPr lang="en-US" b="1" dirty="0"/>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Primary Objective:</a:t>
            </a:r>
            <a:r>
              <a:rPr lang="en-US" sz="1500" dirty="0">
                <a:latin typeface="Times New Roman" panose="02020603050405020304" pitchFamily="18" charset="0"/>
                <a:cs typeface="Times New Roman" panose="02020603050405020304" pitchFamily="18" charset="0"/>
              </a:rPr>
              <a:t> Develop a predictive model to assign a lead score ranging from 0 to 100 to each lead, based on their likelihood to convert into paying customers. The aim is to enhance the lead conversion rate significantly.</a:t>
            </a:r>
          </a:p>
          <a:p>
            <a:pPr>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Target Lead Conversion Rate:</a:t>
            </a:r>
            <a:r>
              <a:rPr lang="en-US" sz="1500" dirty="0">
                <a:latin typeface="Times New Roman" panose="02020603050405020304" pitchFamily="18" charset="0"/>
                <a:cs typeface="Times New Roman" panose="02020603050405020304" pitchFamily="18" charset="0"/>
              </a:rPr>
              <a:t> Achieve a lead conversion rate of 80%, a substantial increase from the current rate of 30%, as specified by the CEO.</a:t>
            </a:r>
          </a:p>
          <a:p>
            <a:pPr>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Hot Leads Identification:</a:t>
            </a:r>
            <a:r>
              <a:rPr lang="en-US" sz="1500" dirty="0">
                <a:latin typeface="Times New Roman" panose="02020603050405020304" pitchFamily="18" charset="0"/>
                <a:cs typeface="Times New Roman" panose="02020603050405020304" pitchFamily="18" charset="0"/>
              </a:rPr>
              <a:t> The model should enable X Education to identify 'Hot Leads'—those most likely to convert, allowing the sales team to focus their efforts more effectively and efficiently.</a:t>
            </a:r>
          </a:p>
          <a:p>
            <a:pPr>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Adaptability for Future Needs:</a:t>
            </a:r>
            <a:r>
              <a:rPr lang="en-US" sz="1500" dirty="0">
                <a:latin typeface="Times New Roman" panose="02020603050405020304" pitchFamily="18" charset="0"/>
                <a:cs typeface="Times New Roman" panose="02020603050405020304" pitchFamily="18" charset="0"/>
              </a:rPr>
              <a:t> The model must be versatile enough to adapt to future changes in business strategies or market conditions. It should accommodate various scenarios, such as peak times, optimal manpower utilization, and strategic shifts after achieving initial conversion targets.</a:t>
            </a:r>
          </a:p>
          <a:p>
            <a:pPr>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Long-Term Business Impact:</a:t>
            </a:r>
            <a:r>
              <a:rPr lang="en-US" sz="1500" dirty="0">
                <a:latin typeface="Times New Roman" panose="02020603050405020304" pitchFamily="18" charset="0"/>
                <a:cs typeface="Times New Roman" panose="02020603050405020304" pitchFamily="18" charset="0"/>
              </a:rPr>
              <a:t> By focusing on the most promising leads, the company expects not only to increase direct sales efficiency but also to optimize overall marketing and operational strategies, thereby maximizing ROI and sustaining business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110" y="316737"/>
            <a:ext cx="7736204" cy="338554"/>
          </a:xfrm>
        </p:spPr>
        <p:txBody>
          <a:bodyPr/>
          <a:lstStyle/>
          <a:p>
            <a:r>
              <a:rPr lang="en-IN" dirty="0"/>
              <a:t>Problem approach</a:t>
            </a:r>
          </a:p>
        </p:txBody>
      </p:sp>
      <p:sp>
        <p:nvSpPr>
          <p:cNvPr id="3" name="Text Placeholder 2"/>
          <p:cNvSpPr>
            <a:spLocks noGrp="1"/>
          </p:cNvSpPr>
          <p:nvPr>
            <p:ph type="body" idx="1"/>
          </p:nvPr>
        </p:nvSpPr>
        <p:spPr>
          <a:xfrm>
            <a:off x="410667" y="1412240"/>
            <a:ext cx="11062970" cy="3936975"/>
          </a:xfrm>
        </p:spPr>
        <p:txBody>
          <a:bodyPr/>
          <a:lstStyle/>
          <a:p>
            <a:pPr marL="299085" indent="-286385">
              <a:lnSpc>
                <a:spcPct val="100000"/>
              </a:lnSpc>
              <a:spcBef>
                <a:spcPts val="100"/>
              </a:spcBef>
              <a:buFont typeface="Wingdings" panose="05000000000000000000"/>
              <a:buChar char=""/>
              <a:tabLst>
                <a:tab pos="299085" algn="l"/>
              </a:tabLst>
            </a:pPr>
            <a:r>
              <a:rPr lang="en-US" sz="1600" dirty="0">
                <a:latin typeface="Times New Roman" panose="02020603050405020304"/>
                <a:cs typeface="Times New Roman" panose="02020603050405020304"/>
              </a:rPr>
              <a:t>Source</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data</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for</a:t>
            </a:r>
            <a:r>
              <a:rPr lang="en-US" sz="1600" spc="-25"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analysis</a:t>
            </a:r>
          </a:p>
          <a:p>
            <a:pPr marL="299085" indent="-286385">
              <a:lnSpc>
                <a:spcPct val="100000"/>
              </a:lnSpc>
              <a:spcBef>
                <a:spcPts val="100"/>
              </a:spcBef>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Clean</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prepare</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30" dirty="0">
                <a:latin typeface="Times New Roman" panose="02020603050405020304"/>
                <a:cs typeface="Times New Roman" panose="02020603050405020304"/>
              </a:rPr>
              <a:t> </a:t>
            </a:r>
            <a:r>
              <a:rPr lang="en-US" sz="1600" spc="-20" dirty="0">
                <a:latin typeface="Times New Roman" panose="02020603050405020304"/>
                <a:cs typeface="Times New Roman" panose="02020603050405020304"/>
              </a:rPr>
              <a:t>data</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Exploratory</a:t>
            </a:r>
            <a:r>
              <a:rPr lang="en-US" sz="1600" spc="-3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Data</a:t>
            </a:r>
            <a:r>
              <a:rPr lang="en-US" sz="1600" spc="-8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Analysis</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Feature</a:t>
            </a:r>
            <a:r>
              <a:rPr lang="en-US" sz="1600" spc="-45"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Scaling</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Splitting</a:t>
            </a:r>
            <a:r>
              <a:rPr lang="en-US" sz="1600" spc="-5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data</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into</a:t>
            </a:r>
            <a:r>
              <a:rPr lang="en-US" sz="1600" spc="-65"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Test</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5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Train</a:t>
            </a:r>
            <a:r>
              <a:rPr lang="en-US" sz="1600" spc="-3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dataset</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Building</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a:t>
            </a:r>
            <a:r>
              <a:rPr lang="en-US" sz="1600" spc="-5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logistic</a:t>
            </a:r>
            <a:r>
              <a:rPr lang="en-US" sz="1600" spc="-5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Regression</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model and</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calculate</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Lead</a:t>
            </a:r>
            <a:r>
              <a:rPr lang="en-US" sz="1600" spc="-10" dirty="0">
                <a:latin typeface="Times New Roman" panose="02020603050405020304"/>
                <a:cs typeface="Times New Roman" panose="02020603050405020304"/>
              </a:rPr>
              <a:t> Score</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Evaluating</a:t>
            </a:r>
            <a:r>
              <a:rPr lang="en-US" sz="1600" spc="-5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3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model</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by</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using</a:t>
            </a:r>
            <a:r>
              <a:rPr lang="en-US" sz="1600" spc="-3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different</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metrics</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Specificity</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Sensitivity</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or</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Precision</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10" dirty="0">
                <a:latin typeface="Times New Roman" panose="02020603050405020304"/>
                <a:cs typeface="Times New Roman" panose="02020603050405020304"/>
              </a:rPr>
              <a:t> Recall</a:t>
            </a:r>
          </a:p>
          <a:p>
            <a:pPr marL="299085" indent="-286385">
              <a:lnSpc>
                <a:spcPct val="100000"/>
              </a:lnSpc>
              <a:buFont typeface="Wingdings" panose="05000000000000000000"/>
              <a:buChar char=""/>
              <a:tabLst>
                <a:tab pos="299085" algn="l"/>
              </a:tabLst>
            </a:pPr>
            <a:endParaRPr lang="en-US" sz="1600" dirty="0">
              <a:latin typeface="Times New Roman" panose="02020603050405020304"/>
              <a:cs typeface="Times New Roman" panose="02020603050405020304"/>
            </a:endParaRPr>
          </a:p>
          <a:p>
            <a:pPr marL="299085" indent="-286385">
              <a:lnSpc>
                <a:spcPct val="100000"/>
              </a:lnSpc>
              <a:buFont typeface="Wingdings" panose="05000000000000000000"/>
              <a:buChar char=""/>
              <a:tabLst>
                <a:tab pos="299085" algn="l"/>
              </a:tabLst>
            </a:pPr>
            <a:r>
              <a:rPr lang="en-US" sz="1600" dirty="0">
                <a:latin typeface="Times New Roman" panose="02020603050405020304"/>
                <a:cs typeface="Times New Roman" panose="02020603050405020304"/>
              </a:rPr>
              <a:t>Applying</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best</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model</a:t>
            </a:r>
            <a:r>
              <a:rPr lang="en-US" sz="1600" spc="-3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in</a:t>
            </a:r>
            <a:r>
              <a:rPr lang="en-US" sz="1600" spc="-5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Test</a:t>
            </a:r>
            <a:r>
              <a:rPr lang="en-US" sz="1600" spc="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data</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based</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on</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the</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Sensitivity</a:t>
            </a:r>
            <a:r>
              <a:rPr lang="en-US" sz="1600" spc="-5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3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Specificity</a:t>
            </a:r>
            <a:r>
              <a:rPr lang="en-US" sz="1600" spc="-45"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Metrics</a:t>
            </a:r>
            <a:endParaRPr lang="en-US" sz="1600" dirty="0">
              <a:latin typeface="Times New Roman" panose="02020603050405020304"/>
              <a:cs typeface="Times New Roman" panose="02020603050405020304"/>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350737"/>
          </a:xfrm>
          <a:prstGeom prst="rect">
            <a:avLst/>
          </a:prstGeom>
        </p:spPr>
        <p:txBody>
          <a:bodyPr vert="horz" wrap="square" lIns="0" tIns="12065" rIns="0" bIns="0" rtlCol="0">
            <a:spAutoFit/>
          </a:bodyPr>
          <a:lstStyle/>
          <a:p>
            <a:pPr marL="137795">
              <a:lnSpc>
                <a:spcPct val="100000"/>
              </a:lnSpc>
              <a:spcBef>
                <a:spcPts val="95"/>
              </a:spcBef>
            </a:pPr>
            <a:r>
              <a:rPr lang="en-IN" spc="-10" dirty="0"/>
              <a:t>M</a:t>
            </a:r>
            <a:r>
              <a:rPr spc="-10" dirty="0" err="1"/>
              <a:t>ethodology</a:t>
            </a:r>
            <a:endParaRPr spc="-10" dirty="0"/>
          </a:p>
        </p:txBody>
      </p:sp>
      <p:sp>
        <p:nvSpPr>
          <p:cNvPr id="3" name="object 3"/>
          <p:cNvSpPr txBox="1"/>
          <p:nvPr/>
        </p:nvSpPr>
        <p:spPr>
          <a:xfrm>
            <a:off x="521208" y="1083563"/>
            <a:ext cx="2441575" cy="2505173"/>
          </a:xfrm>
          <a:prstGeom prst="rect">
            <a:avLst/>
          </a:prstGeom>
          <a:solidFill>
            <a:schemeClr val="bg1">
              <a:lumMod val="65000"/>
            </a:schemeClr>
          </a:solidFill>
          <a:ln w="12191">
            <a:solidFill>
              <a:srgbClr val="41709C"/>
            </a:solidFill>
          </a:ln>
        </p:spPr>
        <p:txBody>
          <a:bodyPr vert="horz" wrap="square" lIns="0" tIns="159385" rIns="0" bIns="0" rtlCol="0">
            <a:spAutoFit/>
          </a:bodyPr>
          <a:lstStyle/>
          <a:p>
            <a:pPr marL="471805" marR="92075" indent="-375285">
              <a:lnSpc>
                <a:spcPct val="100000"/>
              </a:lnSpc>
              <a:spcBef>
                <a:spcPts val="1255"/>
              </a:spcBef>
            </a:pPr>
            <a:r>
              <a:rPr sz="1800" dirty="0">
                <a:solidFill>
                  <a:srgbClr val="FFFFFF"/>
                </a:solidFill>
                <a:latin typeface="Calibri" panose="020F0502020204030204"/>
                <a:cs typeface="Calibri" panose="020F0502020204030204"/>
              </a:rPr>
              <a:t>Data</a:t>
            </a:r>
            <a:r>
              <a:rPr sz="1800" spc="-5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Sourcing</a:t>
            </a:r>
            <a:r>
              <a:rPr sz="1800" spc="-4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t>
            </a:r>
            <a:r>
              <a:rPr sz="1800" spc="-5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Cleaning </a:t>
            </a:r>
            <a:r>
              <a:rPr sz="1800" dirty="0">
                <a:solidFill>
                  <a:srgbClr val="FFFFFF"/>
                </a:solidFill>
                <a:latin typeface="Calibri" panose="020F0502020204030204"/>
                <a:cs typeface="Calibri" panose="020F0502020204030204"/>
              </a:rPr>
              <a:t>and</a:t>
            </a:r>
            <a:r>
              <a:rPr sz="1800" spc="-2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Preparation</a:t>
            </a:r>
            <a:endParaRPr sz="1800" dirty="0">
              <a:latin typeface="Calibri" panose="020F0502020204030204"/>
              <a:cs typeface="Calibri" panose="020F0502020204030204"/>
            </a:endParaRPr>
          </a:p>
          <a:p>
            <a:pPr marL="391160" indent="-286385">
              <a:lnSpc>
                <a:spcPct val="100000"/>
              </a:lnSpc>
              <a:spcBef>
                <a:spcPts val="2190"/>
              </a:spcBef>
              <a:buFont typeface="Arial" panose="020B0604020202020204"/>
              <a:buChar char="•"/>
              <a:tabLst>
                <a:tab pos="391160" algn="l"/>
              </a:tabLst>
            </a:pPr>
            <a:r>
              <a:rPr sz="1400" dirty="0">
                <a:solidFill>
                  <a:srgbClr val="FFFFFF"/>
                </a:solidFill>
                <a:latin typeface="Calibri" panose="020F0502020204030204"/>
                <a:cs typeface="Calibri" panose="020F0502020204030204"/>
              </a:rPr>
              <a:t>Read</a:t>
            </a:r>
            <a:r>
              <a:rPr sz="1400" spc="-5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the</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Data</a:t>
            </a:r>
            <a:r>
              <a:rPr sz="1400" spc="-5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from</a:t>
            </a:r>
            <a:r>
              <a:rPr sz="1400" spc="-5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Source</a:t>
            </a:r>
            <a:endParaRPr sz="1400" dirty="0">
              <a:latin typeface="Calibri" panose="020F0502020204030204"/>
              <a:cs typeface="Calibri" panose="020F0502020204030204"/>
            </a:endParaRPr>
          </a:p>
          <a:p>
            <a:pPr marL="377825" marR="103505" indent="-287020">
              <a:lnSpc>
                <a:spcPct val="100000"/>
              </a:lnSpc>
              <a:buFont typeface="Arial" panose="020B0604020202020204"/>
              <a:buChar char="•"/>
              <a:tabLst>
                <a:tab pos="377825" algn="l"/>
              </a:tabLst>
            </a:pPr>
            <a:r>
              <a:rPr sz="1400" spc="-10" dirty="0">
                <a:solidFill>
                  <a:srgbClr val="FFFFFF"/>
                </a:solidFill>
                <a:latin typeface="Calibri" panose="020F0502020204030204"/>
                <a:cs typeface="Calibri" panose="020F0502020204030204"/>
              </a:rPr>
              <a:t>Convert</a:t>
            </a:r>
            <a:r>
              <a:rPr sz="1400" spc="-4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data</a:t>
            </a:r>
            <a:r>
              <a:rPr sz="1400" spc="-3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into</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clean </a:t>
            </a:r>
            <a:r>
              <a:rPr sz="1400" dirty="0">
                <a:solidFill>
                  <a:srgbClr val="FFFFFF"/>
                </a:solidFill>
                <a:latin typeface="Calibri" panose="020F0502020204030204"/>
                <a:cs typeface="Calibri" panose="020F0502020204030204"/>
              </a:rPr>
              <a:t>format</a:t>
            </a:r>
            <a:r>
              <a:rPr sz="1400" spc="-5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suitable</a:t>
            </a:r>
            <a:r>
              <a:rPr sz="1400" spc="-2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for</a:t>
            </a:r>
            <a:r>
              <a:rPr sz="1400" spc="-5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analysis</a:t>
            </a:r>
            <a:endParaRPr sz="1400" dirty="0">
              <a:latin typeface="Calibri" panose="020F0502020204030204"/>
              <a:cs typeface="Calibri" panose="020F0502020204030204"/>
            </a:endParaRPr>
          </a:p>
          <a:p>
            <a:pPr marL="377825" indent="-286385">
              <a:lnSpc>
                <a:spcPct val="100000"/>
              </a:lnSpc>
              <a:buFont typeface="Arial" panose="020B0604020202020204"/>
              <a:buChar char="•"/>
              <a:tabLst>
                <a:tab pos="377825" algn="l"/>
              </a:tabLst>
            </a:pPr>
            <a:r>
              <a:rPr sz="1400" spc="-10" dirty="0">
                <a:solidFill>
                  <a:srgbClr val="FFFFFF"/>
                </a:solidFill>
                <a:latin typeface="Calibri" panose="020F0502020204030204"/>
                <a:cs typeface="Calibri" panose="020F0502020204030204"/>
              </a:rPr>
              <a:t>Remove</a:t>
            </a:r>
            <a:r>
              <a:rPr sz="1400" spc="-3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duplicate</a:t>
            </a:r>
            <a:r>
              <a:rPr sz="1400" spc="5" dirty="0">
                <a:solidFill>
                  <a:srgbClr val="FFFFFF"/>
                </a:solidFill>
                <a:latin typeface="Calibri" panose="020F0502020204030204"/>
                <a:cs typeface="Calibri" panose="020F0502020204030204"/>
              </a:rPr>
              <a:t> </a:t>
            </a:r>
            <a:r>
              <a:rPr sz="1400" spc="-20" dirty="0">
                <a:solidFill>
                  <a:srgbClr val="FFFFFF"/>
                </a:solidFill>
                <a:latin typeface="Calibri" panose="020F0502020204030204"/>
                <a:cs typeface="Calibri" panose="020F0502020204030204"/>
              </a:rPr>
              <a:t>data</a:t>
            </a:r>
            <a:endParaRPr sz="1400" dirty="0">
              <a:latin typeface="Calibri" panose="020F0502020204030204"/>
              <a:cs typeface="Calibri" panose="020F0502020204030204"/>
            </a:endParaRPr>
          </a:p>
          <a:p>
            <a:pPr marL="377825" indent="-286385">
              <a:lnSpc>
                <a:spcPct val="100000"/>
              </a:lnSpc>
              <a:buFont typeface="Arial" panose="020B0604020202020204"/>
              <a:buChar char="•"/>
              <a:tabLst>
                <a:tab pos="377825" algn="l"/>
              </a:tabLst>
            </a:pPr>
            <a:r>
              <a:rPr sz="1400" dirty="0">
                <a:solidFill>
                  <a:srgbClr val="FFFFFF"/>
                </a:solidFill>
                <a:latin typeface="Calibri" panose="020F0502020204030204"/>
                <a:cs typeface="Calibri" panose="020F0502020204030204"/>
              </a:rPr>
              <a:t>Outlier</a:t>
            </a:r>
            <a:r>
              <a:rPr sz="1400" spc="-4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Treatment</a:t>
            </a:r>
            <a:endParaRPr sz="1400" dirty="0">
              <a:latin typeface="Calibri" panose="020F0502020204030204"/>
              <a:cs typeface="Calibri" panose="020F0502020204030204"/>
            </a:endParaRPr>
          </a:p>
          <a:p>
            <a:pPr marL="377825" indent="-286385">
              <a:lnSpc>
                <a:spcPct val="100000"/>
              </a:lnSpc>
              <a:buFont typeface="Arial" panose="020B0604020202020204"/>
              <a:buChar char="•"/>
              <a:tabLst>
                <a:tab pos="377825" algn="l"/>
              </a:tabLst>
            </a:pPr>
            <a:r>
              <a:rPr sz="1400" spc="-10" dirty="0">
                <a:solidFill>
                  <a:srgbClr val="FFFFFF"/>
                </a:solidFill>
                <a:latin typeface="Calibri" panose="020F0502020204030204"/>
                <a:cs typeface="Calibri" panose="020F0502020204030204"/>
              </a:rPr>
              <a:t>Exploratory</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Data</a:t>
            </a:r>
            <a:r>
              <a:rPr sz="1400" spc="-1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Analysis</a:t>
            </a:r>
            <a:endParaRPr sz="1400" dirty="0">
              <a:latin typeface="Calibri" panose="020F0502020204030204"/>
              <a:cs typeface="Calibri" panose="020F0502020204030204"/>
            </a:endParaRPr>
          </a:p>
          <a:p>
            <a:pPr marL="377825" indent="-286385">
              <a:lnSpc>
                <a:spcPct val="100000"/>
              </a:lnSpc>
              <a:buFont typeface="Arial" panose="020B0604020202020204"/>
              <a:buChar char="•"/>
              <a:tabLst>
                <a:tab pos="377825" algn="l"/>
              </a:tabLst>
            </a:pPr>
            <a:r>
              <a:rPr sz="1400" spc="-10" dirty="0">
                <a:solidFill>
                  <a:srgbClr val="FFFFFF"/>
                </a:solidFill>
                <a:latin typeface="Calibri" panose="020F0502020204030204"/>
                <a:cs typeface="Calibri" panose="020F0502020204030204"/>
              </a:rPr>
              <a:t>Feature</a:t>
            </a:r>
            <a:r>
              <a:rPr sz="1400" spc="-4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Standardization</a:t>
            </a:r>
            <a:endParaRPr sz="1400" dirty="0">
              <a:latin typeface="Calibri" panose="020F0502020204030204"/>
              <a:cs typeface="Calibri" panose="020F0502020204030204"/>
            </a:endParaRPr>
          </a:p>
        </p:txBody>
      </p:sp>
      <p:sp>
        <p:nvSpPr>
          <p:cNvPr id="4" name="object 4"/>
          <p:cNvSpPr txBox="1"/>
          <p:nvPr/>
        </p:nvSpPr>
        <p:spPr>
          <a:xfrm>
            <a:off x="4032503" y="1083563"/>
            <a:ext cx="2441575" cy="2158283"/>
          </a:xfrm>
          <a:prstGeom prst="rect">
            <a:avLst/>
          </a:prstGeom>
          <a:solidFill>
            <a:schemeClr val="bg1">
              <a:lumMod val="65000"/>
            </a:schemeClr>
          </a:solidFill>
          <a:ln w="12192">
            <a:solidFill>
              <a:srgbClr val="41709C"/>
            </a:solidFill>
          </a:ln>
        </p:spPr>
        <p:txBody>
          <a:bodyPr vert="horz" wrap="square" lIns="0" tIns="181610" rIns="0" bIns="0" rtlCol="0">
            <a:spAutoFit/>
          </a:bodyPr>
          <a:lstStyle/>
          <a:p>
            <a:pPr marL="173990" marR="168275" indent="1270" algn="ctr">
              <a:lnSpc>
                <a:spcPct val="100000"/>
              </a:lnSpc>
              <a:spcBef>
                <a:spcPts val="1430"/>
              </a:spcBef>
            </a:pPr>
            <a:r>
              <a:rPr sz="1800" dirty="0">
                <a:solidFill>
                  <a:srgbClr val="FFFFFF"/>
                </a:solidFill>
                <a:latin typeface="Calibri" panose="020F0502020204030204"/>
                <a:cs typeface="Calibri" panose="020F0502020204030204"/>
              </a:rPr>
              <a:t>Feature</a:t>
            </a:r>
            <a:r>
              <a:rPr sz="1800" spc="-7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Scaling</a:t>
            </a:r>
            <a:r>
              <a:rPr sz="1800" spc="-55" dirty="0">
                <a:solidFill>
                  <a:srgbClr val="FFFFFF"/>
                </a:solidFill>
                <a:latin typeface="Calibri" panose="020F0502020204030204"/>
                <a:cs typeface="Calibri" panose="020F0502020204030204"/>
              </a:rPr>
              <a:t> </a:t>
            </a:r>
            <a:r>
              <a:rPr sz="1800" spc="-25" dirty="0">
                <a:solidFill>
                  <a:srgbClr val="FFFFFF"/>
                </a:solidFill>
                <a:latin typeface="Calibri" panose="020F0502020204030204"/>
                <a:cs typeface="Calibri" panose="020F0502020204030204"/>
              </a:rPr>
              <a:t>and </a:t>
            </a:r>
            <a:r>
              <a:rPr sz="1800" dirty="0">
                <a:solidFill>
                  <a:srgbClr val="FFFFFF"/>
                </a:solidFill>
                <a:latin typeface="Calibri" panose="020F0502020204030204"/>
                <a:cs typeface="Calibri" panose="020F0502020204030204"/>
              </a:rPr>
              <a:t>Splitting</a:t>
            </a:r>
            <a:r>
              <a:rPr sz="1800" spc="-60"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Train</a:t>
            </a:r>
            <a:r>
              <a:rPr sz="1800" spc="-6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and</a:t>
            </a:r>
            <a:r>
              <a:rPr sz="1800" spc="-70" dirty="0">
                <a:solidFill>
                  <a:srgbClr val="FFFFFF"/>
                </a:solidFill>
                <a:latin typeface="Calibri" panose="020F0502020204030204"/>
                <a:cs typeface="Calibri" panose="020F0502020204030204"/>
              </a:rPr>
              <a:t> </a:t>
            </a:r>
            <a:r>
              <a:rPr sz="1800" spc="-30" dirty="0">
                <a:solidFill>
                  <a:srgbClr val="FFFFFF"/>
                </a:solidFill>
                <a:latin typeface="Calibri" panose="020F0502020204030204"/>
                <a:cs typeface="Calibri" panose="020F0502020204030204"/>
              </a:rPr>
              <a:t>Test </a:t>
            </a:r>
            <a:r>
              <a:rPr sz="1800" spc="-20" dirty="0">
                <a:solidFill>
                  <a:srgbClr val="FFFFFF"/>
                </a:solidFill>
                <a:latin typeface="Calibri" panose="020F0502020204030204"/>
                <a:cs typeface="Calibri" panose="020F0502020204030204"/>
              </a:rPr>
              <a:t>Sets</a:t>
            </a:r>
            <a:endParaRPr sz="1800" dirty="0">
              <a:latin typeface="Calibri" panose="020F0502020204030204"/>
              <a:cs typeface="Calibri" panose="020F0502020204030204"/>
            </a:endParaRPr>
          </a:p>
          <a:p>
            <a:pPr marL="378460" indent="-286385">
              <a:lnSpc>
                <a:spcPct val="100000"/>
              </a:lnSpc>
              <a:spcBef>
                <a:spcPts val="2190"/>
              </a:spcBef>
              <a:buFont typeface="Arial" panose="020B0604020202020204"/>
              <a:buChar char="•"/>
              <a:tabLst>
                <a:tab pos="378460" algn="l"/>
              </a:tabLst>
            </a:pPr>
            <a:r>
              <a:rPr sz="1400" spc="-10" dirty="0">
                <a:solidFill>
                  <a:srgbClr val="FFFFFF"/>
                </a:solidFill>
                <a:latin typeface="Calibri" panose="020F0502020204030204"/>
                <a:cs typeface="Calibri" panose="020F0502020204030204"/>
              </a:rPr>
              <a:t>Feature</a:t>
            </a:r>
            <a:r>
              <a:rPr sz="1400" spc="-3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Scaling</a:t>
            </a:r>
            <a:r>
              <a:rPr sz="1400" spc="-2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of</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Numeric</a:t>
            </a:r>
            <a:endParaRPr sz="1400" dirty="0">
              <a:latin typeface="Calibri" panose="020F0502020204030204"/>
              <a:cs typeface="Calibri" panose="020F0502020204030204"/>
            </a:endParaRPr>
          </a:p>
          <a:p>
            <a:pPr marL="378460">
              <a:lnSpc>
                <a:spcPct val="100000"/>
              </a:lnSpc>
            </a:pPr>
            <a:r>
              <a:rPr sz="1400" spc="-20" dirty="0">
                <a:solidFill>
                  <a:srgbClr val="FFFFFF"/>
                </a:solidFill>
                <a:latin typeface="Calibri" panose="020F0502020204030204"/>
                <a:cs typeface="Calibri" panose="020F0502020204030204"/>
              </a:rPr>
              <a:t>data</a:t>
            </a:r>
            <a:endParaRPr sz="1400" dirty="0">
              <a:latin typeface="Calibri" panose="020F0502020204030204"/>
              <a:cs typeface="Calibri" panose="020F0502020204030204"/>
            </a:endParaRPr>
          </a:p>
          <a:p>
            <a:pPr marL="378460" marR="395605" indent="-287020">
              <a:lnSpc>
                <a:spcPct val="100000"/>
              </a:lnSpc>
              <a:spcBef>
                <a:spcPts val="5"/>
              </a:spcBef>
              <a:buFont typeface="Arial" panose="020B0604020202020204"/>
              <a:buChar char="•"/>
              <a:tabLst>
                <a:tab pos="378460" algn="l"/>
              </a:tabLst>
            </a:pPr>
            <a:r>
              <a:rPr sz="1400" spc="-10" dirty="0">
                <a:solidFill>
                  <a:srgbClr val="FFFFFF"/>
                </a:solidFill>
                <a:latin typeface="Calibri" panose="020F0502020204030204"/>
                <a:cs typeface="Calibri" panose="020F0502020204030204"/>
              </a:rPr>
              <a:t>Splitting</a:t>
            </a:r>
            <a:r>
              <a:rPr sz="1400" spc="-3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data</a:t>
            </a:r>
            <a:r>
              <a:rPr sz="1400" spc="-3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into</a:t>
            </a:r>
            <a:r>
              <a:rPr sz="1400" spc="-30" dirty="0">
                <a:solidFill>
                  <a:srgbClr val="FFFFFF"/>
                </a:solidFill>
                <a:latin typeface="Calibri" panose="020F0502020204030204"/>
                <a:cs typeface="Calibri" panose="020F0502020204030204"/>
              </a:rPr>
              <a:t> </a:t>
            </a:r>
            <a:r>
              <a:rPr sz="1400" spc="-20" dirty="0">
                <a:solidFill>
                  <a:srgbClr val="FFFFFF"/>
                </a:solidFill>
                <a:latin typeface="Calibri" panose="020F0502020204030204"/>
                <a:cs typeface="Calibri" panose="020F0502020204030204"/>
              </a:rPr>
              <a:t>train </a:t>
            </a:r>
            <a:r>
              <a:rPr sz="1400" dirty="0">
                <a:solidFill>
                  <a:srgbClr val="FFFFFF"/>
                </a:solidFill>
                <a:latin typeface="Calibri" panose="020F0502020204030204"/>
                <a:cs typeface="Calibri" panose="020F0502020204030204"/>
              </a:rPr>
              <a:t>and</a:t>
            </a:r>
            <a:r>
              <a:rPr sz="1400" spc="-4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test</a:t>
            </a:r>
            <a:r>
              <a:rPr sz="1400" spc="-45" dirty="0">
                <a:solidFill>
                  <a:srgbClr val="FFFFFF"/>
                </a:solidFill>
                <a:latin typeface="Calibri" panose="020F0502020204030204"/>
                <a:cs typeface="Calibri" panose="020F0502020204030204"/>
              </a:rPr>
              <a:t> </a:t>
            </a:r>
            <a:r>
              <a:rPr sz="1400" spc="-20" dirty="0">
                <a:solidFill>
                  <a:srgbClr val="FFFFFF"/>
                </a:solidFill>
                <a:latin typeface="Calibri" panose="020F0502020204030204"/>
                <a:cs typeface="Calibri" panose="020F0502020204030204"/>
              </a:rPr>
              <a:t>set</a:t>
            </a:r>
            <a:endParaRPr sz="1400" dirty="0">
              <a:latin typeface="Calibri" panose="020F0502020204030204"/>
              <a:cs typeface="Calibri" panose="020F0502020204030204"/>
            </a:endParaRPr>
          </a:p>
        </p:txBody>
      </p:sp>
      <p:grpSp>
        <p:nvGrpSpPr>
          <p:cNvPr id="5" name="object 5"/>
          <p:cNvGrpSpPr/>
          <p:nvPr/>
        </p:nvGrpSpPr>
        <p:grpSpPr>
          <a:xfrm>
            <a:off x="3084576" y="1658111"/>
            <a:ext cx="826135" cy="1064260"/>
            <a:chOff x="3084576" y="1658111"/>
            <a:chExt cx="826135" cy="1064260"/>
          </a:xfrm>
          <a:solidFill>
            <a:schemeClr val="bg1">
              <a:lumMod val="65000"/>
            </a:schemeClr>
          </a:solidFill>
        </p:grpSpPr>
        <p:sp>
          <p:nvSpPr>
            <p:cNvPr id="6" name="object 6"/>
            <p:cNvSpPr/>
            <p:nvPr/>
          </p:nvSpPr>
          <p:spPr>
            <a:xfrm>
              <a:off x="3090672" y="1664207"/>
              <a:ext cx="814069" cy="1051560"/>
            </a:xfrm>
            <a:custGeom>
              <a:avLst/>
              <a:gdLst/>
              <a:ahLst/>
              <a:cxnLst/>
              <a:rect l="l" t="t" r="r" b="b"/>
              <a:pathLst>
                <a:path w="814070" h="1051560">
                  <a:moveTo>
                    <a:pt x="406907" y="0"/>
                  </a:moveTo>
                  <a:lnTo>
                    <a:pt x="406907" y="262889"/>
                  </a:lnTo>
                  <a:lnTo>
                    <a:pt x="0" y="262889"/>
                  </a:lnTo>
                  <a:lnTo>
                    <a:pt x="0" y="788669"/>
                  </a:lnTo>
                  <a:lnTo>
                    <a:pt x="406907" y="788669"/>
                  </a:lnTo>
                  <a:lnTo>
                    <a:pt x="406907" y="1051559"/>
                  </a:lnTo>
                  <a:lnTo>
                    <a:pt x="813815" y="525779"/>
                  </a:lnTo>
                  <a:lnTo>
                    <a:pt x="406907" y="0"/>
                  </a:lnTo>
                  <a:close/>
                </a:path>
              </a:pathLst>
            </a:custGeom>
            <a:grpFill/>
          </p:spPr>
          <p:txBody>
            <a:bodyPr wrap="square" lIns="0" tIns="0" rIns="0" bIns="0" rtlCol="0"/>
            <a:lstStyle/>
            <a:p>
              <a:endParaRPr/>
            </a:p>
          </p:txBody>
        </p:sp>
        <p:sp>
          <p:nvSpPr>
            <p:cNvPr id="7" name="object 7"/>
            <p:cNvSpPr/>
            <p:nvPr/>
          </p:nvSpPr>
          <p:spPr>
            <a:xfrm>
              <a:off x="3090672" y="1664207"/>
              <a:ext cx="814069" cy="1051560"/>
            </a:xfrm>
            <a:custGeom>
              <a:avLst/>
              <a:gdLst/>
              <a:ahLst/>
              <a:cxnLst/>
              <a:rect l="l" t="t" r="r" b="b"/>
              <a:pathLst>
                <a:path w="814070" h="1051560">
                  <a:moveTo>
                    <a:pt x="0" y="262889"/>
                  </a:moveTo>
                  <a:lnTo>
                    <a:pt x="406907" y="262889"/>
                  </a:lnTo>
                  <a:lnTo>
                    <a:pt x="406907" y="0"/>
                  </a:lnTo>
                  <a:lnTo>
                    <a:pt x="813815" y="525779"/>
                  </a:lnTo>
                  <a:lnTo>
                    <a:pt x="406907" y="1051559"/>
                  </a:lnTo>
                  <a:lnTo>
                    <a:pt x="406907" y="788669"/>
                  </a:lnTo>
                  <a:lnTo>
                    <a:pt x="0" y="788669"/>
                  </a:lnTo>
                  <a:lnTo>
                    <a:pt x="0" y="262889"/>
                  </a:lnTo>
                  <a:close/>
                </a:path>
              </a:pathLst>
            </a:custGeom>
            <a:grpFill/>
            <a:ln w="12192">
              <a:solidFill>
                <a:srgbClr val="41709C"/>
              </a:solidFill>
            </a:ln>
          </p:spPr>
          <p:txBody>
            <a:bodyPr wrap="square" lIns="0" tIns="0" rIns="0" bIns="0" rtlCol="0"/>
            <a:lstStyle/>
            <a:p>
              <a:endParaRPr/>
            </a:p>
          </p:txBody>
        </p:sp>
      </p:grpSp>
      <p:grpSp>
        <p:nvGrpSpPr>
          <p:cNvPr id="8" name="object 8"/>
          <p:cNvGrpSpPr/>
          <p:nvPr/>
        </p:nvGrpSpPr>
        <p:grpSpPr>
          <a:xfrm>
            <a:off x="6571488" y="1589532"/>
            <a:ext cx="826135" cy="1064260"/>
            <a:chOff x="6571488" y="1589532"/>
            <a:chExt cx="826135" cy="1064260"/>
          </a:xfrm>
          <a:solidFill>
            <a:schemeClr val="bg1">
              <a:lumMod val="65000"/>
            </a:schemeClr>
          </a:solidFill>
        </p:grpSpPr>
        <p:sp>
          <p:nvSpPr>
            <p:cNvPr id="9" name="object 9"/>
            <p:cNvSpPr/>
            <p:nvPr/>
          </p:nvSpPr>
          <p:spPr>
            <a:xfrm>
              <a:off x="6577584" y="1595628"/>
              <a:ext cx="814069" cy="1051560"/>
            </a:xfrm>
            <a:custGeom>
              <a:avLst/>
              <a:gdLst/>
              <a:ahLst/>
              <a:cxnLst/>
              <a:rect l="l" t="t" r="r" b="b"/>
              <a:pathLst>
                <a:path w="814070" h="1051560">
                  <a:moveTo>
                    <a:pt x="406908" y="0"/>
                  </a:moveTo>
                  <a:lnTo>
                    <a:pt x="406908" y="262889"/>
                  </a:lnTo>
                  <a:lnTo>
                    <a:pt x="0" y="262889"/>
                  </a:lnTo>
                  <a:lnTo>
                    <a:pt x="0" y="788670"/>
                  </a:lnTo>
                  <a:lnTo>
                    <a:pt x="406908" y="788670"/>
                  </a:lnTo>
                  <a:lnTo>
                    <a:pt x="406908" y="1051560"/>
                  </a:lnTo>
                  <a:lnTo>
                    <a:pt x="813816" y="525780"/>
                  </a:lnTo>
                  <a:lnTo>
                    <a:pt x="406908" y="0"/>
                  </a:lnTo>
                  <a:close/>
                </a:path>
              </a:pathLst>
            </a:custGeom>
            <a:grpFill/>
          </p:spPr>
          <p:txBody>
            <a:bodyPr wrap="square" lIns="0" tIns="0" rIns="0" bIns="0" rtlCol="0"/>
            <a:lstStyle/>
            <a:p>
              <a:endParaRPr/>
            </a:p>
          </p:txBody>
        </p:sp>
        <p:sp>
          <p:nvSpPr>
            <p:cNvPr id="10" name="object 10"/>
            <p:cNvSpPr/>
            <p:nvPr/>
          </p:nvSpPr>
          <p:spPr>
            <a:xfrm>
              <a:off x="6577584" y="1595628"/>
              <a:ext cx="814069" cy="1051560"/>
            </a:xfrm>
            <a:custGeom>
              <a:avLst/>
              <a:gdLst/>
              <a:ahLst/>
              <a:cxnLst/>
              <a:rect l="l" t="t" r="r" b="b"/>
              <a:pathLst>
                <a:path w="814070" h="1051560">
                  <a:moveTo>
                    <a:pt x="0" y="262889"/>
                  </a:moveTo>
                  <a:lnTo>
                    <a:pt x="406908" y="262889"/>
                  </a:lnTo>
                  <a:lnTo>
                    <a:pt x="406908" y="0"/>
                  </a:lnTo>
                  <a:lnTo>
                    <a:pt x="813816" y="525780"/>
                  </a:lnTo>
                  <a:lnTo>
                    <a:pt x="406908" y="1051560"/>
                  </a:lnTo>
                  <a:lnTo>
                    <a:pt x="406908" y="788670"/>
                  </a:lnTo>
                  <a:lnTo>
                    <a:pt x="0" y="788670"/>
                  </a:lnTo>
                  <a:lnTo>
                    <a:pt x="0" y="262889"/>
                  </a:lnTo>
                  <a:close/>
                </a:path>
              </a:pathLst>
            </a:custGeom>
            <a:grpFill/>
            <a:ln w="12192">
              <a:solidFill>
                <a:srgbClr val="41709C"/>
              </a:solidFill>
            </a:ln>
          </p:spPr>
          <p:txBody>
            <a:bodyPr wrap="square" lIns="0" tIns="0" rIns="0" bIns="0" rtlCol="0"/>
            <a:lstStyle/>
            <a:p>
              <a:endParaRPr/>
            </a:p>
          </p:txBody>
        </p:sp>
      </p:grpSp>
      <p:sp>
        <p:nvSpPr>
          <p:cNvPr id="11" name="object 11"/>
          <p:cNvSpPr txBox="1"/>
          <p:nvPr/>
        </p:nvSpPr>
        <p:spPr>
          <a:xfrm>
            <a:off x="7495031" y="999744"/>
            <a:ext cx="2731135" cy="2278188"/>
          </a:xfrm>
          <a:prstGeom prst="rect">
            <a:avLst/>
          </a:prstGeom>
          <a:solidFill>
            <a:schemeClr val="bg1">
              <a:lumMod val="65000"/>
            </a:schemeClr>
          </a:solidFill>
          <a:ln w="12192">
            <a:solidFill>
              <a:srgbClr val="41709C"/>
            </a:solidFill>
          </a:ln>
        </p:spPr>
        <p:txBody>
          <a:bodyPr vert="horz" wrap="square" lIns="0" tIns="208915" rIns="0" bIns="0" rtlCol="0">
            <a:spAutoFit/>
          </a:bodyPr>
          <a:lstStyle/>
          <a:p>
            <a:pPr marL="663575">
              <a:lnSpc>
                <a:spcPct val="100000"/>
              </a:lnSpc>
              <a:spcBef>
                <a:spcPts val="1645"/>
              </a:spcBef>
            </a:pPr>
            <a:r>
              <a:rPr sz="1800" dirty="0">
                <a:solidFill>
                  <a:srgbClr val="FFFFFF"/>
                </a:solidFill>
                <a:latin typeface="Calibri" panose="020F0502020204030204"/>
                <a:cs typeface="Calibri" panose="020F0502020204030204"/>
              </a:rPr>
              <a:t>Model</a:t>
            </a:r>
            <a:r>
              <a:rPr sz="1800" spc="-4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Building</a:t>
            </a:r>
            <a:endParaRPr sz="1800" dirty="0">
              <a:latin typeface="Calibri" panose="020F0502020204030204"/>
              <a:cs typeface="Calibri" panose="020F0502020204030204"/>
            </a:endParaRPr>
          </a:p>
          <a:p>
            <a:pPr marL="378460" indent="-286385">
              <a:lnSpc>
                <a:spcPct val="100000"/>
              </a:lnSpc>
              <a:spcBef>
                <a:spcPts val="2190"/>
              </a:spcBef>
              <a:buFont typeface="Arial" panose="020B0604020202020204"/>
              <a:buChar char="•"/>
              <a:tabLst>
                <a:tab pos="378460" algn="l"/>
              </a:tabLst>
            </a:pPr>
            <a:r>
              <a:rPr sz="1400" spc="-10" dirty="0">
                <a:solidFill>
                  <a:srgbClr val="FFFFFF"/>
                </a:solidFill>
                <a:latin typeface="Calibri" panose="020F0502020204030204"/>
                <a:cs typeface="Calibri" panose="020F0502020204030204"/>
              </a:rPr>
              <a:t>Feature</a:t>
            </a:r>
            <a:r>
              <a:rPr sz="1400" spc="-4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Selection</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using</a:t>
            </a:r>
            <a:r>
              <a:rPr sz="1400" spc="-45" dirty="0">
                <a:solidFill>
                  <a:srgbClr val="FFFFFF"/>
                </a:solidFill>
                <a:latin typeface="Calibri" panose="020F0502020204030204"/>
                <a:cs typeface="Calibri" panose="020F0502020204030204"/>
              </a:rPr>
              <a:t> </a:t>
            </a:r>
            <a:r>
              <a:rPr sz="1400" spc="-25" dirty="0">
                <a:solidFill>
                  <a:srgbClr val="FFFFFF"/>
                </a:solidFill>
                <a:latin typeface="Calibri" panose="020F0502020204030204"/>
                <a:cs typeface="Calibri" panose="020F0502020204030204"/>
              </a:rPr>
              <a:t>RFE</a:t>
            </a:r>
            <a:endParaRPr sz="1400" dirty="0">
              <a:latin typeface="Calibri" panose="020F0502020204030204"/>
              <a:cs typeface="Calibri" panose="020F0502020204030204"/>
            </a:endParaRPr>
          </a:p>
          <a:p>
            <a:pPr marL="378460" indent="-286385">
              <a:lnSpc>
                <a:spcPct val="100000"/>
              </a:lnSpc>
              <a:buFont typeface="Arial" panose="020B0604020202020204"/>
              <a:buChar char="•"/>
              <a:tabLst>
                <a:tab pos="378460" algn="l"/>
              </a:tabLst>
            </a:pPr>
            <a:r>
              <a:rPr sz="1400" dirty="0">
                <a:solidFill>
                  <a:srgbClr val="FFFFFF"/>
                </a:solidFill>
                <a:latin typeface="Calibri" panose="020F0502020204030204"/>
                <a:cs typeface="Calibri" panose="020F0502020204030204"/>
              </a:rPr>
              <a:t>Determine</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the</a:t>
            </a:r>
            <a:r>
              <a:rPr sz="1400" spc="-2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optimal</a:t>
            </a:r>
            <a:r>
              <a:rPr sz="1400" spc="-4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model</a:t>
            </a:r>
            <a:endParaRPr sz="1400" dirty="0">
              <a:latin typeface="Calibri" panose="020F0502020204030204"/>
              <a:cs typeface="Calibri" panose="020F0502020204030204"/>
            </a:endParaRPr>
          </a:p>
          <a:p>
            <a:pPr marL="378460">
              <a:lnSpc>
                <a:spcPct val="100000"/>
              </a:lnSpc>
            </a:pPr>
            <a:r>
              <a:rPr sz="1400" dirty="0">
                <a:solidFill>
                  <a:srgbClr val="FFFFFF"/>
                </a:solidFill>
                <a:latin typeface="Calibri" panose="020F0502020204030204"/>
                <a:cs typeface="Calibri" panose="020F0502020204030204"/>
              </a:rPr>
              <a:t>using</a:t>
            </a:r>
            <a:r>
              <a:rPr sz="1400" spc="-3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Logistic</a:t>
            </a:r>
            <a:r>
              <a:rPr sz="1400" spc="-5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Regression</a:t>
            </a:r>
            <a:endParaRPr sz="1400" dirty="0">
              <a:latin typeface="Calibri" panose="020F0502020204030204"/>
              <a:cs typeface="Calibri" panose="020F0502020204030204"/>
            </a:endParaRPr>
          </a:p>
          <a:p>
            <a:pPr marL="378460" marR="93980" indent="-287020">
              <a:lnSpc>
                <a:spcPct val="100000"/>
              </a:lnSpc>
              <a:buFont typeface="Arial" panose="020B0604020202020204"/>
              <a:buChar char="•"/>
              <a:tabLst>
                <a:tab pos="378460" algn="l"/>
              </a:tabLst>
            </a:pPr>
            <a:r>
              <a:rPr sz="1400" dirty="0">
                <a:solidFill>
                  <a:srgbClr val="FFFFFF"/>
                </a:solidFill>
                <a:latin typeface="Calibri" panose="020F0502020204030204"/>
                <a:cs typeface="Calibri" panose="020F0502020204030204"/>
              </a:rPr>
              <a:t>Calculate</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various</a:t>
            </a:r>
            <a:r>
              <a:rPr sz="1400" spc="-4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metrics</a:t>
            </a:r>
            <a:r>
              <a:rPr sz="1400" spc="-45" dirty="0">
                <a:solidFill>
                  <a:srgbClr val="FFFFFF"/>
                </a:solidFill>
                <a:latin typeface="Calibri" panose="020F0502020204030204"/>
                <a:cs typeface="Calibri" panose="020F0502020204030204"/>
              </a:rPr>
              <a:t> </a:t>
            </a:r>
            <a:r>
              <a:rPr sz="1400" spc="-20" dirty="0">
                <a:solidFill>
                  <a:srgbClr val="FFFFFF"/>
                </a:solidFill>
                <a:latin typeface="Calibri" panose="020F0502020204030204"/>
                <a:cs typeface="Calibri" panose="020F0502020204030204"/>
              </a:rPr>
              <a:t>like accuracy,</a:t>
            </a:r>
            <a:r>
              <a:rPr sz="1400" spc="-3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sensitivity,</a:t>
            </a:r>
            <a:r>
              <a:rPr sz="1400" spc="-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specificity, </a:t>
            </a:r>
            <a:r>
              <a:rPr sz="1400" dirty="0">
                <a:solidFill>
                  <a:srgbClr val="FFFFFF"/>
                </a:solidFill>
                <a:latin typeface="Calibri" panose="020F0502020204030204"/>
                <a:cs typeface="Calibri" panose="020F0502020204030204"/>
              </a:rPr>
              <a:t>precision</a:t>
            </a:r>
            <a:r>
              <a:rPr sz="1400" spc="-5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and</a:t>
            </a:r>
            <a:r>
              <a:rPr sz="1400" spc="-5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recall</a:t>
            </a:r>
            <a:r>
              <a:rPr sz="1400" spc="-45" dirty="0">
                <a:solidFill>
                  <a:srgbClr val="FFFFFF"/>
                </a:solidFill>
                <a:latin typeface="Calibri" panose="020F0502020204030204"/>
                <a:cs typeface="Calibri" panose="020F0502020204030204"/>
              </a:rPr>
              <a:t> </a:t>
            </a:r>
            <a:r>
              <a:rPr sz="1400" spc="-25" dirty="0">
                <a:solidFill>
                  <a:srgbClr val="FFFFFF"/>
                </a:solidFill>
                <a:latin typeface="Calibri" panose="020F0502020204030204"/>
                <a:cs typeface="Calibri" panose="020F0502020204030204"/>
              </a:rPr>
              <a:t>and </a:t>
            </a:r>
            <a:r>
              <a:rPr sz="1400" spc="-10" dirty="0">
                <a:solidFill>
                  <a:srgbClr val="FFFFFF"/>
                </a:solidFill>
                <a:latin typeface="Calibri" panose="020F0502020204030204"/>
                <a:cs typeface="Calibri" panose="020F0502020204030204"/>
              </a:rPr>
              <a:t>evaluate</a:t>
            </a:r>
            <a:r>
              <a:rPr sz="1400" spc="-2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the</a:t>
            </a:r>
            <a:r>
              <a:rPr sz="1400" spc="-4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model</a:t>
            </a:r>
            <a:endParaRPr sz="1400" dirty="0">
              <a:latin typeface="Calibri" panose="020F0502020204030204"/>
              <a:cs typeface="Calibri" panose="020F0502020204030204"/>
            </a:endParaRPr>
          </a:p>
        </p:txBody>
      </p:sp>
      <p:grpSp>
        <p:nvGrpSpPr>
          <p:cNvPr id="12" name="object 12"/>
          <p:cNvGrpSpPr/>
          <p:nvPr/>
        </p:nvGrpSpPr>
        <p:grpSpPr>
          <a:xfrm>
            <a:off x="8351519" y="3567684"/>
            <a:ext cx="1146175" cy="814069"/>
            <a:chOff x="8351519" y="3567684"/>
            <a:chExt cx="1146175" cy="814069"/>
          </a:xfrm>
          <a:solidFill>
            <a:schemeClr val="bg1">
              <a:lumMod val="65000"/>
            </a:schemeClr>
          </a:solidFill>
        </p:grpSpPr>
        <p:sp>
          <p:nvSpPr>
            <p:cNvPr id="13" name="object 13"/>
            <p:cNvSpPr/>
            <p:nvPr/>
          </p:nvSpPr>
          <p:spPr>
            <a:xfrm>
              <a:off x="8357615" y="3573780"/>
              <a:ext cx="1134110" cy="802005"/>
            </a:xfrm>
            <a:custGeom>
              <a:avLst/>
              <a:gdLst/>
              <a:ahLst/>
              <a:cxnLst/>
              <a:rect l="l" t="t" r="r" b="b"/>
              <a:pathLst>
                <a:path w="1134109" h="802004">
                  <a:moveTo>
                    <a:pt x="850391" y="0"/>
                  </a:moveTo>
                  <a:lnTo>
                    <a:pt x="283463" y="0"/>
                  </a:lnTo>
                  <a:lnTo>
                    <a:pt x="283463" y="400812"/>
                  </a:lnTo>
                  <a:lnTo>
                    <a:pt x="0" y="400812"/>
                  </a:lnTo>
                  <a:lnTo>
                    <a:pt x="566927" y="801624"/>
                  </a:lnTo>
                  <a:lnTo>
                    <a:pt x="1133855" y="400812"/>
                  </a:lnTo>
                  <a:lnTo>
                    <a:pt x="850391" y="400812"/>
                  </a:lnTo>
                  <a:lnTo>
                    <a:pt x="850391" y="0"/>
                  </a:lnTo>
                  <a:close/>
                </a:path>
              </a:pathLst>
            </a:custGeom>
            <a:grpFill/>
          </p:spPr>
          <p:txBody>
            <a:bodyPr wrap="square" lIns="0" tIns="0" rIns="0" bIns="0" rtlCol="0"/>
            <a:lstStyle/>
            <a:p>
              <a:endParaRPr/>
            </a:p>
          </p:txBody>
        </p:sp>
        <p:sp>
          <p:nvSpPr>
            <p:cNvPr id="14" name="object 14"/>
            <p:cNvSpPr/>
            <p:nvPr/>
          </p:nvSpPr>
          <p:spPr>
            <a:xfrm>
              <a:off x="8357615" y="3573780"/>
              <a:ext cx="1134110" cy="802005"/>
            </a:xfrm>
            <a:custGeom>
              <a:avLst/>
              <a:gdLst/>
              <a:ahLst/>
              <a:cxnLst/>
              <a:rect l="l" t="t" r="r" b="b"/>
              <a:pathLst>
                <a:path w="1134109" h="802004">
                  <a:moveTo>
                    <a:pt x="0" y="400812"/>
                  </a:moveTo>
                  <a:lnTo>
                    <a:pt x="283463" y="400812"/>
                  </a:lnTo>
                  <a:lnTo>
                    <a:pt x="283463" y="0"/>
                  </a:lnTo>
                  <a:lnTo>
                    <a:pt x="850391" y="0"/>
                  </a:lnTo>
                  <a:lnTo>
                    <a:pt x="850391" y="400812"/>
                  </a:lnTo>
                  <a:lnTo>
                    <a:pt x="1133855" y="400812"/>
                  </a:lnTo>
                  <a:lnTo>
                    <a:pt x="566927" y="801624"/>
                  </a:lnTo>
                  <a:lnTo>
                    <a:pt x="0" y="400812"/>
                  </a:lnTo>
                  <a:close/>
                </a:path>
              </a:pathLst>
            </a:custGeom>
            <a:grpFill/>
            <a:ln w="12192">
              <a:solidFill>
                <a:srgbClr val="41709C"/>
              </a:solidFill>
            </a:ln>
          </p:spPr>
          <p:txBody>
            <a:bodyPr wrap="square" lIns="0" tIns="0" rIns="0" bIns="0" rtlCol="0"/>
            <a:lstStyle/>
            <a:p>
              <a:endParaRPr/>
            </a:p>
          </p:txBody>
        </p:sp>
      </p:grpSp>
      <p:sp>
        <p:nvSpPr>
          <p:cNvPr id="15" name="object 15"/>
          <p:cNvSpPr txBox="1"/>
          <p:nvPr/>
        </p:nvSpPr>
        <p:spPr>
          <a:xfrm>
            <a:off x="7251192" y="4460747"/>
            <a:ext cx="3571240" cy="1998345"/>
          </a:xfrm>
          <a:prstGeom prst="rect">
            <a:avLst/>
          </a:prstGeom>
          <a:solidFill>
            <a:schemeClr val="bg1">
              <a:lumMod val="65000"/>
            </a:schemeClr>
          </a:solidFill>
          <a:ln w="12192">
            <a:solidFill>
              <a:srgbClr val="41709C"/>
            </a:solidFill>
          </a:ln>
        </p:spPr>
        <p:txBody>
          <a:bodyPr vert="horz" wrap="square" lIns="0" tIns="69850" rIns="0" bIns="0" rtlCol="0">
            <a:spAutoFit/>
          </a:bodyPr>
          <a:lstStyle/>
          <a:p>
            <a:pPr marL="2540" algn="ctr">
              <a:lnSpc>
                <a:spcPct val="100000"/>
              </a:lnSpc>
              <a:spcBef>
                <a:spcPts val="550"/>
              </a:spcBef>
            </a:pPr>
            <a:r>
              <a:rPr sz="1800" spc="-10" dirty="0">
                <a:solidFill>
                  <a:srgbClr val="FFFFFF"/>
                </a:solidFill>
                <a:latin typeface="Calibri" panose="020F0502020204030204"/>
                <a:cs typeface="Calibri" panose="020F0502020204030204"/>
              </a:rPr>
              <a:t>Result</a:t>
            </a:r>
            <a:endParaRPr sz="1800" dirty="0">
              <a:latin typeface="Calibri" panose="020F0502020204030204"/>
              <a:cs typeface="Calibri" panose="020F0502020204030204"/>
            </a:endParaRPr>
          </a:p>
          <a:p>
            <a:pPr marL="378460" marR="328295" indent="-287020">
              <a:lnSpc>
                <a:spcPct val="100000"/>
              </a:lnSpc>
              <a:spcBef>
                <a:spcPts val="2190"/>
              </a:spcBef>
              <a:buFont typeface="Arial" panose="020B0604020202020204"/>
              <a:buChar char="•"/>
              <a:tabLst>
                <a:tab pos="378460" algn="l"/>
              </a:tabLst>
            </a:pPr>
            <a:r>
              <a:rPr sz="1400" dirty="0">
                <a:solidFill>
                  <a:srgbClr val="FFFFFF"/>
                </a:solidFill>
                <a:latin typeface="Calibri" panose="020F0502020204030204"/>
                <a:cs typeface="Calibri" panose="020F0502020204030204"/>
              </a:rPr>
              <a:t>Determine</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the</a:t>
            </a:r>
            <a:r>
              <a:rPr sz="1400" spc="-3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lead</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score</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and</a:t>
            </a:r>
            <a:r>
              <a:rPr sz="1400" spc="-4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check</a:t>
            </a:r>
            <a:r>
              <a:rPr sz="1400" spc="-40" dirty="0">
                <a:solidFill>
                  <a:srgbClr val="FFFFFF"/>
                </a:solidFill>
                <a:latin typeface="Calibri" panose="020F0502020204030204"/>
                <a:cs typeface="Calibri" panose="020F0502020204030204"/>
              </a:rPr>
              <a:t> </a:t>
            </a:r>
            <a:r>
              <a:rPr sz="1400" spc="-25" dirty="0">
                <a:solidFill>
                  <a:srgbClr val="FFFFFF"/>
                </a:solidFill>
                <a:latin typeface="Calibri" panose="020F0502020204030204"/>
                <a:cs typeface="Calibri" panose="020F0502020204030204"/>
              </a:rPr>
              <a:t>if </a:t>
            </a:r>
            <a:r>
              <a:rPr sz="1400" spc="-10" dirty="0">
                <a:solidFill>
                  <a:srgbClr val="FFFFFF"/>
                </a:solidFill>
                <a:latin typeface="Calibri" panose="020F0502020204030204"/>
                <a:cs typeface="Calibri" panose="020F0502020204030204"/>
              </a:rPr>
              <a:t>target</a:t>
            </a:r>
            <a:r>
              <a:rPr sz="1400" spc="-1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final</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predictions</a:t>
            </a:r>
            <a:r>
              <a:rPr sz="1400" spc="-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amounts</a:t>
            </a:r>
            <a:r>
              <a:rPr sz="1400" spc="-2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to</a:t>
            </a:r>
            <a:r>
              <a:rPr sz="1400" spc="-30" dirty="0">
                <a:solidFill>
                  <a:srgbClr val="FFFFFF"/>
                </a:solidFill>
                <a:latin typeface="Calibri" panose="020F0502020204030204"/>
                <a:cs typeface="Calibri" panose="020F0502020204030204"/>
              </a:rPr>
              <a:t> </a:t>
            </a:r>
            <a:r>
              <a:rPr sz="1400" spc="-25" dirty="0">
                <a:solidFill>
                  <a:srgbClr val="FFFFFF"/>
                </a:solidFill>
                <a:latin typeface="Calibri" panose="020F0502020204030204"/>
                <a:cs typeface="Calibri" panose="020F0502020204030204"/>
              </a:rPr>
              <a:t>80% </a:t>
            </a:r>
            <a:r>
              <a:rPr sz="1400" spc="-10" dirty="0">
                <a:solidFill>
                  <a:srgbClr val="FFFFFF"/>
                </a:solidFill>
                <a:latin typeface="Calibri" panose="020F0502020204030204"/>
                <a:cs typeface="Calibri" panose="020F0502020204030204"/>
              </a:rPr>
              <a:t>conversion</a:t>
            </a:r>
            <a:r>
              <a:rPr sz="1400" spc="-35" dirty="0">
                <a:solidFill>
                  <a:srgbClr val="FFFFFF"/>
                </a:solidFill>
                <a:latin typeface="Calibri" panose="020F0502020204030204"/>
                <a:cs typeface="Calibri" panose="020F0502020204030204"/>
              </a:rPr>
              <a:t> </a:t>
            </a:r>
            <a:r>
              <a:rPr sz="1400" spc="-20" dirty="0">
                <a:solidFill>
                  <a:srgbClr val="FFFFFF"/>
                </a:solidFill>
                <a:latin typeface="Calibri" panose="020F0502020204030204"/>
                <a:cs typeface="Calibri" panose="020F0502020204030204"/>
              </a:rPr>
              <a:t>rate</a:t>
            </a:r>
            <a:endParaRPr sz="1400" dirty="0">
              <a:latin typeface="Calibri" panose="020F0502020204030204"/>
              <a:cs typeface="Calibri" panose="020F0502020204030204"/>
            </a:endParaRPr>
          </a:p>
          <a:p>
            <a:pPr marL="378460" marR="149225" indent="-287020">
              <a:lnSpc>
                <a:spcPct val="100000"/>
              </a:lnSpc>
              <a:buFont typeface="Arial" panose="020B0604020202020204"/>
              <a:buChar char="•"/>
              <a:tabLst>
                <a:tab pos="378460" algn="l"/>
              </a:tabLst>
            </a:pPr>
            <a:r>
              <a:rPr sz="1400" spc="-10" dirty="0">
                <a:solidFill>
                  <a:srgbClr val="FFFFFF"/>
                </a:solidFill>
                <a:latin typeface="Calibri" panose="020F0502020204030204"/>
                <a:cs typeface="Calibri" panose="020F0502020204030204"/>
              </a:rPr>
              <a:t>Evaluate </a:t>
            </a:r>
            <a:r>
              <a:rPr sz="1400" dirty="0">
                <a:solidFill>
                  <a:srgbClr val="FFFFFF"/>
                </a:solidFill>
                <a:latin typeface="Calibri" panose="020F0502020204030204"/>
                <a:cs typeface="Calibri" panose="020F0502020204030204"/>
              </a:rPr>
              <a:t>the</a:t>
            </a:r>
            <a:r>
              <a:rPr sz="1400" spc="-3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final</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prediction</a:t>
            </a:r>
            <a:r>
              <a:rPr sz="1400" spc="-1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on</a:t>
            </a:r>
            <a:r>
              <a:rPr sz="1400" spc="-3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the</a:t>
            </a:r>
            <a:r>
              <a:rPr sz="1400" spc="-20" dirty="0">
                <a:solidFill>
                  <a:srgbClr val="FFFFFF"/>
                </a:solidFill>
                <a:latin typeface="Calibri" panose="020F0502020204030204"/>
                <a:cs typeface="Calibri" panose="020F0502020204030204"/>
              </a:rPr>
              <a:t> test </a:t>
            </a:r>
            <a:r>
              <a:rPr sz="1400" dirty="0">
                <a:solidFill>
                  <a:srgbClr val="FFFFFF"/>
                </a:solidFill>
                <a:latin typeface="Calibri" panose="020F0502020204030204"/>
                <a:cs typeface="Calibri" panose="020F0502020204030204"/>
              </a:rPr>
              <a:t>set</a:t>
            </a:r>
            <a:r>
              <a:rPr sz="1400" spc="-2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using</a:t>
            </a:r>
            <a:r>
              <a:rPr sz="1400" spc="-2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cut</a:t>
            </a:r>
            <a:r>
              <a:rPr sz="1400" spc="-20"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off</a:t>
            </a:r>
            <a:r>
              <a:rPr sz="1400" spc="-5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threshold </a:t>
            </a:r>
            <a:r>
              <a:rPr sz="1400" dirty="0">
                <a:solidFill>
                  <a:srgbClr val="FFFFFF"/>
                </a:solidFill>
                <a:latin typeface="Calibri" panose="020F0502020204030204"/>
                <a:cs typeface="Calibri" panose="020F0502020204030204"/>
              </a:rPr>
              <a:t>from</a:t>
            </a:r>
            <a:r>
              <a:rPr sz="1400" spc="-4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sensitivity </a:t>
            </a:r>
            <a:r>
              <a:rPr sz="1400" dirty="0">
                <a:solidFill>
                  <a:srgbClr val="FFFFFF"/>
                </a:solidFill>
                <a:latin typeface="Calibri" panose="020F0502020204030204"/>
                <a:cs typeface="Calibri" panose="020F0502020204030204"/>
              </a:rPr>
              <a:t>and</a:t>
            </a:r>
            <a:r>
              <a:rPr sz="1400" spc="-45" dirty="0">
                <a:solidFill>
                  <a:srgbClr val="FFFFFF"/>
                </a:solidFill>
                <a:latin typeface="Calibri" panose="020F0502020204030204"/>
                <a:cs typeface="Calibri" panose="020F0502020204030204"/>
              </a:rPr>
              <a:t> </a:t>
            </a:r>
            <a:r>
              <a:rPr sz="1400" dirty="0">
                <a:solidFill>
                  <a:srgbClr val="FFFFFF"/>
                </a:solidFill>
                <a:latin typeface="Calibri" panose="020F0502020204030204"/>
                <a:cs typeface="Calibri" panose="020F0502020204030204"/>
              </a:rPr>
              <a:t>specificity</a:t>
            </a:r>
            <a:r>
              <a:rPr sz="1400" spc="-35"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metrics</a:t>
            </a:r>
            <a:endParaRPr sz="1400" dirty="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412292"/>
          </a:xfrm>
          <a:prstGeom prst="rect">
            <a:avLst/>
          </a:prstGeom>
        </p:spPr>
        <p:txBody>
          <a:bodyPr vert="horz" wrap="square" lIns="0" tIns="12065" rIns="0" bIns="0" rtlCol="0">
            <a:spAutoFit/>
          </a:bodyPr>
          <a:lstStyle/>
          <a:p>
            <a:pPr marL="89535">
              <a:lnSpc>
                <a:spcPct val="100000"/>
              </a:lnSpc>
              <a:spcBef>
                <a:spcPts val="95"/>
              </a:spcBef>
            </a:pPr>
            <a:r>
              <a:rPr dirty="0"/>
              <a:t>Exploratory</a:t>
            </a:r>
            <a:r>
              <a:rPr spc="-85" dirty="0"/>
              <a:t> </a:t>
            </a:r>
            <a:r>
              <a:rPr spc="-20" dirty="0"/>
              <a:t>Data</a:t>
            </a:r>
            <a:r>
              <a:rPr spc="-120" dirty="0"/>
              <a:t> </a:t>
            </a:r>
            <a:r>
              <a:rPr sz="2600" spc="-10" dirty="0"/>
              <a:t>Analysis</a:t>
            </a:r>
          </a:p>
        </p:txBody>
      </p:sp>
      <p:sp>
        <p:nvSpPr>
          <p:cNvPr id="4" name="object 4"/>
          <p:cNvSpPr txBox="1"/>
          <p:nvPr/>
        </p:nvSpPr>
        <p:spPr>
          <a:xfrm>
            <a:off x="288442" y="5373725"/>
            <a:ext cx="76200" cy="269240"/>
          </a:xfrm>
          <a:prstGeom prst="rect">
            <a:avLst/>
          </a:prstGeom>
        </p:spPr>
        <p:txBody>
          <a:bodyPr vert="horz" wrap="square" lIns="0" tIns="12065" rIns="0" bIns="0" rtlCol="0">
            <a:spAutoFit/>
          </a:bodyPr>
          <a:lstStyle/>
          <a:p>
            <a:pPr marL="12700">
              <a:lnSpc>
                <a:spcPct val="100000"/>
              </a:lnSpc>
              <a:spcBef>
                <a:spcPts val="95"/>
              </a:spcBef>
            </a:pPr>
            <a:r>
              <a:rPr sz="1600" spc="-50" dirty="0">
                <a:latin typeface="Times New Roman" panose="02020603050405020304"/>
                <a:cs typeface="Times New Roman" panose="02020603050405020304"/>
              </a:rPr>
              <a:t>.</a:t>
            </a:r>
            <a:endParaRPr sz="1600">
              <a:latin typeface="Times New Roman" panose="02020603050405020304"/>
              <a:cs typeface="Times New Roman" panose="02020603050405020304"/>
            </a:endParaRPr>
          </a:p>
        </p:txBody>
      </p:sp>
      <p:sp>
        <p:nvSpPr>
          <p:cNvPr id="8" name="TextBox 7"/>
          <p:cNvSpPr txBox="1"/>
          <p:nvPr/>
        </p:nvSpPr>
        <p:spPr>
          <a:xfrm>
            <a:off x="288442" y="1066800"/>
            <a:ext cx="2988158" cy="338554"/>
          </a:xfrm>
          <a:prstGeom prst="rect">
            <a:avLst/>
          </a:prstGeom>
          <a:noFill/>
        </p:spPr>
        <p:txBody>
          <a:bodyPr wrap="square" rtlCol="0">
            <a:spAutoFit/>
          </a:bodyPr>
          <a:lstStyle/>
          <a:p>
            <a:pPr marL="12700">
              <a:lnSpc>
                <a:spcPct val="100000"/>
              </a:lnSpc>
              <a:spcBef>
                <a:spcPts val="100"/>
              </a:spcBef>
            </a:pPr>
            <a:r>
              <a:rPr lang="en-US" sz="1600" dirty="0">
                <a:latin typeface="Times New Roman" panose="02020603050405020304"/>
                <a:cs typeface="Times New Roman" panose="02020603050405020304"/>
              </a:rPr>
              <a:t>Conversion</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rate</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is 38.5% in</a:t>
            </a:r>
            <a:r>
              <a:rPr lang="en-US" sz="1600" spc="-5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total</a:t>
            </a:r>
            <a:endParaRPr lang="en-US" sz="1600" dirty="0">
              <a:latin typeface="Times New Roman" panose="02020603050405020304"/>
              <a:cs typeface="Times New Roman" panose="02020603050405020304"/>
            </a:endParaRPr>
          </a:p>
        </p:txBody>
      </p:sp>
      <p:sp>
        <p:nvSpPr>
          <p:cNvPr id="9" name="TextBox 8"/>
          <p:cNvSpPr txBox="1"/>
          <p:nvPr/>
        </p:nvSpPr>
        <p:spPr>
          <a:xfrm>
            <a:off x="4343400" y="1066800"/>
            <a:ext cx="7315200" cy="584775"/>
          </a:xfrm>
          <a:prstGeom prst="rect">
            <a:avLst/>
          </a:prstGeom>
          <a:noFill/>
        </p:spPr>
        <p:txBody>
          <a:bodyPr wrap="square" rtlCol="0">
            <a:spAutoFit/>
          </a:bodyPr>
          <a:lstStyle/>
          <a:p>
            <a:pPr marL="12700" marR="5080">
              <a:lnSpc>
                <a:spcPct val="100000"/>
              </a:lnSpc>
              <a:spcBef>
                <a:spcPts val="100"/>
              </a:spcBef>
            </a:pPr>
            <a:r>
              <a:rPr lang="en-US" sz="1600" dirty="0">
                <a:latin typeface="Times New Roman" panose="02020603050405020304"/>
                <a:cs typeface="Times New Roman" panose="02020603050405020304"/>
              </a:rPr>
              <a:t>The</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conversion</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rates</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were</a:t>
            </a:r>
            <a:r>
              <a:rPr lang="en-US" sz="1600" spc="-1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high</a:t>
            </a:r>
            <a:r>
              <a:rPr lang="en-US" sz="1600" spc="-3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for</a:t>
            </a:r>
            <a:r>
              <a:rPr lang="en-US" sz="1600" spc="-50" dirty="0">
                <a:latin typeface="Times New Roman" panose="02020603050405020304"/>
                <a:cs typeface="Times New Roman" panose="02020603050405020304"/>
              </a:rPr>
              <a:t> </a:t>
            </a:r>
            <a:r>
              <a:rPr lang="en-US" sz="1600" spc="-20" dirty="0">
                <a:latin typeface="Times New Roman" panose="02020603050405020304"/>
                <a:cs typeface="Times New Roman" panose="02020603050405020304"/>
              </a:rPr>
              <a:t>Total</a:t>
            </a:r>
            <a:r>
              <a:rPr lang="en-US" sz="1600" spc="-5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Visits,</a:t>
            </a:r>
            <a:r>
              <a:rPr lang="en-US" sz="1600" spc="-65" dirty="0">
                <a:latin typeface="Times New Roman" panose="02020603050405020304"/>
                <a:cs typeface="Times New Roman" panose="02020603050405020304"/>
              </a:rPr>
              <a:t> </a:t>
            </a:r>
            <a:r>
              <a:rPr lang="en-US" sz="1600" spc="-20" dirty="0">
                <a:latin typeface="Times New Roman" panose="02020603050405020304"/>
                <a:cs typeface="Times New Roman" panose="02020603050405020304"/>
              </a:rPr>
              <a:t>Total</a:t>
            </a:r>
            <a:r>
              <a:rPr lang="en-US" sz="1600" spc="-5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Time</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Spent</a:t>
            </a:r>
            <a:r>
              <a:rPr lang="en-US" sz="1600" spc="-2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on</a:t>
            </a:r>
            <a:r>
              <a:rPr lang="en-US" sz="1600" spc="-50" dirty="0">
                <a:latin typeface="Times New Roman" panose="02020603050405020304"/>
                <a:cs typeface="Times New Roman" panose="02020603050405020304"/>
              </a:rPr>
              <a:t> </a:t>
            </a:r>
            <a:r>
              <a:rPr lang="en-US" sz="1600" spc="-20" dirty="0">
                <a:latin typeface="Times New Roman" panose="02020603050405020304"/>
                <a:cs typeface="Times New Roman" panose="02020603050405020304"/>
              </a:rPr>
              <a:t>Website</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and</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Page</a:t>
            </a:r>
            <a:r>
              <a:rPr lang="en-US" sz="1600" spc="-45"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Views </a:t>
            </a:r>
            <a:r>
              <a:rPr lang="en-US" sz="1600" dirty="0">
                <a:latin typeface="Times New Roman" panose="02020603050405020304"/>
                <a:cs typeface="Times New Roman" panose="02020603050405020304"/>
              </a:rPr>
              <a:t>Per</a:t>
            </a:r>
            <a:r>
              <a:rPr lang="en-US" sz="1600" spc="-5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Visit</a:t>
            </a:r>
            <a:endParaRPr lang="en-US" sz="1600" dirty="0">
              <a:latin typeface="Times New Roman" panose="02020603050405020304"/>
              <a:cs typeface="Times New Roman" panose="02020603050405020304"/>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46833"/>
            <a:ext cx="3535678" cy="26566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46833"/>
            <a:ext cx="5642943" cy="5031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4512" y="941578"/>
            <a:ext cx="5197475" cy="482600"/>
          </a:xfrm>
          <a:prstGeom prst="rect">
            <a:avLst/>
          </a:prstGeom>
        </p:spPr>
        <p:txBody>
          <a:bodyPr vert="horz" wrap="square" lIns="0" tIns="12700" rIns="0" bIns="0" rtlCol="0">
            <a:spAutoFit/>
          </a:bodyPr>
          <a:lstStyle/>
          <a:p>
            <a:pPr marL="12700" marR="5080">
              <a:lnSpc>
                <a:spcPct val="100000"/>
              </a:lnSpc>
              <a:spcBef>
                <a:spcPts val="100"/>
              </a:spcBef>
            </a:pPr>
            <a:r>
              <a:rPr sz="1500" dirty="0">
                <a:latin typeface="Times New Roman" panose="02020603050405020304"/>
                <a:cs typeface="Times New Roman" panose="02020603050405020304"/>
              </a:rPr>
              <a:t>In</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Lead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Origin,</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maximum conversion</a:t>
            </a:r>
            <a:r>
              <a:rPr sz="1500" spc="-55" dirty="0">
                <a:latin typeface="Times New Roman" panose="02020603050405020304"/>
                <a:cs typeface="Times New Roman" panose="02020603050405020304"/>
              </a:rPr>
              <a:t> </a:t>
            </a:r>
            <a:r>
              <a:rPr sz="1500" dirty="0">
                <a:latin typeface="Times New Roman" panose="02020603050405020304"/>
                <a:cs typeface="Times New Roman" panose="02020603050405020304"/>
              </a:rPr>
              <a:t>happened</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from</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Landing</a:t>
            </a:r>
            <a:r>
              <a:rPr sz="1500" spc="-35" dirty="0">
                <a:latin typeface="Times New Roman" panose="02020603050405020304"/>
                <a:cs typeface="Times New Roman" panose="02020603050405020304"/>
              </a:rPr>
              <a:t> </a:t>
            </a:r>
            <a:r>
              <a:rPr sz="1500" spc="-20" dirty="0">
                <a:latin typeface="Times New Roman" panose="02020603050405020304"/>
                <a:cs typeface="Times New Roman" panose="02020603050405020304"/>
              </a:rPr>
              <a:t>Page </a:t>
            </a:r>
            <a:r>
              <a:rPr sz="1500" spc="-10" dirty="0">
                <a:latin typeface="Times New Roman" panose="02020603050405020304"/>
                <a:cs typeface="Times New Roman" panose="02020603050405020304"/>
              </a:rPr>
              <a:t>Submission</a:t>
            </a:r>
            <a:endParaRPr sz="1500">
              <a:latin typeface="Times New Roman" panose="02020603050405020304"/>
              <a:cs typeface="Times New Roman" panose="02020603050405020304"/>
            </a:endParaRPr>
          </a:p>
        </p:txBody>
      </p:sp>
      <p:sp>
        <p:nvSpPr>
          <p:cNvPr id="3" name="object 3"/>
          <p:cNvSpPr txBox="1"/>
          <p:nvPr/>
        </p:nvSpPr>
        <p:spPr>
          <a:xfrm>
            <a:off x="2797301" y="3962654"/>
            <a:ext cx="7773542" cy="243656"/>
          </a:xfrm>
          <a:prstGeom prst="rect">
            <a:avLst/>
          </a:prstGeom>
        </p:spPr>
        <p:txBody>
          <a:bodyPr vert="horz" wrap="square" lIns="0" tIns="12700" rIns="0" bIns="0" rtlCol="0">
            <a:spAutoFit/>
          </a:bodyPr>
          <a:lstStyle/>
          <a:p>
            <a:pPr marL="12700">
              <a:lnSpc>
                <a:spcPct val="100000"/>
              </a:lnSpc>
              <a:spcBef>
                <a:spcPts val="100"/>
              </a:spcBef>
            </a:pPr>
            <a:r>
              <a:rPr lang="en-IN" sz="1500" dirty="0">
                <a:latin typeface="Times New Roman" panose="02020603050405020304"/>
                <a:cs typeface="Times New Roman" panose="02020603050405020304"/>
              </a:rPr>
              <a:t>		</a:t>
            </a:r>
            <a:r>
              <a:rPr sz="1500" dirty="0">
                <a:latin typeface="Times New Roman" panose="02020603050405020304"/>
                <a:cs typeface="Times New Roman" panose="02020603050405020304"/>
              </a:rPr>
              <a:t>Major</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conversion</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in</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the</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lead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source</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is</a:t>
            </a:r>
            <a:r>
              <a:rPr sz="1500" spc="-5" dirty="0">
                <a:latin typeface="Times New Roman" panose="02020603050405020304"/>
                <a:cs typeface="Times New Roman" panose="02020603050405020304"/>
              </a:rPr>
              <a:t> </a:t>
            </a:r>
            <a:r>
              <a:rPr sz="1500" dirty="0">
                <a:latin typeface="Times New Roman" panose="02020603050405020304"/>
                <a:cs typeface="Times New Roman" panose="02020603050405020304"/>
              </a:rPr>
              <a:t>from</a:t>
            </a:r>
            <a:r>
              <a:rPr sz="1500" spc="-40"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Google</a:t>
            </a:r>
            <a:endParaRPr sz="1500" dirty="0">
              <a:latin typeface="Times New Roman" panose="02020603050405020304"/>
              <a:cs typeface="Times New Roman" panose="02020603050405020304"/>
            </a:endParaRPr>
          </a:p>
        </p:txBody>
      </p:sp>
      <p:sp>
        <p:nvSpPr>
          <p:cNvPr id="4" name="object 4"/>
          <p:cNvSpPr txBox="1"/>
          <p:nvPr/>
        </p:nvSpPr>
        <p:spPr>
          <a:xfrm>
            <a:off x="6197853" y="941578"/>
            <a:ext cx="5014595" cy="243656"/>
          </a:xfrm>
          <a:prstGeom prst="rect">
            <a:avLst/>
          </a:prstGeom>
        </p:spPr>
        <p:txBody>
          <a:bodyPr vert="horz" wrap="square" lIns="0" tIns="12700" rIns="0" bIns="0" rtlCol="0">
            <a:spAutoFit/>
          </a:bodyPr>
          <a:lstStyle/>
          <a:p>
            <a:pPr marL="12700">
              <a:lnSpc>
                <a:spcPct val="100000"/>
              </a:lnSpc>
              <a:spcBef>
                <a:spcPts val="100"/>
              </a:spcBef>
            </a:pPr>
            <a:r>
              <a:rPr lang="en-IN" sz="1500" dirty="0">
                <a:latin typeface="Times New Roman" panose="02020603050405020304"/>
                <a:cs typeface="Times New Roman" panose="02020603050405020304"/>
              </a:rPr>
              <a:t>	</a:t>
            </a:r>
            <a:r>
              <a:rPr sz="1500" dirty="0">
                <a:latin typeface="Times New Roman" panose="02020603050405020304"/>
                <a:cs typeface="Times New Roman" panose="02020603050405020304"/>
              </a:rPr>
              <a:t>Major</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conversion</a:t>
            </a:r>
            <a:r>
              <a:rPr sz="1500" spc="-45" dirty="0">
                <a:latin typeface="Times New Roman" panose="02020603050405020304"/>
                <a:cs typeface="Times New Roman" panose="02020603050405020304"/>
              </a:rPr>
              <a:t> </a:t>
            </a:r>
            <a:r>
              <a:rPr sz="1500" dirty="0">
                <a:latin typeface="Times New Roman" panose="02020603050405020304"/>
                <a:cs typeface="Times New Roman" panose="02020603050405020304"/>
              </a:rPr>
              <a:t>has</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happened</a:t>
            </a:r>
            <a:r>
              <a:rPr sz="1500" spc="-30" dirty="0">
                <a:latin typeface="Times New Roman" panose="02020603050405020304"/>
                <a:cs typeface="Times New Roman" panose="02020603050405020304"/>
              </a:rPr>
              <a:t> </a:t>
            </a:r>
            <a:r>
              <a:rPr sz="1500" dirty="0">
                <a:latin typeface="Times New Roman" panose="02020603050405020304"/>
                <a:cs typeface="Times New Roman" panose="02020603050405020304"/>
              </a:rPr>
              <a:t>from</a:t>
            </a:r>
            <a:r>
              <a:rPr sz="1500" spc="-35" dirty="0">
                <a:latin typeface="Times New Roman" panose="02020603050405020304"/>
                <a:cs typeface="Times New Roman" panose="02020603050405020304"/>
              </a:rPr>
              <a:t> </a:t>
            </a:r>
            <a:r>
              <a:rPr sz="1500" dirty="0">
                <a:latin typeface="Times New Roman" panose="02020603050405020304"/>
                <a:cs typeface="Times New Roman" panose="02020603050405020304"/>
              </a:rPr>
              <a:t>Emails</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sent</a:t>
            </a:r>
            <a:r>
              <a:rPr sz="1500" spc="-30" dirty="0">
                <a:latin typeface="Times New Roman" panose="02020603050405020304"/>
                <a:cs typeface="Times New Roman" panose="02020603050405020304"/>
              </a:rPr>
              <a:t> </a:t>
            </a:r>
            <a:endParaRPr sz="1500" dirty="0">
              <a:latin typeface="Times New Roman" panose="02020603050405020304"/>
              <a:cs typeface="Times New Roman" panose="02020603050405020304"/>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30" y="1442085"/>
            <a:ext cx="4167505" cy="27438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283970"/>
            <a:ext cx="4616450" cy="248856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8284845" cy="2475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920241"/>
            <a:ext cx="4222115" cy="25400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Times New Roman" panose="02020603050405020304"/>
                <a:cs typeface="Times New Roman" panose="02020603050405020304"/>
              </a:rPr>
              <a:t>Last</a:t>
            </a:r>
            <a:r>
              <a:rPr sz="1500" spc="-85" dirty="0">
                <a:latin typeface="Times New Roman" panose="02020603050405020304"/>
                <a:cs typeface="Times New Roman" panose="02020603050405020304"/>
              </a:rPr>
              <a:t> </a:t>
            </a:r>
            <a:r>
              <a:rPr sz="1500" dirty="0">
                <a:latin typeface="Times New Roman" panose="02020603050405020304"/>
                <a:cs typeface="Times New Roman" panose="02020603050405020304"/>
              </a:rPr>
              <a:t>Activity</a:t>
            </a:r>
            <a:r>
              <a:rPr sz="1500" spc="-45" dirty="0">
                <a:latin typeface="Times New Roman" panose="02020603050405020304"/>
                <a:cs typeface="Times New Roman" panose="02020603050405020304"/>
              </a:rPr>
              <a:t> </a:t>
            </a:r>
            <a:r>
              <a:rPr sz="1500" dirty="0">
                <a:latin typeface="Times New Roman" panose="02020603050405020304"/>
                <a:cs typeface="Times New Roman" panose="02020603050405020304"/>
              </a:rPr>
              <a:t>value</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of</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SMS</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Sent'</a:t>
            </a:r>
            <a:r>
              <a:rPr sz="1500" spc="-15" dirty="0">
                <a:latin typeface="Times New Roman" panose="02020603050405020304"/>
                <a:cs typeface="Times New Roman" panose="02020603050405020304"/>
              </a:rPr>
              <a:t> </a:t>
            </a:r>
            <a:r>
              <a:rPr sz="1500" dirty="0">
                <a:latin typeface="Times New Roman" panose="02020603050405020304"/>
                <a:cs typeface="Times New Roman" panose="02020603050405020304"/>
              </a:rPr>
              <a:t>had</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more</a:t>
            </a:r>
            <a:r>
              <a:rPr sz="1500" spc="-10" dirty="0">
                <a:latin typeface="Times New Roman" panose="02020603050405020304"/>
                <a:cs typeface="Times New Roman" panose="02020603050405020304"/>
              </a:rPr>
              <a:t> conversion.</a:t>
            </a:r>
            <a:endParaRPr sz="1500">
              <a:latin typeface="Times New Roman" panose="02020603050405020304"/>
              <a:cs typeface="Times New Roman" panose="02020603050405020304"/>
            </a:endParaRPr>
          </a:p>
        </p:txBody>
      </p:sp>
      <p:sp>
        <p:nvSpPr>
          <p:cNvPr id="3" name="object 3"/>
          <p:cNvSpPr txBox="1"/>
          <p:nvPr/>
        </p:nvSpPr>
        <p:spPr>
          <a:xfrm>
            <a:off x="6134861" y="920241"/>
            <a:ext cx="468185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panose="02020603050405020304"/>
                <a:cs typeface="Times New Roman" panose="02020603050405020304"/>
              </a:rPr>
              <a:t>More</a:t>
            </a:r>
            <a:r>
              <a:rPr sz="1500" spc="-20" dirty="0">
                <a:latin typeface="Times New Roman" panose="02020603050405020304"/>
                <a:cs typeface="Times New Roman" panose="02020603050405020304"/>
              </a:rPr>
              <a:t> </a:t>
            </a:r>
            <a:r>
              <a:rPr sz="1500" dirty="0">
                <a:latin typeface="Times New Roman" panose="02020603050405020304"/>
                <a:cs typeface="Times New Roman" panose="02020603050405020304"/>
              </a:rPr>
              <a:t>conversion</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happened</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with</a:t>
            </a:r>
            <a:r>
              <a:rPr sz="1500" spc="-25" dirty="0">
                <a:latin typeface="Times New Roman" panose="02020603050405020304"/>
                <a:cs typeface="Times New Roman" panose="02020603050405020304"/>
              </a:rPr>
              <a:t> </a:t>
            </a:r>
            <a:r>
              <a:rPr sz="1500" dirty="0">
                <a:latin typeface="Times New Roman" panose="02020603050405020304"/>
                <a:cs typeface="Times New Roman" panose="02020603050405020304"/>
              </a:rPr>
              <a:t>people</a:t>
            </a:r>
            <a:r>
              <a:rPr sz="1500" spc="-50" dirty="0">
                <a:latin typeface="Times New Roman" panose="02020603050405020304"/>
                <a:cs typeface="Times New Roman" panose="02020603050405020304"/>
              </a:rPr>
              <a:t> </a:t>
            </a:r>
            <a:r>
              <a:rPr sz="1500" dirty="0">
                <a:latin typeface="Times New Roman" panose="02020603050405020304"/>
                <a:cs typeface="Times New Roman" panose="02020603050405020304"/>
              </a:rPr>
              <a:t>who</a:t>
            </a:r>
            <a:r>
              <a:rPr sz="1500" spc="-10" dirty="0">
                <a:latin typeface="Times New Roman" panose="02020603050405020304"/>
                <a:cs typeface="Times New Roman" panose="02020603050405020304"/>
              </a:rPr>
              <a:t> </a:t>
            </a:r>
            <a:r>
              <a:rPr sz="1500" dirty="0">
                <a:latin typeface="Times New Roman" panose="02020603050405020304"/>
                <a:cs typeface="Times New Roman" panose="02020603050405020304"/>
              </a:rPr>
              <a:t>are</a:t>
            </a:r>
            <a:r>
              <a:rPr sz="1500" spc="-5" dirty="0">
                <a:latin typeface="Times New Roman" panose="02020603050405020304"/>
                <a:cs typeface="Times New Roman" panose="02020603050405020304"/>
              </a:rPr>
              <a:t> </a:t>
            </a:r>
            <a:r>
              <a:rPr sz="1500" spc="-10" dirty="0">
                <a:latin typeface="Times New Roman" panose="02020603050405020304"/>
                <a:cs typeface="Times New Roman" panose="02020603050405020304"/>
              </a:rPr>
              <a:t>unemployed</a:t>
            </a:r>
            <a:endParaRPr sz="1500">
              <a:latin typeface="Times New Roman" panose="02020603050405020304"/>
              <a:cs typeface="Times New Roman" panose="02020603050405020304"/>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4038600" cy="30418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371601"/>
            <a:ext cx="4191000" cy="29224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4562760"/>
            <a:ext cx="4090988" cy="22050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620000" y="4795887"/>
            <a:ext cx="2590800" cy="784830"/>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More conversion happened with free copy not distributed</a:t>
            </a:r>
          </a:p>
          <a:p>
            <a:endParaRPr lang="en-IN"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1110" y="316737"/>
            <a:ext cx="7736204" cy="479747"/>
          </a:xfrm>
          <a:prstGeom prst="rect">
            <a:avLst/>
          </a:prstGeom>
        </p:spPr>
        <p:txBody>
          <a:bodyPr vert="horz" wrap="square" lIns="0" tIns="78867" rIns="0" bIns="0" rtlCol="0">
            <a:spAutoFit/>
          </a:bodyPr>
          <a:lstStyle/>
          <a:p>
            <a:pPr marL="12700">
              <a:lnSpc>
                <a:spcPct val="100000"/>
              </a:lnSpc>
              <a:spcBef>
                <a:spcPts val="105"/>
              </a:spcBef>
            </a:pPr>
            <a:r>
              <a:rPr lang="en-IN" sz="2600" spc="-20" dirty="0"/>
              <a:t>Correlation</a:t>
            </a:r>
            <a:endParaRPr sz="2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084674"/>
            <a:ext cx="5153025" cy="44442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00200" y="1219200"/>
            <a:ext cx="8229600"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Total visits and page views per visit have a strong positive correlation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6080</Words>
  <Application>Microsoft Office PowerPoint</Application>
  <PresentationFormat>Widescreen</PresentationFormat>
  <Paragraphs>173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Lead Scoring Case Study</vt:lpstr>
      <vt:lpstr>Problem statement</vt:lpstr>
      <vt:lpstr>Business Objective </vt:lpstr>
      <vt:lpstr>Problem approach</vt:lpstr>
      <vt:lpstr>Methodology</vt:lpstr>
      <vt:lpstr>Exploratory Data Analysis</vt:lpstr>
      <vt:lpstr>PowerPoint Presentation</vt:lpstr>
      <vt:lpstr>PowerPoint Presentation</vt:lpstr>
      <vt:lpstr>Correlation</vt:lpstr>
      <vt:lpstr>Model Evaluation</vt:lpstr>
      <vt:lpstr>Model Evaluation</vt:lpstr>
      <vt:lpstr>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sandy</dc:creator>
  <cp:lastModifiedBy>Sandeep Santhosh</cp:lastModifiedBy>
  <cp:revision>4</cp:revision>
  <dcterms:created xsi:type="dcterms:W3CDTF">2025-02-22T17:44:00Z</dcterms:created>
  <dcterms:modified xsi:type="dcterms:W3CDTF">2025-02-24T05:09:32Z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2019-06-10T05:30:00Z</vt:filetime>
  </property>
  <property fmtid="{D5CDD505-2E9C-101B-9397-08002B2CF9AE}" pid="3" name="Creator">
    <vt:lpwstr>Microsoft® PowerPoint® 2013</vt:lpwstr>
  </property>
  <property fmtid="{D5CDD505-2E9C-101B-9397-08002B2CF9AE}" pid="4" name="LastSaved">
    <vt:filetime>2025-02-22T05:30:00Z</vt:filetime>
  </property>
  <property fmtid="{D5CDD505-2E9C-101B-9397-08002B2CF9AE}" pid="5" name="Producer">
    <vt:lpwstr>3-Heights(TM) PDF Security Shell 4.8.25.2 (http://www.pdf-tools.com)</vt:lpwstr>
  </property>
  <property fmtid="{D5CDD505-2E9C-101B-9397-08002B2CF9AE}" pid="6" name="ICV">
    <vt:lpwstr>AE54BD0DB7114E889DAB68B9818C95A8_12</vt:lpwstr>
  </property>
  <property fmtid="{D5CDD505-2E9C-101B-9397-08002B2CF9AE}" pid="7" name="KSOProductBuildVer">
    <vt:lpwstr>1033-12.2.0.19805</vt:lpwstr>
  </property>
</Properties>
</file>