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5"/>
  </p:notesMasterIdLst>
  <p:handoutMasterIdLst>
    <p:handoutMasterId r:id="rId16"/>
  </p:handoutMasterIdLst>
  <p:sldIdLst>
    <p:sldId id="446" r:id="rId5"/>
    <p:sldId id="453" r:id="rId6"/>
    <p:sldId id="454" r:id="rId7"/>
    <p:sldId id="455" r:id="rId8"/>
    <p:sldId id="456" r:id="rId9"/>
    <p:sldId id="457" r:id="rId10"/>
    <p:sldId id="459" r:id="rId11"/>
    <p:sldId id="458" r:id="rId12"/>
    <p:sldId id="460" r:id="rId13"/>
    <p:sldId id="4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3/6/2022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3/6/2022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515034"/>
            <a:ext cx="6581554" cy="1371600"/>
          </a:xfrm>
        </p:spPr>
        <p:txBody>
          <a:bodyPr anchor="t" anchorCtr="0">
            <a:normAutofit/>
          </a:bodyPr>
          <a:lstStyle/>
          <a:p>
            <a:r>
              <a:rPr lang="en-US" dirty="0"/>
              <a:t>Lending Club case study</a:t>
            </a:r>
            <a:br>
              <a:rPr lang="en-US" dirty="0"/>
            </a:br>
            <a:r>
              <a:rPr lang="en-US" dirty="0"/>
              <a:t>- Sanchita Gangopadhyay</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05272" cy="1572126"/>
          </a:xfrm>
        </p:spPr>
        <p:txBody>
          <a:bodyPr anchor="ctr" anchorCtr="0"/>
          <a:lstStyle/>
          <a:p>
            <a:r>
              <a:rPr lang="en-US" dirty="0"/>
              <a:t>Thank You</a:t>
            </a:r>
          </a:p>
        </p:txBody>
      </p:sp>
    </p:spTree>
    <p:extLst>
      <p:ext uri="{BB962C8B-B14F-4D97-AF65-F5344CB8AC3E}">
        <p14:creationId xmlns:p14="http://schemas.microsoft.com/office/powerpoint/2010/main" val="164613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170329" y="95205"/>
            <a:ext cx="5522259" cy="801266"/>
          </a:xfrm>
        </p:spPr>
        <p:txBody>
          <a:bodyPr>
            <a:normAutofit/>
          </a:bodyPr>
          <a:lstStyle/>
          <a:p>
            <a:r>
              <a:rPr lang="en-US" dirty="0"/>
              <a:t>Business Objective</a:t>
            </a:r>
          </a:p>
        </p:txBody>
      </p:sp>
      <p:sp>
        <p:nvSpPr>
          <p:cNvPr id="34" name="Text Placeholder 5">
            <a:extLst>
              <a:ext uri="{FF2B5EF4-FFF2-40B4-BE49-F238E27FC236}">
                <a16:creationId xmlns:a16="http://schemas.microsoft.com/office/drawing/2014/main" id="{D0AB819E-E51C-412D-B68A-BD254D234642}"/>
              </a:ext>
            </a:extLst>
          </p:cNvPr>
          <p:cNvSpPr txBox="1">
            <a:spLocks/>
          </p:cNvSpPr>
          <p:nvPr/>
        </p:nvSpPr>
        <p:spPr>
          <a:xfrm>
            <a:off x="170328" y="1469315"/>
            <a:ext cx="11609295" cy="46625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consumer finance company specializing in lending various types of loans to urban customers wants to analyze the risk of approving loan application based on past data. Two types of risks are associated with the bank’s decision:</a:t>
            </a:r>
          </a:p>
          <a:p>
            <a:pPr marL="285750" indent="-285750"/>
            <a:r>
              <a:rPr lang="en-US" sz="1800" dirty="0"/>
              <a:t>If the applicant is likely to repay the loan, then not approving the loan results in a loss of business to the company</a:t>
            </a:r>
          </a:p>
          <a:p>
            <a:pPr marL="285750" indent="-285750"/>
            <a:r>
              <a:rPr lang="en-US" sz="1800" dirty="0"/>
              <a:t>If the applicant is likely to default, then approving the loan may lead to a financial loss for the company</a:t>
            </a:r>
          </a:p>
          <a:p>
            <a:pPr marL="0" indent="0">
              <a:buNone/>
            </a:pPr>
            <a:endParaRPr lang="en-US" dirty="0"/>
          </a:p>
          <a:p>
            <a:pPr marL="0" indent="0">
              <a:buNone/>
            </a:pPr>
            <a:r>
              <a:rPr lang="en-US" dirty="0"/>
              <a:t>The aim is to :</a:t>
            </a:r>
          </a:p>
          <a:p>
            <a:r>
              <a:rPr lang="en-US" dirty="0"/>
              <a:t>Understand the driving factors (or driver variables) behind loan default</a:t>
            </a:r>
          </a:p>
          <a:p>
            <a:r>
              <a:rPr lang="en-US" dirty="0"/>
              <a:t>Identify patterns which indicate if a person is likely to default, for taking actions such as –</a:t>
            </a:r>
          </a:p>
          <a:p>
            <a:pPr lvl="1">
              <a:buFont typeface="Wingdings" panose="05000000000000000000" pitchFamily="2" charset="2"/>
              <a:buChar char="ü"/>
            </a:pPr>
            <a:r>
              <a:rPr lang="en-US" sz="1800" dirty="0"/>
              <a:t>Denying the loan</a:t>
            </a:r>
          </a:p>
          <a:p>
            <a:pPr lvl="1">
              <a:buFont typeface="Wingdings" panose="05000000000000000000" pitchFamily="2" charset="2"/>
              <a:buChar char="ü"/>
            </a:pPr>
            <a:r>
              <a:rPr lang="en-US" sz="1800" dirty="0"/>
              <a:t>Reducing the amount of loan</a:t>
            </a:r>
          </a:p>
          <a:p>
            <a:pPr lvl="1">
              <a:buFont typeface="Wingdings" panose="05000000000000000000" pitchFamily="2" charset="2"/>
              <a:buChar char="ü"/>
            </a:pPr>
            <a:r>
              <a:rPr lang="en-US" sz="1800" dirty="0"/>
              <a:t>Lending (to risky applicants) at a higher interest rate</a:t>
            </a:r>
          </a:p>
        </p:txBody>
      </p:sp>
    </p:spTree>
    <p:extLst>
      <p:ext uri="{BB962C8B-B14F-4D97-AF65-F5344CB8AC3E}">
        <p14:creationId xmlns:p14="http://schemas.microsoft.com/office/powerpoint/2010/main" val="423640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5522259" cy="801266"/>
          </a:xfrm>
        </p:spPr>
        <p:txBody>
          <a:bodyPr>
            <a:normAutofit/>
          </a:bodyPr>
          <a:lstStyle/>
          <a:p>
            <a:r>
              <a:rPr lang="en-US" dirty="0"/>
              <a:t>Loan data set &amp; Approach</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29" y="1101763"/>
            <a:ext cx="11609295" cy="50838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Loan status can be of the following two types:</a:t>
            </a:r>
          </a:p>
          <a:p>
            <a:r>
              <a:rPr lang="en-US" dirty="0"/>
              <a:t>Loan accepted: If the company approves the loan, there are 3 possible scenarios described below:</a:t>
            </a:r>
          </a:p>
          <a:p>
            <a:pPr lvl="1">
              <a:buFont typeface="Wingdings" panose="05000000000000000000" pitchFamily="2" charset="2"/>
              <a:buChar char="ü"/>
            </a:pPr>
            <a:r>
              <a:rPr lang="en-US" sz="1800" dirty="0"/>
              <a:t>Fully paid – Paid back loan amount in full.</a:t>
            </a:r>
          </a:p>
          <a:p>
            <a:pPr lvl="1">
              <a:buFont typeface="Wingdings" panose="05000000000000000000" pitchFamily="2" charset="2"/>
              <a:buChar char="ü"/>
            </a:pPr>
            <a:r>
              <a:rPr lang="en-US" sz="1800" dirty="0"/>
              <a:t>Current – Loan account is still active. Considered in analysis if &gt;90% of term length has been paid.</a:t>
            </a:r>
          </a:p>
          <a:p>
            <a:pPr lvl="1">
              <a:buFont typeface="Wingdings" panose="05000000000000000000" pitchFamily="2" charset="2"/>
              <a:buChar char="ü"/>
            </a:pPr>
            <a:r>
              <a:rPr lang="en-US" sz="1800" dirty="0"/>
              <a:t>Charged-off – Defaulted. These two terms have been used interchangeably throughout analysis.</a:t>
            </a:r>
          </a:p>
          <a:p>
            <a:r>
              <a:rPr lang="en-US" dirty="0"/>
              <a:t>Loan rejected: The company had rejected the loan, these records are not considered for analysis</a:t>
            </a:r>
          </a:p>
          <a:p>
            <a:pPr marL="0" indent="0">
              <a:buNone/>
            </a:pPr>
            <a:endParaRPr lang="en-US" dirty="0"/>
          </a:p>
          <a:p>
            <a:pPr marL="0" indent="0">
              <a:buNone/>
            </a:pPr>
            <a:r>
              <a:rPr lang="en-US" dirty="0"/>
              <a:t>Three factors For analyzing credit risk: </a:t>
            </a:r>
          </a:p>
          <a:p>
            <a:r>
              <a:rPr lang="en-US" dirty="0"/>
              <a:t>Character - length of employments, past bankruptcies, employer, verification status</a:t>
            </a:r>
          </a:p>
          <a:p>
            <a:r>
              <a:rPr lang="en-US" dirty="0"/>
              <a:t>Capacity - DTI, annual income, homeownership</a:t>
            </a:r>
          </a:p>
          <a:p>
            <a:r>
              <a:rPr lang="en-US" dirty="0"/>
              <a:t>Conditions – Funded amount, Interest rate, term length, Purpose</a:t>
            </a:r>
          </a:p>
        </p:txBody>
      </p:sp>
    </p:spTree>
    <p:extLst>
      <p:ext uri="{BB962C8B-B14F-4D97-AF65-F5344CB8AC3E}">
        <p14:creationId xmlns:p14="http://schemas.microsoft.com/office/powerpoint/2010/main" val="19693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5522259" cy="801266"/>
          </a:xfrm>
        </p:spPr>
        <p:txBody>
          <a:bodyPr>
            <a:normAutofit/>
          </a:bodyPr>
          <a:lstStyle/>
          <a:p>
            <a:r>
              <a:rPr lang="en-US" dirty="0"/>
              <a:t>Analysis on Character</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30" y="1101763"/>
            <a:ext cx="4616824" cy="2170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extBox 6">
            <a:extLst>
              <a:ext uri="{FF2B5EF4-FFF2-40B4-BE49-F238E27FC236}">
                <a16:creationId xmlns:a16="http://schemas.microsoft.com/office/drawing/2014/main" id="{61E8DA86-4ED1-4C77-9F72-AAD82D800F3F}"/>
              </a:ext>
            </a:extLst>
          </p:cNvPr>
          <p:cNvSpPr txBox="1"/>
          <p:nvPr/>
        </p:nvSpPr>
        <p:spPr>
          <a:xfrm>
            <a:off x="7839840" y="4721928"/>
            <a:ext cx="2998489" cy="400110"/>
          </a:xfrm>
          <a:prstGeom prst="rect">
            <a:avLst/>
          </a:prstGeom>
          <a:noFill/>
        </p:spPr>
        <p:txBody>
          <a:bodyPr wrap="square">
            <a:spAutoFit/>
          </a:bodyPr>
          <a:lstStyle/>
          <a:p>
            <a:r>
              <a:rPr lang="en-US" sz="1000" b="1" dirty="0"/>
              <a:t>Top 3 employers for defaulted loans are US Army, Bank of America and Walmart.</a:t>
            </a:r>
          </a:p>
        </p:txBody>
      </p:sp>
      <p:pic>
        <p:nvPicPr>
          <p:cNvPr id="6" name="Picture 5">
            <a:extLst>
              <a:ext uri="{FF2B5EF4-FFF2-40B4-BE49-F238E27FC236}">
                <a16:creationId xmlns:a16="http://schemas.microsoft.com/office/drawing/2014/main" id="{332016E8-6855-4EED-A744-DD7A4B359B82}"/>
              </a:ext>
            </a:extLst>
          </p:cNvPr>
          <p:cNvPicPr>
            <a:picLocks noChangeAspect="1"/>
          </p:cNvPicPr>
          <p:nvPr/>
        </p:nvPicPr>
        <p:blipFill>
          <a:blip r:embed="rId3"/>
          <a:stretch>
            <a:fillRect/>
          </a:stretch>
        </p:blipFill>
        <p:spPr>
          <a:xfrm>
            <a:off x="125498" y="941293"/>
            <a:ext cx="4580643" cy="3146613"/>
          </a:xfrm>
          <a:prstGeom prst="rect">
            <a:avLst/>
          </a:prstGeom>
        </p:spPr>
      </p:pic>
      <p:graphicFrame>
        <p:nvGraphicFramePr>
          <p:cNvPr id="10" name="Object 9">
            <a:extLst>
              <a:ext uri="{FF2B5EF4-FFF2-40B4-BE49-F238E27FC236}">
                <a16:creationId xmlns:a16="http://schemas.microsoft.com/office/drawing/2014/main" id="{0E55711B-CD45-407A-B575-497C92C5C9B4}"/>
              </a:ext>
            </a:extLst>
          </p:cNvPr>
          <p:cNvGraphicFramePr>
            <a:graphicFrameLocks noChangeAspect="1"/>
          </p:cNvGraphicFramePr>
          <p:nvPr>
            <p:extLst>
              <p:ext uri="{D42A27DB-BD31-4B8C-83A1-F6EECF244321}">
                <p14:modId xmlns:p14="http://schemas.microsoft.com/office/powerpoint/2010/main" val="3416175135"/>
              </p:ext>
            </p:extLst>
          </p:nvPr>
        </p:nvGraphicFramePr>
        <p:xfrm>
          <a:off x="359618" y="4279033"/>
          <a:ext cx="4346523" cy="2321830"/>
        </p:xfrm>
        <a:graphic>
          <a:graphicData uri="http://schemas.openxmlformats.org/presentationml/2006/ole">
            <mc:AlternateContent xmlns:mc="http://schemas.openxmlformats.org/markup-compatibility/2006">
              <mc:Choice xmlns:v="urn:schemas-microsoft-com:vml" Requires="v">
                <p:oleObj spid="_x0000_s1060" name="Bitmap Image" r:id="rId4" imgW="3360600" imgH="2339280" progId="Paint.Picture">
                  <p:embed/>
                </p:oleObj>
              </mc:Choice>
              <mc:Fallback>
                <p:oleObj name="Bitmap Image" r:id="rId4" imgW="3360600" imgH="2339280" progId="Paint.Picture">
                  <p:embed/>
                  <p:pic>
                    <p:nvPicPr>
                      <p:cNvPr id="0" name=""/>
                      <p:cNvPicPr/>
                      <p:nvPr/>
                    </p:nvPicPr>
                    <p:blipFill>
                      <a:blip r:embed="rId5"/>
                      <a:stretch>
                        <a:fillRect/>
                      </a:stretch>
                    </p:blipFill>
                    <p:spPr>
                      <a:xfrm>
                        <a:off x="359618" y="4279033"/>
                        <a:ext cx="4346523" cy="232183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95A50777-7E44-4B05-ABA2-8426463A1A7C}"/>
              </a:ext>
            </a:extLst>
          </p:cNvPr>
          <p:cNvSpPr txBox="1"/>
          <p:nvPr/>
        </p:nvSpPr>
        <p:spPr>
          <a:xfrm>
            <a:off x="4660615" y="1231682"/>
            <a:ext cx="1524006" cy="861774"/>
          </a:xfrm>
          <a:prstGeom prst="rect">
            <a:avLst/>
          </a:prstGeom>
          <a:noFill/>
        </p:spPr>
        <p:txBody>
          <a:bodyPr wrap="square">
            <a:spAutoFit/>
          </a:bodyPr>
          <a:lstStyle/>
          <a:p>
            <a:r>
              <a:rPr lang="en-US" sz="1000" b="1" dirty="0"/>
              <a:t>Around 52% of </a:t>
            </a:r>
          </a:p>
          <a:p>
            <a:r>
              <a:rPr lang="en-US" sz="1000" b="1" dirty="0"/>
              <a:t>charged-off loan customers have &lt;5 </a:t>
            </a:r>
          </a:p>
          <a:p>
            <a:r>
              <a:rPr lang="en-US" sz="1000" b="1" dirty="0"/>
              <a:t>years employment </a:t>
            </a:r>
          </a:p>
          <a:p>
            <a:r>
              <a:rPr lang="en-US" sz="1000" b="1" dirty="0"/>
              <a:t>length</a:t>
            </a:r>
          </a:p>
        </p:txBody>
      </p:sp>
      <p:sp>
        <p:nvSpPr>
          <p:cNvPr id="14" name="TextBox 13">
            <a:extLst>
              <a:ext uri="{FF2B5EF4-FFF2-40B4-BE49-F238E27FC236}">
                <a16:creationId xmlns:a16="http://schemas.microsoft.com/office/drawing/2014/main" id="{3B49A9A2-80B0-4958-B4B7-F79F42CA81A8}"/>
              </a:ext>
            </a:extLst>
          </p:cNvPr>
          <p:cNvSpPr txBox="1"/>
          <p:nvPr/>
        </p:nvSpPr>
        <p:spPr>
          <a:xfrm>
            <a:off x="4702339" y="4493595"/>
            <a:ext cx="1653637" cy="861774"/>
          </a:xfrm>
          <a:prstGeom prst="rect">
            <a:avLst/>
          </a:prstGeom>
          <a:noFill/>
        </p:spPr>
        <p:txBody>
          <a:bodyPr wrap="square">
            <a:spAutoFit/>
          </a:bodyPr>
          <a:lstStyle/>
          <a:p>
            <a:r>
              <a:rPr lang="en-US" sz="1000" b="1" dirty="0"/>
              <a:t>Median of Funded </a:t>
            </a:r>
          </a:p>
          <a:p>
            <a:r>
              <a:rPr lang="en-US" sz="1000" b="1" dirty="0"/>
              <a:t>amount for Charged-off loans with 10+ years </a:t>
            </a:r>
          </a:p>
          <a:p>
            <a:r>
              <a:rPr lang="en-US" sz="1000" b="1" dirty="0"/>
              <a:t>of employment is </a:t>
            </a:r>
          </a:p>
          <a:p>
            <a:r>
              <a:rPr lang="en-US" sz="1000" b="1" dirty="0"/>
              <a:t>higher than others</a:t>
            </a:r>
          </a:p>
        </p:txBody>
      </p:sp>
      <p:pic>
        <p:nvPicPr>
          <p:cNvPr id="12" name="Picture 11">
            <a:extLst>
              <a:ext uri="{FF2B5EF4-FFF2-40B4-BE49-F238E27FC236}">
                <a16:creationId xmlns:a16="http://schemas.microsoft.com/office/drawing/2014/main" id="{40614E74-3EC7-468D-8D1C-B4C1AF5465FD}"/>
              </a:ext>
            </a:extLst>
          </p:cNvPr>
          <p:cNvPicPr>
            <a:picLocks noChangeAspect="1"/>
          </p:cNvPicPr>
          <p:nvPr/>
        </p:nvPicPr>
        <p:blipFill>
          <a:blip r:embed="rId6"/>
          <a:stretch>
            <a:fillRect/>
          </a:stretch>
        </p:blipFill>
        <p:spPr>
          <a:xfrm>
            <a:off x="6930633" y="941293"/>
            <a:ext cx="4398483" cy="3780635"/>
          </a:xfrm>
          <a:prstGeom prst="rect">
            <a:avLst/>
          </a:prstGeom>
        </p:spPr>
      </p:pic>
    </p:spTree>
    <p:extLst>
      <p:ext uri="{BB962C8B-B14F-4D97-AF65-F5344CB8AC3E}">
        <p14:creationId xmlns:p14="http://schemas.microsoft.com/office/powerpoint/2010/main" val="104145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7180730" cy="801266"/>
          </a:xfrm>
        </p:spPr>
        <p:txBody>
          <a:bodyPr>
            <a:normAutofit/>
          </a:bodyPr>
          <a:lstStyle/>
          <a:p>
            <a:r>
              <a:rPr lang="en-US" dirty="0"/>
              <a:t>Analysis on Character – contd.</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30" y="1101763"/>
            <a:ext cx="4616824" cy="2170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extBox 6">
            <a:extLst>
              <a:ext uri="{FF2B5EF4-FFF2-40B4-BE49-F238E27FC236}">
                <a16:creationId xmlns:a16="http://schemas.microsoft.com/office/drawing/2014/main" id="{61E8DA86-4ED1-4C77-9F72-AAD82D800F3F}"/>
              </a:ext>
            </a:extLst>
          </p:cNvPr>
          <p:cNvSpPr txBox="1"/>
          <p:nvPr/>
        </p:nvSpPr>
        <p:spPr>
          <a:xfrm>
            <a:off x="10529283" y="1255064"/>
            <a:ext cx="1796262" cy="1169551"/>
          </a:xfrm>
          <a:prstGeom prst="rect">
            <a:avLst/>
          </a:prstGeom>
          <a:noFill/>
        </p:spPr>
        <p:txBody>
          <a:bodyPr wrap="square">
            <a:spAutoFit/>
          </a:bodyPr>
          <a:lstStyle/>
          <a:p>
            <a:r>
              <a:rPr lang="en-US" sz="1000" b="1" dirty="0"/>
              <a:t>Most Bank of America  customers stopped</a:t>
            </a:r>
          </a:p>
          <a:p>
            <a:r>
              <a:rPr lang="en-US" sz="1000" b="1" dirty="0"/>
              <a:t> paying in 2012 and </a:t>
            </a:r>
          </a:p>
          <a:p>
            <a:r>
              <a:rPr lang="en-US" sz="1000" b="1" dirty="0"/>
              <a:t>2013. BOA had major </a:t>
            </a:r>
          </a:p>
          <a:p>
            <a:r>
              <a:rPr lang="en-US" sz="1000" b="1" dirty="0"/>
              <a:t>job cuts during </a:t>
            </a:r>
          </a:p>
          <a:p>
            <a:r>
              <a:rPr lang="en-US" sz="1000" b="1" dirty="0"/>
              <a:t>2011-2013, which may have resulted in this</a:t>
            </a:r>
            <a:endParaRPr lang="en-IN" sz="1000" b="1" dirty="0"/>
          </a:p>
        </p:txBody>
      </p:sp>
      <p:sp>
        <p:nvSpPr>
          <p:cNvPr id="14" name="TextBox 13">
            <a:extLst>
              <a:ext uri="{FF2B5EF4-FFF2-40B4-BE49-F238E27FC236}">
                <a16:creationId xmlns:a16="http://schemas.microsoft.com/office/drawing/2014/main" id="{3B49A9A2-80B0-4958-B4B7-F79F42CA81A8}"/>
              </a:ext>
            </a:extLst>
          </p:cNvPr>
          <p:cNvSpPr txBox="1"/>
          <p:nvPr/>
        </p:nvSpPr>
        <p:spPr>
          <a:xfrm>
            <a:off x="5233322" y="4615910"/>
            <a:ext cx="1653637" cy="707886"/>
          </a:xfrm>
          <a:prstGeom prst="rect">
            <a:avLst/>
          </a:prstGeom>
          <a:noFill/>
        </p:spPr>
        <p:txBody>
          <a:bodyPr wrap="square">
            <a:spAutoFit/>
          </a:bodyPr>
          <a:lstStyle/>
          <a:p>
            <a:r>
              <a:rPr lang="en-US" sz="1000" b="1" dirty="0"/>
              <a:t>For 38% of defaulted customers, employment/source of income was not verified</a:t>
            </a:r>
          </a:p>
        </p:txBody>
      </p:sp>
      <p:pic>
        <p:nvPicPr>
          <p:cNvPr id="3" name="Picture 2">
            <a:extLst>
              <a:ext uri="{FF2B5EF4-FFF2-40B4-BE49-F238E27FC236}">
                <a16:creationId xmlns:a16="http://schemas.microsoft.com/office/drawing/2014/main" id="{81891DD1-F7E1-4D6A-8453-246A673918AF}"/>
              </a:ext>
            </a:extLst>
          </p:cNvPr>
          <p:cNvPicPr>
            <a:picLocks noChangeAspect="1"/>
          </p:cNvPicPr>
          <p:nvPr/>
        </p:nvPicPr>
        <p:blipFill>
          <a:blip r:embed="rId2"/>
          <a:stretch>
            <a:fillRect/>
          </a:stretch>
        </p:blipFill>
        <p:spPr>
          <a:xfrm>
            <a:off x="406898" y="3176912"/>
            <a:ext cx="4717428" cy="3585883"/>
          </a:xfrm>
          <a:prstGeom prst="rect">
            <a:avLst/>
          </a:prstGeom>
        </p:spPr>
      </p:pic>
      <p:pic>
        <p:nvPicPr>
          <p:cNvPr id="15" name="Picture 14">
            <a:extLst>
              <a:ext uri="{FF2B5EF4-FFF2-40B4-BE49-F238E27FC236}">
                <a16:creationId xmlns:a16="http://schemas.microsoft.com/office/drawing/2014/main" id="{A55BFD2C-E326-4490-9C2A-FBC5D77CC89C}"/>
              </a:ext>
            </a:extLst>
          </p:cNvPr>
          <p:cNvPicPr>
            <a:picLocks noChangeAspect="1"/>
          </p:cNvPicPr>
          <p:nvPr/>
        </p:nvPicPr>
        <p:blipFill>
          <a:blip r:embed="rId3"/>
          <a:stretch>
            <a:fillRect/>
          </a:stretch>
        </p:blipFill>
        <p:spPr>
          <a:xfrm>
            <a:off x="5970492" y="854431"/>
            <a:ext cx="4432973" cy="3069369"/>
          </a:xfrm>
          <a:prstGeom prst="rect">
            <a:avLst/>
          </a:prstGeom>
        </p:spPr>
      </p:pic>
    </p:spTree>
    <p:extLst>
      <p:ext uri="{BB962C8B-B14F-4D97-AF65-F5344CB8AC3E}">
        <p14:creationId xmlns:p14="http://schemas.microsoft.com/office/powerpoint/2010/main" val="217642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5522259" cy="801266"/>
          </a:xfrm>
        </p:spPr>
        <p:txBody>
          <a:bodyPr>
            <a:normAutofit/>
          </a:bodyPr>
          <a:lstStyle/>
          <a:p>
            <a:r>
              <a:rPr lang="en-US" dirty="0"/>
              <a:t>Analysis on capacity</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30" y="1101763"/>
            <a:ext cx="4616824" cy="2170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extBox 6">
            <a:extLst>
              <a:ext uri="{FF2B5EF4-FFF2-40B4-BE49-F238E27FC236}">
                <a16:creationId xmlns:a16="http://schemas.microsoft.com/office/drawing/2014/main" id="{61E8DA86-4ED1-4C77-9F72-AAD82D800F3F}"/>
              </a:ext>
            </a:extLst>
          </p:cNvPr>
          <p:cNvSpPr txBox="1"/>
          <p:nvPr/>
        </p:nvSpPr>
        <p:spPr>
          <a:xfrm>
            <a:off x="6284259" y="3617134"/>
            <a:ext cx="5056093" cy="707886"/>
          </a:xfrm>
          <a:prstGeom prst="rect">
            <a:avLst/>
          </a:prstGeom>
          <a:noFill/>
        </p:spPr>
        <p:txBody>
          <a:bodyPr wrap="square">
            <a:spAutoFit/>
          </a:bodyPr>
          <a:lstStyle/>
          <a:p>
            <a:pPr marL="171450" indent="-171450" algn="l">
              <a:buFont typeface="Arial" panose="020B0604020202020204" pitchFamily="34" charset="0"/>
              <a:buChar char="•"/>
            </a:pPr>
            <a:r>
              <a:rPr lang="en-US" sz="1000" b="1" i="0" dirty="0">
                <a:solidFill>
                  <a:srgbClr val="000000"/>
                </a:solidFill>
                <a:effectLst/>
                <a:latin typeface="Helvetica Neue"/>
              </a:rPr>
              <a:t>For fully paid loans, highest median funded amount is around 13K, whereas it is around 18K for Charged off loans (both in high income bucket).</a:t>
            </a:r>
          </a:p>
          <a:p>
            <a:pPr marL="171450" indent="-171450">
              <a:buFont typeface="Arial" panose="020B0604020202020204" pitchFamily="34" charset="0"/>
              <a:buChar char="•"/>
            </a:pPr>
            <a:r>
              <a:rPr lang="en-US" sz="1000" b="1" i="0" dirty="0">
                <a:solidFill>
                  <a:srgbClr val="000000"/>
                </a:solidFill>
                <a:effectLst/>
                <a:latin typeface="Helvetica Neue"/>
              </a:rPr>
              <a:t>Funded amount for Charged-off loan is considerably higher than that of Fully paid loans across income groups , especially for High income group.</a:t>
            </a:r>
          </a:p>
        </p:txBody>
      </p:sp>
      <p:sp>
        <p:nvSpPr>
          <p:cNvPr id="14" name="TextBox 13">
            <a:extLst>
              <a:ext uri="{FF2B5EF4-FFF2-40B4-BE49-F238E27FC236}">
                <a16:creationId xmlns:a16="http://schemas.microsoft.com/office/drawing/2014/main" id="{3B49A9A2-80B0-4958-B4B7-F79F42CA81A8}"/>
              </a:ext>
            </a:extLst>
          </p:cNvPr>
          <p:cNvSpPr txBox="1"/>
          <p:nvPr/>
        </p:nvSpPr>
        <p:spPr>
          <a:xfrm>
            <a:off x="4431124" y="1203228"/>
            <a:ext cx="1470212" cy="707886"/>
          </a:xfrm>
          <a:prstGeom prst="rect">
            <a:avLst/>
          </a:prstGeom>
          <a:noFill/>
        </p:spPr>
        <p:txBody>
          <a:bodyPr wrap="square">
            <a:spAutoFit/>
          </a:bodyPr>
          <a:lstStyle/>
          <a:p>
            <a:r>
              <a:rPr lang="en-US" sz="1000" b="1" dirty="0"/>
              <a:t>Median DTI for Charged-off loans is around 8% higher than Fully-paid loans</a:t>
            </a:r>
          </a:p>
        </p:txBody>
      </p:sp>
      <p:pic>
        <p:nvPicPr>
          <p:cNvPr id="4" name="Picture 3">
            <a:extLst>
              <a:ext uri="{FF2B5EF4-FFF2-40B4-BE49-F238E27FC236}">
                <a16:creationId xmlns:a16="http://schemas.microsoft.com/office/drawing/2014/main" id="{EA015D2A-5803-4785-83A8-B1EC81476307}"/>
              </a:ext>
            </a:extLst>
          </p:cNvPr>
          <p:cNvPicPr>
            <a:picLocks noChangeAspect="1"/>
          </p:cNvPicPr>
          <p:nvPr/>
        </p:nvPicPr>
        <p:blipFill>
          <a:blip r:embed="rId2"/>
          <a:stretch>
            <a:fillRect/>
          </a:stretch>
        </p:blipFill>
        <p:spPr>
          <a:xfrm>
            <a:off x="44825" y="887200"/>
            <a:ext cx="4386299" cy="2698683"/>
          </a:xfrm>
          <a:prstGeom prst="rect">
            <a:avLst/>
          </a:prstGeom>
        </p:spPr>
      </p:pic>
      <p:pic>
        <p:nvPicPr>
          <p:cNvPr id="6" name="Picture 5">
            <a:extLst>
              <a:ext uri="{FF2B5EF4-FFF2-40B4-BE49-F238E27FC236}">
                <a16:creationId xmlns:a16="http://schemas.microsoft.com/office/drawing/2014/main" id="{97EA23D7-84D5-4749-BCB3-9955A9D744F2}"/>
              </a:ext>
            </a:extLst>
          </p:cNvPr>
          <p:cNvPicPr>
            <a:picLocks noChangeAspect="1"/>
          </p:cNvPicPr>
          <p:nvPr/>
        </p:nvPicPr>
        <p:blipFill>
          <a:blip r:embed="rId3"/>
          <a:stretch>
            <a:fillRect/>
          </a:stretch>
        </p:blipFill>
        <p:spPr>
          <a:xfrm>
            <a:off x="5818092" y="95205"/>
            <a:ext cx="5664059" cy="3429000"/>
          </a:xfrm>
          <a:prstGeom prst="rect">
            <a:avLst/>
          </a:prstGeom>
        </p:spPr>
      </p:pic>
      <p:pic>
        <p:nvPicPr>
          <p:cNvPr id="9" name="Picture 8">
            <a:extLst>
              <a:ext uri="{FF2B5EF4-FFF2-40B4-BE49-F238E27FC236}">
                <a16:creationId xmlns:a16="http://schemas.microsoft.com/office/drawing/2014/main" id="{AB76D06E-57E5-4289-8F8E-AFD65A054B70}"/>
              </a:ext>
            </a:extLst>
          </p:cNvPr>
          <p:cNvPicPr>
            <a:picLocks noChangeAspect="1"/>
          </p:cNvPicPr>
          <p:nvPr/>
        </p:nvPicPr>
        <p:blipFill>
          <a:blip r:embed="rId4"/>
          <a:stretch>
            <a:fillRect/>
          </a:stretch>
        </p:blipFill>
        <p:spPr>
          <a:xfrm>
            <a:off x="0" y="3811062"/>
            <a:ext cx="4916680" cy="2994212"/>
          </a:xfrm>
          <a:prstGeom prst="rect">
            <a:avLst/>
          </a:prstGeom>
        </p:spPr>
      </p:pic>
      <p:sp>
        <p:nvSpPr>
          <p:cNvPr id="16" name="TextBox 15">
            <a:extLst>
              <a:ext uri="{FF2B5EF4-FFF2-40B4-BE49-F238E27FC236}">
                <a16:creationId xmlns:a16="http://schemas.microsoft.com/office/drawing/2014/main" id="{061B5D14-9132-43E3-8CC7-7B7FE9F064E8}"/>
              </a:ext>
            </a:extLst>
          </p:cNvPr>
          <p:cNvSpPr txBox="1"/>
          <p:nvPr/>
        </p:nvSpPr>
        <p:spPr>
          <a:xfrm>
            <a:off x="4993342" y="4946887"/>
            <a:ext cx="5056093" cy="400110"/>
          </a:xfrm>
          <a:prstGeom prst="rect">
            <a:avLst/>
          </a:prstGeom>
          <a:noFill/>
        </p:spPr>
        <p:txBody>
          <a:bodyPr wrap="square">
            <a:spAutoFit/>
          </a:bodyPr>
          <a:lstStyle/>
          <a:p>
            <a:pPr algn="l"/>
            <a:r>
              <a:rPr lang="en-US" sz="1000" b="1" i="0" dirty="0">
                <a:solidFill>
                  <a:srgbClr val="000000"/>
                </a:solidFill>
                <a:effectLst/>
                <a:latin typeface="Helvetica Neue"/>
              </a:rPr>
              <a:t>Majority of charged-off customers in high and mid income buckets had either mortgaged or rented home</a:t>
            </a:r>
          </a:p>
        </p:txBody>
      </p:sp>
    </p:spTree>
    <p:extLst>
      <p:ext uri="{BB962C8B-B14F-4D97-AF65-F5344CB8AC3E}">
        <p14:creationId xmlns:p14="http://schemas.microsoft.com/office/powerpoint/2010/main" val="51220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7360024" cy="801266"/>
          </a:xfrm>
        </p:spPr>
        <p:txBody>
          <a:bodyPr>
            <a:normAutofit/>
          </a:bodyPr>
          <a:lstStyle/>
          <a:p>
            <a:r>
              <a:rPr lang="en-US" dirty="0"/>
              <a:t>Analysis on capacity – Contd.</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30" y="1101763"/>
            <a:ext cx="4616824" cy="2170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extBox 6">
            <a:extLst>
              <a:ext uri="{FF2B5EF4-FFF2-40B4-BE49-F238E27FC236}">
                <a16:creationId xmlns:a16="http://schemas.microsoft.com/office/drawing/2014/main" id="{61E8DA86-4ED1-4C77-9F72-AAD82D800F3F}"/>
              </a:ext>
            </a:extLst>
          </p:cNvPr>
          <p:cNvSpPr txBox="1"/>
          <p:nvPr/>
        </p:nvSpPr>
        <p:spPr>
          <a:xfrm>
            <a:off x="6804212" y="2564232"/>
            <a:ext cx="5056093" cy="246221"/>
          </a:xfrm>
          <a:prstGeom prst="rect">
            <a:avLst/>
          </a:prstGeom>
          <a:noFill/>
        </p:spPr>
        <p:txBody>
          <a:bodyPr wrap="square">
            <a:spAutoFit/>
          </a:bodyPr>
          <a:lstStyle/>
          <a:p>
            <a:r>
              <a:rPr lang="en-US" sz="1000" b="1" i="0" dirty="0">
                <a:solidFill>
                  <a:srgbClr val="000000"/>
                </a:solidFill>
                <a:effectLst/>
                <a:latin typeface="Helvetica Neue"/>
              </a:rPr>
              <a:t>46% of defaulters were from Mid income bucket</a:t>
            </a:r>
          </a:p>
        </p:txBody>
      </p:sp>
      <p:pic>
        <p:nvPicPr>
          <p:cNvPr id="3" name="Picture 2">
            <a:extLst>
              <a:ext uri="{FF2B5EF4-FFF2-40B4-BE49-F238E27FC236}">
                <a16:creationId xmlns:a16="http://schemas.microsoft.com/office/drawing/2014/main" id="{22DEED3A-55A4-4CEA-994A-034E9D113E00}"/>
              </a:ext>
            </a:extLst>
          </p:cNvPr>
          <p:cNvPicPr>
            <a:picLocks noChangeAspect="1"/>
          </p:cNvPicPr>
          <p:nvPr/>
        </p:nvPicPr>
        <p:blipFill>
          <a:blip r:embed="rId2"/>
          <a:stretch>
            <a:fillRect/>
          </a:stretch>
        </p:blipFill>
        <p:spPr>
          <a:xfrm>
            <a:off x="0" y="1101763"/>
            <a:ext cx="6717124" cy="4132729"/>
          </a:xfrm>
          <a:prstGeom prst="rect">
            <a:avLst/>
          </a:prstGeom>
        </p:spPr>
      </p:pic>
    </p:spTree>
    <p:extLst>
      <p:ext uri="{BB962C8B-B14F-4D97-AF65-F5344CB8AC3E}">
        <p14:creationId xmlns:p14="http://schemas.microsoft.com/office/powerpoint/2010/main" val="3028545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5522259" cy="801266"/>
          </a:xfrm>
        </p:spPr>
        <p:txBody>
          <a:bodyPr>
            <a:normAutofit/>
          </a:bodyPr>
          <a:lstStyle/>
          <a:p>
            <a:r>
              <a:rPr lang="en-US" dirty="0"/>
              <a:t>Analysis on conditions</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30" y="1101763"/>
            <a:ext cx="4616824" cy="2170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extBox 6">
            <a:extLst>
              <a:ext uri="{FF2B5EF4-FFF2-40B4-BE49-F238E27FC236}">
                <a16:creationId xmlns:a16="http://schemas.microsoft.com/office/drawing/2014/main" id="{61E8DA86-4ED1-4C77-9F72-AAD82D800F3F}"/>
              </a:ext>
            </a:extLst>
          </p:cNvPr>
          <p:cNvSpPr txBox="1"/>
          <p:nvPr/>
        </p:nvSpPr>
        <p:spPr>
          <a:xfrm>
            <a:off x="4898140" y="4571437"/>
            <a:ext cx="857106" cy="1785104"/>
          </a:xfrm>
          <a:prstGeom prst="rect">
            <a:avLst/>
          </a:prstGeom>
          <a:noFill/>
        </p:spPr>
        <p:txBody>
          <a:bodyPr wrap="square">
            <a:spAutoFit/>
          </a:bodyPr>
          <a:lstStyle/>
          <a:p>
            <a:pPr algn="l"/>
            <a:r>
              <a:rPr lang="en-US" sz="1000" b="1" i="0" dirty="0">
                <a:solidFill>
                  <a:srgbClr val="000000"/>
                </a:solidFill>
                <a:effectLst/>
                <a:latin typeface="Helvetica Neue"/>
              </a:rPr>
              <a:t>Charged-off loans in low and mid income buckets have more customers with 36 months of term</a:t>
            </a:r>
          </a:p>
        </p:txBody>
      </p:sp>
      <p:sp>
        <p:nvSpPr>
          <p:cNvPr id="14" name="TextBox 13">
            <a:extLst>
              <a:ext uri="{FF2B5EF4-FFF2-40B4-BE49-F238E27FC236}">
                <a16:creationId xmlns:a16="http://schemas.microsoft.com/office/drawing/2014/main" id="{3B49A9A2-80B0-4958-B4B7-F79F42CA81A8}"/>
              </a:ext>
            </a:extLst>
          </p:cNvPr>
          <p:cNvSpPr txBox="1"/>
          <p:nvPr/>
        </p:nvSpPr>
        <p:spPr>
          <a:xfrm>
            <a:off x="4898140" y="1424299"/>
            <a:ext cx="857106" cy="1785104"/>
          </a:xfrm>
          <a:prstGeom prst="rect">
            <a:avLst/>
          </a:prstGeom>
          <a:noFill/>
        </p:spPr>
        <p:txBody>
          <a:bodyPr wrap="square">
            <a:spAutoFit/>
          </a:bodyPr>
          <a:lstStyle/>
          <a:p>
            <a:pPr algn="l"/>
            <a:r>
              <a:rPr lang="en-US" sz="1000" b="1" i="0" dirty="0">
                <a:solidFill>
                  <a:srgbClr val="000000"/>
                </a:solidFill>
                <a:effectLst/>
                <a:latin typeface="Helvetica Neue"/>
              </a:rPr>
              <a:t>Most common category of purpose is debt-consolidation across Charged-off and Fully-paid loans</a:t>
            </a:r>
          </a:p>
        </p:txBody>
      </p:sp>
      <p:pic>
        <p:nvPicPr>
          <p:cNvPr id="3" name="Picture 2">
            <a:extLst>
              <a:ext uri="{FF2B5EF4-FFF2-40B4-BE49-F238E27FC236}">
                <a16:creationId xmlns:a16="http://schemas.microsoft.com/office/drawing/2014/main" id="{167FD731-9C88-4491-A91F-2A076462E860}"/>
              </a:ext>
            </a:extLst>
          </p:cNvPr>
          <p:cNvPicPr>
            <a:picLocks noChangeAspect="1"/>
          </p:cNvPicPr>
          <p:nvPr/>
        </p:nvPicPr>
        <p:blipFill>
          <a:blip r:embed="rId2"/>
          <a:stretch>
            <a:fillRect/>
          </a:stretch>
        </p:blipFill>
        <p:spPr>
          <a:xfrm>
            <a:off x="263484" y="896471"/>
            <a:ext cx="4658139" cy="3173505"/>
          </a:xfrm>
          <a:prstGeom prst="rect">
            <a:avLst/>
          </a:prstGeom>
        </p:spPr>
      </p:pic>
      <p:pic>
        <p:nvPicPr>
          <p:cNvPr id="8" name="Picture 7">
            <a:extLst>
              <a:ext uri="{FF2B5EF4-FFF2-40B4-BE49-F238E27FC236}">
                <a16:creationId xmlns:a16="http://schemas.microsoft.com/office/drawing/2014/main" id="{58EE7938-C9B1-4AB0-B16A-238022893D04}"/>
              </a:ext>
            </a:extLst>
          </p:cNvPr>
          <p:cNvPicPr>
            <a:picLocks noChangeAspect="1"/>
          </p:cNvPicPr>
          <p:nvPr/>
        </p:nvPicPr>
        <p:blipFill>
          <a:blip r:embed="rId3"/>
          <a:stretch>
            <a:fillRect/>
          </a:stretch>
        </p:blipFill>
        <p:spPr>
          <a:xfrm>
            <a:off x="170329" y="4017243"/>
            <a:ext cx="4751294" cy="2893493"/>
          </a:xfrm>
          <a:prstGeom prst="rect">
            <a:avLst/>
          </a:prstGeom>
        </p:spPr>
      </p:pic>
      <p:pic>
        <p:nvPicPr>
          <p:cNvPr id="11" name="Picture 10">
            <a:extLst>
              <a:ext uri="{FF2B5EF4-FFF2-40B4-BE49-F238E27FC236}">
                <a16:creationId xmlns:a16="http://schemas.microsoft.com/office/drawing/2014/main" id="{B81128C8-11DA-44E0-ADAE-8FB3D0339FF7}"/>
              </a:ext>
            </a:extLst>
          </p:cNvPr>
          <p:cNvPicPr>
            <a:picLocks noChangeAspect="1"/>
          </p:cNvPicPr>
          <p:nvPr/>
        </p:nvPicPr>
        <p:blipFill>
          <a:blip r:embed="rId4"/>
          <a:stretch>
            <a:fillRect/>
          </a:stretch>
        </p:blipFill>
        <p:spPr>
          <a:xfrm>
            <a:off x="5866232" y="896471"/>
            <a:ext cx="6124942" cy="4069976"/>
          </a:xfrm>
          <a:prstGeom prst="rect">
            <a:avLst/>
          </a:prstGeom>
        </p:spPr>
      </p:pic>
      <p:sp>
        <p:nvSpPr>
          <p:cNvPr id="17" name="TextBox 16">
            <a:extLst>
              <a:ext uri="{FF2B5EF4-FFF2-40B4-BE49-F238E27FC236}">
                <a16:creationId xmlns:a16="http://schemas.microsoft.com/office/drawing/2014/main" id="{BA59CE25-C431-4053-84F2-9D1FDA6B8AA5}"/>
              </a:ext>
            </a:extLst>
          </p:cNvPr>
          <p:cNvSpPr txBox="1"/>
          <p:nvPr/>
        </p:nvSpPr>
        <p:spPr>
          <a:xfrm>
            <a:off x="6436756" y="5087472"/>
            <a:ext cx="5249809" cy="553998"/>
          </a:xfrm>
          <a:prstGeom prst="rect">
            <a:avLst/>
          </a:prstGeom>
          <a:noFill/>
        </p:spPr>
        <p:txBody>
          <a:bodyPr wrap="square">
            <a:spAutoFit/>
          </a:bodyPr>
          <a:lstStyle/>
          <a:p>
            <a:pPr algn="l"/>
            <a:r>
              <a:rPr lang="en-US" sz="1000" b="1" i="0" dirty="0">
                <a:solidFill>
                  <a:srgbClr val="000000"/>
                </a:solidFill>
                <a:effectLst/>
                <a:latin typeface="Helvetica Neue"/>
              </a:rPr>
              <a:t>Interest rate tend to be on the higher side for 60 months of term length in mid and high income group for Charged-off loans, but not for 36 months term, although majority defaulted customers have 36 months term</a:t>
            </a:r>
          </a:p>
        </p:txBody>
      </p:sp>
      <p:sp>
        <p:nvSpPr>
          <p:cNvPr id="18" name="TextBox 17">
            <a:extLst>
              <a:ext uri="{FF2B5EF4-FFF2-40B4-BE49-F238E27FC236}">
                <a16:creationId xmlns:a16="http://schemas.microsoft.com/office/drawing/2014/main" id="{F1828CD4-AFA2-44B0-B17B-E883CA9ABA3D}"/>
              </a:ext>
            </a:extLst>
          </p:cNvPr>
          <p:cNvSpPr txBox="1"/>
          <p:nvPr/>
        </p:nvSpPr>
        <p:spPr>
          <a:xfrm>
            <a:off x="6096000" y="495838"/>
            <a:ext cx="5925671" cy="261610"/>
          </a:xfrm>
          <a:prstGeom prst="rect">
            <a:avLst/>
          </a:prstGeom>
          <a:noFill/>
        </p:spPr>
        <p:txBody>
          <a:bodyPr wrap="square">
            <a:spAutoFit/>
          </a:bodyPr>
          <a:lstStyle/>
          <a:p>
            <a:r>
              <a:rPr lang="en-IN" sz="1100" dirty="0"/>
              <a:t>Relation between Funded amount and Interest rate across Income buckets and Term lengths</a:t>
            </a:r>
          </a:p>
        </p:txBody>
      </p:sp>
    </p:spTree>
    <p:extLst>
      <p:ext uri="{BB962C8B-B14F-4D97-AF65-F5344CB8AC3E}">
        <p14:creationId xmlns:p14="http://schemas.microsoft.com/office/powerpoint/2010/main" val="268825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10408024" cy="801266"/>
          </a:xfrm>
        </p:spPr>
        <p:txBody>
          <a:bodyPr>
            <a:normAutofit/>
          </a:bodyPr>
          <a:lstStyle/>
          <a:p>
            <a:r>
              <a:rPr lang="en-US" dirty="0"/>
              <a:t>Analysis &amp; Recommended Guidelines</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30" y="1101763"/>
            <a:ext cx="4616824" cy="2170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8" name="TextBox 17">
            <a:extLst>
              <a:ext uri="{FF2B5EF4-FFF2-40B4-BE49-F238E27FC236}">
                <a16:creationId xmlns:a16="http://schemas.microsoft.com/office/drawing/2014/main" id="{F1828CD4-AFA2-44B0-B17B-E883CA9ABA3D}"/>
              </a:ext>
            </a:extLst>
          </p:cNvPr>
          <p:cNvSpPr txBox="1"/>
          <p:nvPr/>
        </p:nvSpPr>
        <p:spPr>
          <a:xfrm>
            <a:off x="170329" y="896471"/>
            <a:ext cx="11161059" cy="2246769"/>
          </a:xfrm>
          <a:prstGeom prst="rect">
            <a:avLst/>
          </a:prstGeom>
          <a:noFill/>
        </p:spPr>
        <p:txBody>
          <a:bodyPr wrap="square">
            <a:spAutoFit/>
          </a:bodyPr>
          <a:lstStyle/>
          <a:p>
            <a:r>
              <a:rPr lang="en-IN" sz="1400" dirty="0"/>
              <a:t>Most important parameters to be considered for analysing default risk:</a:t>
            </a:r>
          </a:p>
          <a:p>
            <a:pPr marL="285750" indent="-285750">
              <a:buFont typeface="Arial" panose="020B0604020202020204" pitchFamily="34" charset="0"/>
              <a:buChar char="•"/>
            </a:pPr>
            <a:r>
              <a:rPr lang="en-IN" sz="1400" dirty="0"/>
              <a:t>Length of employment</a:t>
            </a:r>
          </a:p>
          <a:p>
            <a:pPr marL="285750" indent="-285750">
              <a:buFont typeface="Arial" panose="020B0604020202020204" pitchFamily="34" charset="0"/>
              <a:buChar char="•"/>
            </a:pPr>
            <a:r>
              <a:rPr lang="en-IN" sz="1400" dirty="0"/>
              <a:t>Annual income</a:t>
            </a:r>
          </a:p>
          <a:p>
            <a:pPr marL="285750" indent="-285750">
              <a:buFont typeface="Arial" panose="020B0604020202020204" pitchFamily="34" charset="0"/>
              <a:buChar char="•"/>
            </a:pPr>
            <a:r>
              <a:rPr lang="en-IN" sz="1400" dirty="0"/>
              <a:t>Debt to income ratio</a:t>
            </a:r>
          </a:p>
          <a:p>
            <a:pPr marL="285750" indent="-285750">
              <a:buFont typeface="Arial" panose="020B0604020202020204" pitchFamily="34" charset="0"/>
              <a:buChar char="•"/>
            </a:pPr>
            <a:r>
              <a:rPr lang="en-IN" sz="1400" dirty="0"/>
              <a:t>Employer reputation</a:t>
            </a:r>
          </a:p>
          <a:p>
            <a:pPr marL="285750" indent="-285750">
              <a:buFont typeface="Arial" panose="020B0604020202020204" pitchFamily="34" charset="0"/>
              <a:buChar char="•"/>
            </a:pPr>
            <a:r>
              <a:rPr lang="en-IN" sz="1400" dirty="0"/>
              <a:t>Requested loan amount</a:t>
            </a:r>
          </a:p>
          <a:p>
            <a:pPr marL="285750" indent="-285750">
              <a:buFont typeface="Arial" panose="020B0604020202020204" pitchFamily="34" charset="0"/>
              <a:buChar char="•"/>
            </a:pPr>
            <a:r>
              <a:rPr lang="en-IN" sz="1400" dirty="0"/>
              <a:t>Employment verification</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p:txBody>
      </p:sp>
      <p:sp>
        <p:nvSpPr>
          <p:cNvPr id="10" name="TextBox 9">
            <a:extLst>
              <a:ext uri="{FF2B5EF4-FFF2-40B4-BE49-F238E27FC236}">
                <a16:creationId xmlns:a16="http://schemas.microsoft.com/office/drawing/2014/main" id="{702FC231-9ECE-48BB-83DC-3D6126CCC6AD}"/>
              </a:ext>
            </a:extLst>
          </p:cNvPr>
          <p:cNvSpPr txBox="1"/>
          <p:nvPr/>
        </p:nvSpPr>
        <p:spPr>
          <a:xfrm>
            <a:off x="170328" y="3283007"/>
            <a:ext cx="11161059" cy="3323987"/>
          </a:xfrm>
          <a:prstGeom prst="rect">
            <a:avLst/>
          </a:prstGeom>
          <a:noFill/>
        </p:spPr>
        <p:txBody>
          <a:bodyPr wrap="square">
            <a:spAutoFit/>
          </a:bodyPr>
          <a:lstStyle/>
          <a:p>
            <a:r>
              <a:rPr lang="en-IN" sz="1400" dirty="0"/>
              <a:t>Guidelines for loan approvals:</a:t>
            </a:r>
          </a:p>
          <a:p>
            <a:pPr marL="285750" indent="-285750">
              <a:buFont typeface="Arial" panose="020B0604020202020204" pitchFamily="34" charset="0"/>
              <a:buChar char="•"/>
            </a:pPr>
            <a:r>
              <a:rPr lang="en-IN" sz="1400" dirty="0"/>
              <a:t>Exercise caution while approving loan application for customers with employment length less than five years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Refer to Table – 1 for recommended guideline on loan amount across employment length and income buckets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In case requested funding amount is considerably more than the recommended levels, consider it to be a risk</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Rigorous verification of employment/source of income to be done for all loan applications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Consider raising interest rate by 5% for mid and high income group customers seeking 36 months of term</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Employer reputation and job stability to be considered</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p:txBody>
      </p:sp>
      <p:pic>
        <p:nvPicPr>
          <p:cNvPr id="12" name="Picture 11">
            <a:extLst>
              <a:ext uri="{FF2B5EF4-FFF2-40B4-BE49-F238E27FC236}">
                <a16:creationId xmlns:a16="http://schemas.microsoft.com/office/drawing/2014/main" id="{E7517427-6E6D-4C2B-9F09-589FA9FB8CAB}"/>
              </a:ext>
            </a:extLst>
          </p:cNvPr>
          <p:cNvPicPr>
            <a:picLocks noChangeAspect="1"/>
          </p:cNvPicPr>
          <p:nvPr/>
        </p:nvPicPr>
        <p:blipFill>
          <a:blip r:embed="rId2"/>
          <a:stretch>
            <a:fillRect/>
          </a:stretch>
        </p:blipFill>
        <p:spPr>
          <a:xfrm>
            <a:off x="8558018" y="1167775"/>
            <a:ext cx="3215919" cy="2263336"/>
          </a:xfrm>
          <a:prstGeom prst="rect">
            <a:avLst/>
          </a:prstGeom>
        </p:spPr>
      </p:pic>
      <p:sp>
        <p:nvSpPr>
          <p:cNvPr id="14" name="TextBox 13">
            <a:extLst>
              <a:ext uri="{FF2B5EF4-FFF2-40B4-BE49-F238E27FC236}">
                <a16:creationId xmlns:a16="http://schemas.microsoft.com/office/drawing/2014/main" id="{E67F369B-6C9C-4941-B978-FDC359E95E0B}"/>
              </a:ext>
            </a:extLst>
          </p:cNvPr>
          <p:cNvSpPr txBox="1"/>
          <p:nvPr/>
        </p:nvSpPr>
        <p:spPr>
          <a:xfrm>
            <a:off x="8558019" y="887804"/>
            <a:ext cx="1141795" cy="214850"/>
          </a:xfrm>
          <a:prstGeom prst="rect">
            <a:avLst/>
          </a:prstGeom>
          <a:noFill/>
        </p:spPr>
        <p:txBody>
          <a:bodyPr wrap="square">
            <a:spAutoFit/>
          </a:bodyPr>
          <a:lstStyle/>
          <a:p>
            <a:r>
              <a:rPr lang="en-US" sz="800" b="1" i="0" dirty="0">
                <a:solidFill>
                  <a:srgbClr val="000000"/>
                </a:solidFill>
                <a:effectLst/>
                <a:latin typeface="Helvetica Neue"/>
              </a:rPr>
              <a:t>Employment length</a:t>
            </a:r>
          </a:p>
        </p:txBody>
      </p:sp>
      <p:sp>
        <p:nvSpPr>
          <p:cNvPr id="17" name="TextBox 16">
            <a:extLst>
              <a:ext uri="{FF2B5EF4-FFF2-40B4-BE49-F238E27FC236}">
                <a16:creationId xmlns:a16="http://schemas.microsoft.com/office/drawing/2014/main" id="{98EDDA98-7F85-4E7C-B2CF-C6EC1A590D63}"/>
              </a:ext>
            </a:extLst>
          </p:cNvPr>
          <p:cNvSpPr txBox="1"/>
          <p:nvPr/>
        </p:nvSpPr>
        <p:spPr>
          <a:xfrm>
            <a:off x="9822043" y="887804"/>
            <a:ext cx="1141795" cy="214850"/>
          </a:xfrm>
          <a:prstGeom prst="rect">
            <a:avLst/>
          </a:prstGeom>
          <a:noFill/>
        </p:spPr>
        <p:txBody>
          <a:bodyPr wrap="square">
            <a:spAutoFit/>
          </a:bodyPr>
          <a:lstStyle/>
          <a:p>
            <a:r>
              <a:rPr lang="en-US" sz="800" b="1" i="0" dirty="0">
                <a:solidFill>
                  <a:srgbClr val="000000"/>
                </a:solidFill>
                <a:effectLst/>
                <a:latin typeface="Helvetica Neue"/>
              </a:rPr>
              <a:t>Income Bucket</a:t>
            </a:r>
          </a:p>
        </p:txBody>
      </p:sp>
      <p:sp>
        <p:nvSpPr>
          <p:cNvPr id="20" name="TextBox 19">
            <a:extLst>
              <a:ext uri="{FF2B5EF4-FFF2-40B4-BE49-F238E27FC236}">
                <a16:creationId xmlns:a16="http://schemas.microsoft.com/office/drawing/2014/main" id="{C66CA1C8-9636-4896-BE28-B8D8348984D3}"/>
              </a:ext>
            </a:extLst>
          </p:cNvPr>
          <p:cNvSpPr txBox="1"/>
          <p:nvPr/>
        </p:nvSpPr>
        <p:spPr>
          <a:xfrm>
            <a:off x="10879879" y="832487"/>
            <a:ext cx="1141795" cy="338554"/>
          </a:xfrm>
          <a:prstGeom prst="rect">
            <a:avLst/>
          </a:prstGeom>
          <a:noFill/>
        </p:spPr>
        <p:txBody>
          <a:bodyPr wrap="square">
            <a:spAutoFit/>
          </a:bodyPr>
          <a:lstStyle/>
          <a:p>
            <a:r>
              <a:rPr lang="en-US" sz="800" b="1" i="0" dirty="0">
                <a:solidFill>
                  <a:srgbClr val="000000"/>
                </a:solidFill>
                <a:effectLst/>
                <a:latin typeface="Helvetica Neue"/>
              </a:rPr>
              <a:t>Recommended Funded amount</a:t>
            </a:r>
          </a:p>
        </p:txBody>
      </p:sp>
      <p:sp>
        <p:nvSpPr>
          <p:cNvPr id="21" name="TextBox 20">
            <a:extLst>
              <a:ext uri="{FF2B5EF4-FFF2-40B4-BE49-F238E27FC236}">
                <a16:creationId xmlns:a16="http://schemas.microsoft.com/office/drawing/2014/main" id="{08D2BCF8-0FA7-4A9A-B28C-938DB6BA90FA}"/>
              </a:ext>
            </a:extLst>
          </p:cNvPr>
          <p:cNvSpPr txBox="1"/>
          <p:nvPr/>
        </p:nvSpPr>
        <p:spPr>
          <a:xfrm>
            <a:off x="9902723" y="3505499"/>
            <a:ext cx="1141795" cy="246221"/>
          </a:xfrm>
          <a:prstGeom prst="rect">
            <a:avLst/>
          </a:prstGeom>
          <a:noFill/>
        </p:spPr>
        <p:txBody>
          <a:bodyPr wrap="square">
            <a:spAutoFit/>
          </a:bodyPr>
          <a:lstStyle/>
          <a:p>
            <a:r>
              <a:rPr lang="en-US" sz="1000" b="1" dirty="0">
                <a:solidFill>
                  <a:srgbClr val="000000"/>
                </a:solidFill>
                <a:latin typeface="Helvetica Neue"/>
              </a:rPr>
              <a:t>Table - 1</a:t>
            </a:r>
            <a:endParaRPr lang="en-US" sz="1000" b="1" i="0" dirty="0">
              <a:solidFill>
                <a:srgbClr val="000000"/>
              </a:solidFill>
              <a:effectLst/>
              <a:latin typeface="Helvetica Neue"/>
            </a:endParaRPr>
          </a:p>
        </p:txBody>
      </p:sp>
    </p:spTree>
    <p:extLst>
      <p:ext uri="{BB962C8B-B14F-4D97-AF65-F5344CB8AC3E}">
        <p14:creationId xmlns:p14="http://schemas.microsoft.com/office/powerpoint/2010/main" val="1380513646"/>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{2020B023-B7A4-4440-AB42-D0CE921F2C20}tf78479028_win32</Template>
  <TotalTime>304</TotalTime>
  <Words>707</Words>
  <Application>Microsoft Office PowerPoint</Application>
  <PresentationFormat>Widescreen</PresentationFormat>
  <Paragraphs>81</Paragraphs>
  <Slides>10</Slides>
  <Notes>1</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10</vt:i4>
      </vt:variant>
    </vt:vector>
  </HeadingPairs>
  <TitlesOfParts>
    <vt:vector size="21" baseType="lpstr">
      <vt:lpstr>Arial</vt:lpstr>
      <vt:lpstr>Calibri</vt:lpstr>
      <vt:lpstr>Helvetica Neue</vt:lpstr>
      <vt:lpstr>Segoe UI</vt:lpstr>
      <vt:lpstr>Segoe UI Light</vt:lpstr>
      <vt:lpstr>Wingdings</vt:lpstr>
      <vt:lpstr>Balancing Act</vt:lpstr>
      <vt:lpstr>Wellspring</vt:lpstr>
      <vt:lpstr>Star of the show</vt:lpstr>
      <vt:lpstr>Amusements</vt:lpstr>
      <vt:lpstr>Bitmap Image</vt:lpstr>
      <vt:lpstr>Lending Club case study - Sanchita Gangopadhyay</vt:lpstr>
      <vt:lpstr>Business Objective</vt:lpstr>
      <vt:lpstr>Loan data set &amp; Approach</vt:lpstr>
      <vt:lpstr>Analysis on Character</vt:lpstr>
      <vt:lpstr>Analysis on Character – contd.</vt:lpstr>
      <vt:lpstr>Analysis on capacity</vt:lpstr>
      <vt:lpstr>Analysis on capacity – Contd.</vt:lpstr>
      <vt:lpstr>Analysis on conditions</vt:lpstr>
      <vt:lpstr>Analysis &amp; Recommended Guidelines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PANTONE® COLOR OF THE YEAR 2022</dc:title>
  <dc:creator>Sanchita Gangopadhyay</dc:creator>
  <cp:lastModifiedBy>Sanchita Gangopadhyay</cp:lastModifiedBy>
  <cp:revision>39</cp:revision>
  <dcterms:created xsi:type="dcterms:W3CDTF">2022-03-06T03:48:53Z</dcterms:created>
  <dcterms:modified xsi:type="dcterms:W3CDTF">2022-03-06T13:52:51Z</dcterms:modified>
</cp:coreProperties>
</file>