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cfd75eb4_0_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2c1cfd75eb4_0_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Title slide:</a:t>
            </a:r>
            <a:br>
              <a:rPr lang="en"/>
            </a:br>
            <a:br>
              <a:rPr lang="en"/>
            </a:br>
            <a:r>
              <a:rPr lang="en"/>
              <a:t>Do Now Activity</a:t>
            </a:r>
            <a:br>
              <a:rPr lang="en"/>
            </a:br>
            <a:br>
              <a:rPr lang="en"/>
            </a:br>
            <a:r>
              <a:rPr lang="en"/>
              <a:t>This is the slide that displays as students enter your zoom meeting.</a:t>
            </a:r>
            <a:br>
              <a:rPr lang="en"/>
            </a:br>
            <a:br>
              <a:rPr lang="en"/>
            </a:br>
            <a:r>
              <a:rPr lang="en"/>
              <a:t>Design a Do Now Activity that can be completed in 1-3 minutes.</a:t>
            </a:r>
            <a:br>
              <a:rPr lang="en"/>
            </a:br>
            <a:br>
              <a:rPr lang="en"/>
            </a:br>
            <a:r>
              <a:rPr lang="en"/>
              <a:t>Examples - Do Now Activities</a:t>
            </a:r>
            <a:br>
              <a:rPr lang="en"/>
            </a:br>
            <a:br>
              <a:rPr lang="en"/>
            </a:br>
            <a:r>
              <a:rPr lang="en"/>
              <a:t>1. Reinforce already-mastered skills</a:t>
            </a:r>
            <a:br>
              <a:rPr lang="en"/>
            </a:br>
            <a:r>
              <a:rPr lang="en"/>
              <a:t>=&gt; e.g., “Solve the following problem using a JavaScript iterator.”</a:t>
            </a:r>
            <a:br>
              <a:rPr lang="en"/>
            </a:br>
            <a:br>
              <a:rPr lang="en"/>
            </a:br>
            <a:r>
              <a:rPr lang="en"/>
              <a:t>2. Emphasize critical thinking</a:t>
            </a:r>
            <a:br>
              <a:rPr lang="en"/>
            </a:br>
            <a:r>
              <a:rPr lang="en"/>
              <a:t>=&gt; e.g., “Look at the google results webpage (provide visual). Where do you think the developers might have used a .map() method?”</a:t>
            </a:r>
            <a:br>
              <a:rPr lang="en"/>
            </a:br>
            <a:br>
              <a:rPr lang="en"/>
            </a:br>
            <a:r>
              <a:rPr lang="en"/>
              <a:t>3. Comparison</a:t>
            </a:r>
            <a:br>
              <a:rPr lang="en"/>
            </a:br>
            <a:r>
              <a:rPr lang="en"/>
              <a:t>=&gt; e.g., “Look at this React class component with lifecycle methods vs. this functional component that makes use of Hooks (show visual). List at least 3 differences you notice between the two.”</a:t>
            </a:r>
            <a:br>
              <a:rPr lang="en"/>
            </a:br>
            <a:br>
              <a:rPr lang="en"/>
            </a:br>
            <a:r>
              <a:rPr lang="en"/>
              <a:t>4. Forward-thinking</a:t>
            </a:r>
            <a:br>
              <a:rPr lang="en"/>
            </a:br>
            <a:r>
              <a:rPr lang="en"/>
              <a:t>=&gt; e.g., “In today’s lesson, we will be discussing JavaScript testing. List 1-3 ways you believe writing tests will influence our code quality and the process of building an app.”</a:t>
            </a:r>
            <a:br>
              <a:rPr lang="en"/>
            </a:br>
            <a:br>
              <a:rPr lang="en"/>
            </a:br>
            <a:r>
              <a:rPr lang="en"/>
              <a:t>5. Introductory reading with prompts / questions</a:t>
            </a:r>
            <a:br>
              <a:rPr lang="en"/>
            </a:br>
            <a:r>
              <a:rPr lang="en"/>
              <a:t>=&gt; e.g., “Start reading this short blurb / article / blog post about X. Write down at least one thing you learned and put it in the chat.”</a:t>
            </a:r>
            <a:br>
              <a:rPr lang="en"/>
            </a:br>
            <a:br>
              <a:rPr lang="en"/>
            </a:br>
            <a:r>
              <a:rPr lang="en"/>
              <a:t>6. Real world problem</a:t>
            </a:r>
            <a:br>
              <a:rPr lang="en"/>
            </a:br>
            <a:r>
              <a:rPr lang="en"/>
              <a:t>=&gt; e.g., “Based on what you have learned so far, what are 1-3 strategies you will use in your career as web developer to reduce the number of errors and mistakes in your code?”</a:t>
            </a:r>
            <a:br>
              <a:rPr lang="en"/>
            </a:br>
            <a:br>
              <a:rPr lang="en"/>
            </a:br>
            <a:r>
              <a:rPr lang="en"/>
              <a:t>7. A riddle</a:t>
            </a:r>
            <a:br>
              <a:rPr lang="en"/>
            </a:br>
            <a:r>
              <a:rPr lang="en"/>
              <a:t>=&gt; e.g., "The more you code, the more of me there is. I may be gone for now but you can’t get rid of me forever. What am I?"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54" name="Google Shape;54;g2c1cfd75eb4_0_0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3a12c4c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3a12c4c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1cfd75eb4_0_37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1cfd75eb4_0_37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1" name="Google Shape;131;g2c1cfd75eb4_0_37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1cfd75eb4_0_10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c1cfd75eb4_0_10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slide:</a:t>
            </a:r>
            <a:br>
              <a:rPr lang="en"/>
            </a:br>
            <a:br>
              <a:rPr lang="en"/>
            </a:br>
            <a:r>
              <a:rPr lang="en"/>
              <a:t>Write 1-3 objectives based on your target learning outcome or topic.</a:t>
            </a:r>
            <a:br>
              <a:rPr lang="en"/>
            </a:br>
            <a:br>
              <a:rPr lang="en"/>
            </a:br>
            <a:r>
              <a:rPr lang="en"/>
              <a:t>Ensure that all objectives are...</a:t>
            </a:r>
            <a:br>
              <a:rPr lang="en"/>
            </a:br>
            <a:r>
              <a:rPr lang="en"/>
              <a:t>Specific,</a:t>
            </a:r>
            <a:br>
              <a:rPr lang="en"/>
            </a:br>
            <a:r>
              <a:rPr lang="en"/>
              <a:t>Measurable,</a:t>
            </a:r>
            <a:br>
              <a:rPr lang="en"/>
            </a:br>
            <a:r>
              <a:rPr lang="en"/>
              <a:t>Achievable,</a:t>
            </a:r>
            <a:br>
              <a:rPr lang="en"/>
            </a:br>
            <a:r>
              <a:rPr lang="en"/>
              <a:t>Realistic,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Time-bound.</a:t>
            </a:r>
            <a:br>
              <a:rPr lang="en"/>
            </a:br>
            <a:endParaRPr/>
          </a:p>
        </p:txBody>
      </p:sp>
      <p:sp>
        <p:nvSpPr>
          <p:cNvPr id="62" name="Google Shape;62;g2c1cfd75eb4_0_10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1cfd75eb4_0_1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c1cfd75eb4_0_19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c1cfd75eb4_0_19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cfd75eb4_0_29:notes"/>
          <p:cNvSpPr/>
          <p:nvPr>
            <p:ph idx="2" type="sldImg"/>
          </p:nvPr>
        </p:nvSpPr>
        <p:spPr>
          <a:xfrm>
            <a:off x="914400" y="1143000"/>
            <a:ext cx="7315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c1cfd75eb4_0_29:notes"/>
          <p:cNvSpPr txBox="1"/>
          <p:nvPr>
            <p:ph idx="1" type="body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Bullet List slide: Option #2</a:t>
            </a:r>
            <a:br>
              <a:rPr lang="en"/>
            </a:br>
            <a:br>
              <a:rPr lang="en"/>
            </a:br>
            <a:r>
              <a:rPr lang="en"/>
              <a:t>6 x 6 Rule: No more than 6 bullets with 6 words per bullet</a:t>
            </a:r>
            <a:br>
              <a:rPr lang="en"/>
            </a:br>
            <a:r>
              <a:rPr lang="en"/>
              <a:t>Don’t put every word you intend to speak on your slide.</a:t>
            </a:r>
            <a:br>
              <a:rPr lang="en"/>
            </a:br>
            <a:br>
              <a:rPr lang="en"/>
            </a:br>
            <a:r>
              <a:rPr lang="en"/>
              <a:t>Minimize slide content</a:t>
            </a:r>
            <a:br>
              <a:rPr lang="en"/>
            </a:br>
            <a:r>
              <a:rPr lang="en"/>
              <a:t>Keep slides simple, with no more more than 1-3 items on them</a:t>
            </a:r>
            <a:br>
              <a:rPr lang="en"/>
            </a:br>
            <a:endParaRPr/>
          </a:p>
        </p:txBody>
      </p:sp>
      <p:sp>
        <p:nvSpPr>
          <p:cNvPr id="77" name="Google Shape;77;g2c1cfd75eb4_0_29:notes"/>
          <p:cNvSpPr txBox="1"/>
          <p:nvPr>
            <p:ph idx="12" type="sldNum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a12c4c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3a12c4c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a12c4c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3a12c4c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a12c4c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a12c4c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a12c4c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a12c4c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a12c4c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3a12c4c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linkedin.com/in/melekcimen/?lipi=urn%3Ali%3Apage%3Ad_flagship3_people_connections%3BRRo%2B9edaQkW0tpkb6sLoJw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332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136000" y="4183600"/>
            <a:ext cx="30885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408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" sz="1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-Sanchita Neupane</a:t>
            </a:r>
            <a:endParaRPr b="1" i="1" sz="1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4083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" sz="1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-Melek </a:t>
            </a:r>
            <a:r>
              <a:rPr b="1" i="1" lang="en" sz="1900">
                <a:solidFill>
                  <a:schemeClr val="accent5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Ç</a:t>
            </a:r>
            <a:r>
              <a:rPr b="1" i="1" lang="en" sz="19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imen </a:t>
            </a:r>
            <a:endParaRPr b="1" i="1" sz="19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136000" y="281450"/>
            <a:ext cx="60075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>
                <a:solidFill>
                  <a:srgbClr val="A9F696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r>
              <a:rPr b="1" lang="en" sz="4800">
                <a:solidFill>
                  <a:schemeClr val="accent5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Metrocar Data Analysis</a:t>
            </a:r>
            <a:endParaRPr b="1" sz="4800">
              <a:solidFill>
                <a:schemeClr val="accent5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83975" y="255975"/>
            <a:ext cx="73992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Conclusions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23975" y="1063900"/>
            <a:ext cx="83433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 of recommended strategies to enhance user experience.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Anticipated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outcomes: Expect improved customer satisfaction, heightened retention, and amplified conversion rates.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Next Steps: Proceed with action plan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 and maintain continuous monitoring for effectiveness.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322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771150" y="615950"/>
            <a:ext cx="50085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lt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THANK YOU!</a:t>
            </a:r>
            <a:endParaRPr b="1" sz="6000">
              <a:solidFill>
                <a:schemeClr val="lt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5975" y="-2636225"/>
            <a:ext cx="9952300" cy="77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52400" y="1918650"/>
            <a:ext cx="744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THANK YOU!</a:t>
            </a:r>
            <a:endParaRPr b="1" sz="6000">
              <a:solidFill>
                <a:schemeClr val="lt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477451" y="478300"/>
            <a:ext cx="7457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Introduction 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Metrocar company is one of the top platform in the USA that connects drivers and riders through a mobile application. The main objective of this analysis is how can we improve customer journey within Metrocar.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analysis is based on one year data spanning from March 2021 to April 2022. We have utilized SQL, Google sheet and Tableau for data analysis.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253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Funnel analysis is used to track customer journey stages.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5322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21875" l="0" r="0" t="21875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433225" y="1853175"/>
            <a:ext cx="40779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23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70279" y="452150"/>
            <a:ext cx="7648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Objectives and Business Questions: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E2D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Drop- off points in the customer journey.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Prioritizing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marketing platforms.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Lowest conversion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stage analysis.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Factors contributing to ride cancellations and negative ratings.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Reasons behind declined payments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398425" y="340925"/>
            <a:ext cx="7645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5322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Funnel Analysis</a:t>
            </a:r>
            <a:endParaRPr b="1" sz="2700">
              <a:solidFill>
                <a:srgbClr val="05322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53220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279475" y="1143900"/>
            <a:ext cx="3407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Conversion rate as per the stage of funnel which is decreasing.</a:t>
            </a:r>
            <a:endParaRPr>
              <a:solidFill>
                <a:srgbClr val="0A0A0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0A0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Drop off rate in ride taken is  higher as per the stage of funnel compared to the top funnel. </a:t>
            </a:r>
            <a:endParaRPr>
              <a:solidFill>
                <a:srgbClr val="0A0A0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0A0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Highest</a:t>
            </a:r>
            <a:r>
              <a:rPr lang="en">
                <a:solidFill>
                  <a:srgbClr val="0A0A0A"/>
                </a:solidFill>
                <a:latin typeface="Open Sans"/>
                <a:ea typeface="Open Sans"/>
                <a:cs typeface="Open Sans"/>
                <a:sym typeface="Open Sans"/>
              </a:rPr>
              <a:t> drop off is from app downloads to the ride taken which is almost 50%. So, the company should focus on this stage.</a:t>
            </a:r>
            <a:endParaRPr>
              <a:solidFill>
                <a:srgbClr val="0A0A0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25" y="1082250"/>
            <a:ext cx="4167601" cy="3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99950" y="351975"/>
            <a:ext cx="7207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Platforms Focused and Usage Insights</a:t>
            </a:r>
            <a:r>
              <a:rPr b="1" lang="en" sz="3000">
                <a:solidFill>
                  <a:schemeClr val="dk2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</a:t>
            </a:r>
            <a:endParaRPr b="1" sz="30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app downloaded by IOS and android is relatively more than web.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0" y="1807825"/>
            <a:ext cx="7542425" cy="1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59950" y="3295675"/>
            <a:ext cx="75423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IOS is the most utilized platform, followed by Android platforms due to higher user engagement.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Funnel analysis of Platform also shows that the less used platform is web in all the stages of funnel.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Prioritize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app optimization for IOS and Android platforms.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11950" y="447950"/>
            <a:ext cx="6095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Addressing Lowest Conversion Stage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67950" y="1127900"/>
            <a:ext cx="76794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ride completed stage of the funnel exhibits lowest conversion rate.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 of 12406 ride requests, only 6233 were completed, resulting in a nearly 50% drop-off.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Prolonged wait times for ride acceptance identified as a major issue.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Conduct driver satisfaction survey and offer good incentives for performance.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28000" y="271975"/>
            <a:ext cx="7719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Improving</a:t>
            </a: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Driver Behavior and Service Quality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519650" y="1215875"/>
            <a:ext cx="50955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 reveals significant negative feedback directed towards drivers.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 of 100% nearly 84% were for the drivers which were related with their behavior.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driver training program which are related with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behavior and introduce incentives, and improve feedback mechanisms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-6957" l="0" r="6959" t="-2271"/>
          <a:stretch/>
        </p:blipFill>
        <p:spPr>
          <a:xfrm>
            <a:off x="524400" y="1247875"/>
            <a:ext cx="2778150" cy="30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19975" y="343975"/>
            <a:ext cx="83592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Ensuring Seamless Transactions</a:t>
            </a:r>
            <a:endParaRPr b="1"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-5296"/>
          <a:stretch/>
        </p:blipFill>
        <p:spPr>
          <a:xfrm>
            <a:off x="682300" y="1231975"/>
            <a:ext cx="1989450" cy="31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015700" y="1415850"/>
            <a:ext cx="54795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though the ride were completed in some cases the payments were declined.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reason might include expired cards, insufficient funds and technical glitches.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secure and diverse payment methods, verify payments directly with banks.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23975" y="143975"/>
            <a:ext cx="736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Strategies for Enhancement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43975" y="943900"/>
            <a:ext cx="87831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optimize ride experience, we recommend implementing advanced driver tracking for transparency and offer performance- based incentives to reduce cancellations.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improving driver related issue, offer training programs for drivers and introduce incentives for high-rated drivers.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Enhance IOS and Android app experience and remove web platforms. It can streamline resources and improve efficiency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 payment methods for seamless transactions and integrate bank verification to reduce declined payments.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Offer discounts on first ride to attract new users.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Simply review system for user-friendliness and encourage feedback with one-click review options.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