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db91c489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db91c489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db91c489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db91c489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db91c489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db91c489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db91c489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db91c489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db91c489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db91c489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db91c489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db91c489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db91c489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db91c489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db91c489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db91c489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db91c489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db91c489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db91c489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db91c489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db91c489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db91c48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db91c489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db91c489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db91c489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db91c489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db91c489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db91c489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db91c489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db91c489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db91c489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db91c489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db91c489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db91c489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45875" y="331925"/>
            <a:ext cx="7986300" cy="20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13716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5BAFC3"/>
                </a:solidFill>
              </a:rPr>
              <a:t>TravelTide </a:t>
            </a:r>
            <a:endParaRPr b="1" sz="6000">
              <a:solidFill>
                <a:srgbClr val="5BAFC3"/>
              </a:solidFill>
            </a:endParaRPr>
          </a:p>
          <a:p>
            <a:pPr indent="457200" lvl="0" marL="13716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AFC3"/>
                </a:solidFill>
              </a:rPr>
              <a:t>Customer Insights Project</a:t>
            </a:r>
            <a:endParaRPr b="1" sz="3600">
              <a:solidFill>
                <a:srgbClr val="5BAFC3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71750"/>
            <a:ext cx="8520600" cy="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AFC3"/>
                </a:solidFill>
              </a:rPr>
              <a:t>“</a:t>
            </a:r>
            <a:r>
              <a:rPr b="1" lang="en" sz="1800">
                <a:solidFill>
                  <a:srgbClr val="5BAFC3"/>
                </a:solidFill>
              </a:rPr>
              <a:t>Enhancing customer retention and engagement”</a:t>
            </a:r>
            <a:endParaRPr b="1" sz="1800">
              <a:solidFill>
                <a:srgbClr val="5BAFC3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25" y="4529175"/>
            <a:ext cx="1464425" cy="5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6338700" y="4392275"/>
            <a:ext cx="269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BAFC3"/>
                </a:solidFill>
              </a:rPr>
              <a:t>By Sanchita Neupane</a:t>
            </a:r>
            <a:endParaRPr sz="1800">
              <a:solidFill>
                <a:srgbClr val="5BAFC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BAFC3"/>
                </a:solidFill>
              </a:rPr>
              <a:t>18 April 2024</a:t>
            </a:r>
            <a:endParaRPr sz="1800">
              <a:solidFill>
                <a:srgbClr val="5BAFC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204600" y="16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BAFC3"/>
                </a:solidFill>
              </a:rPr>
              <a:t>Customer Segmentation Approaches</a:t>
            </a:r>
            <a:endParaRPr b="1" sz="3000">
              <a:solidFill>
                <a:srgbClr val="5BAFC3"/>
              </a:solidFill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856575"/>
            <a:ext cx="85206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BAFC3"/>
              </a:buClr>
              <a:buSzPts val="1600"/>
              <a:buChar char="●"/>
            </a:pPr>
            <a:r>
              <a:rPr b="1" lang="en" sz="1600">
                <a:solidFill>
                  <a:srgbClr val="5BAFC3"/>
                </a:solidFill>
              </a:rPr>
              <a:t>Free Hotel Meal: Target customers are people interested in discount.</a:t>
            </a:r>
            <a:endParaRPr b="1" sz="1600">
              <a:solidFill>
                <a:srgbClr val="5BAFC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5BAFC3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5BAFC3"/>
              </a:buClr>
              <a:buSzPts val="1600"/>
              <a:buChar char="●"/>
            </a:pPr>
            <a:r>
              <a:rPr b="1" lang="en" sz="1600">
                <a:solidFill>
                  <a:srgbClr val="5BAFC3"/>
                </a:solidFill>
              </a:rPr>
              <a:t>Free Checked Bags: Target customers are customers with many bags i.e family.</a:t>
            </a:r>
            <a:endParaRPr b="1" sz="1600">
              <a:solidFill>
                <a:srgbClr val="5BAFC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5BAFC3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5BAFC3"/>
              </a:buClr>
              <a:buSzPts val="1600"/>
              <a:buChar char="●"/>
            </a:pPr>
            <a:r>
              <a:rPr b="1" lang="en" sz="1600">
                <a:solidFill>
                  <a:srgbClr val="5BAFC3"/>
                </a:solidFill>
              </a:rPr>
              <a:t>No Cancellation Fee: Target customer are who </a:t>
            </a:r>
            <a:r>
              <a:rPr b="1" lang="en" sz="1600">
                <a:solidFill>
                  <a:srgbClr val="5BAFC3"/>
                </a:solidFill>
              </a:rPr>
              <a:t>frequently</a:t>
            </a:r>
            <a:r>
              <a:rPr b="1" lang="en" sz="1600">
                <a:solidFill>
                  <a:srgbClr val="5BAFC3"/>
                </a:solidFill>
              </a:rPr>
              <a:t> </a:t>
            </a:r>
            <a:r>
              <a:rPr b="1" lang="en" sz="1600">
                <a:solidFill>
                  <a:srgbClr val="5BAFC3"/>
                </a:solidFill>
              </a:rPr>
              <a:t>cancel trips.</a:t>
            </a:r>
            <a:endParaRPr b="1" sz="1600">
              <a:solidFill>
                <a:srgbClr val="5BAFC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5BAFC3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5BAFC3"/>
              </a:buClr>
              <a:buSzPts val="1600"/>
              <a:buChar char="●"/>
            </a:pPr>
            <a:r>
              <a:rPr b="1" lang="en" sz="1600">
                <a:solidFill>
                  <a:srgbClr val="5BAFC3"/>
                </a:solidFill>
              </a:rPr>
              <a:t>Exclusive Discount: Target customer are who are active discount seeker.</a:t>
            </a:r>
            <a:endParaRPr b="1" sz="1600">
              <a:solidFill>
                <a:srgbClr val="5BAFC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5BAFC3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5BAFC3"/>
              </a:buClr>
              <a:buSzPts val="1600"/>
              <a:buChar char="●"/>
            </a:pPr>
            <a:r>
              <a:rPr b="1" lang="en" sz="1600">
                <a:solidFill>
                  <a:srgbClr val="5BAFC3"/>
                </a:solidFill>
              </a:rPr>
              <a:t>Free Hotel with Flight: Target customers are who book both flights and hotels together without considering discount </a:t>
            </a:r>
            <a:endParaRPr b="1" sz="1600">
              <a:solidFill>
                <a:srgbClr val="5BAFC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BAFC3"/>
                </a:solidFill>
              </a:rPr>
              <a:t>Metrics used in the Analysis</a:t>
            </a:r>
            <a:endParaRPr b="1" sz="3000">
              <a:solidFill>
                <a:srgbClr val="5BAFC3"/>
              </a:solidFill>
            </a:endParaRP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5BAFC3"/>
              </a:buClr>
              <a:buSzPts val="1800"/>
              <a:buChar char="●"/>
            </a:pPr>
            <a:r>
              <a:rPr b="1" lang="en">
                <a:solidFill>
                  <a:srgbClr val="5BAFC3"/>
                </a:solidFill>
              </a:rPr>
              <a:t>Session Intensity Index</a:t>
            </a:r>
            <a:endParaRPr b="1">
              <a:solidFill>
                <a:srgbClr val="5BAFC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BAFC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5BAFC3"/>
              </a:buClr>
              <a:buSzPts val="1800"/>
              <a:buChar char="●"/>
            </a:pPr>
            <a:r>
              <a:rPr b="1" lang="en">
                <a:solidFill>
                  <a:srgbClr val="5BAFC3"/>
                </a:solidFill>
              </a:rPr>
              <a:t>Hotel Hunter Index</a:t>
            </a:r>
            <a:endParaRPr b="1">
              <a:solidFill>
                <a:srgbClr val="5BAFC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BAFC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5BAFC3"/>
              </a:buClr>
              <a:buSzPts val="1800"/>
              <a:buChar char="●"/>
            </a:pPr>
            <a:r>
              <a:rPr b="1" lang="en">
                <a:solidFill>
                  <a:srgbClr val="5BAFC3"/>
                </a:solidFill>
              </a:rPr>
              <a:t>Bargain Hunter Index</a:t>
            </a:r>
            <a:endParaRPr b="1">
              <a:solidFill>
                <a:srgbClr val="5BAFC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-203450"/>
            <a:ext cx="8520600" cy="12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50">
              <a:solidFill>
                <a:srgbClr val="5BAFC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5BAFC3"/>
                </a:solidFill>
              </a:rPr>
              <a:t>Demographic Analysis</a:t>
            </a:r>
            <a:endParaRPr b="1" sz="2650">
              <a:solidFill>
                <a:srgbClr val="5BAFC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BAFC3"/>
                </a:solidFill>
              </a:rPr>
              <a:t>Session Intensity Index</a:t>
            </a:r>
            <a:endParaRPr b="1" sz="2000">
              <a:solidFill>
                <a:srgbClr val="5BAFC3"/>
              </a:solidFill>
            </a:endParaRPr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878000"/>
            <a:ext cx="85206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375" y="1160475"/>
            <a:ext cx="3263225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075" y="1160475"/>
            <a:ext cx="3394200" cy="334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/>
        </p:nvSpPr>
        <p:spPr>
          <a:xfrm>
            <a:off x="182025" y="4572000"/>
            <a:ext cx="89619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AFC3"/>
                </a:solidFill>
              </a:rPr>
              <a:t>Age group 31-60 are </a:t>
            </a:r>
            <a:r>
              <a:rPr b="1" lang="en" sz="1800">
                <a:solidFill>
                  <a:srgbClr val="5BAFC3"/>
                </a:solidFill>
              </a:rPr>
              <a:t>the</a:t>
            </a:r>
            <a:r>
              <a:rPr b="1" lang="en" sz="1800">
                <a:solidFill>
                  <a:srgbClr val="5BAFC3"/>
                </a:solidFill>
              </a:rPr>
              <a:t> most active users of the TravelTide app.</a:t>
            </a:r>
            <a:endParaRPr b="1" sz="1800">
              <a:solidFill>
                <a:srgbClr val="5BAFC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192725"/>
            <a:ext cx="85206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AFC3"/>
                </a:solidFill>
              </a:rPr>
              <a:t>Hotel Hunter Index</a:t>
            </a:r>
            <a:endParaRPr b="1" sz="1800">
              <a:solidFill>
                <a:srgbClr val="5BAFC3"/>
              </a:solidFill>
            </a:endParaRPr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00" y="685275"/>
            <a:ext cx="7762775" cy="37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321225" y="4497050"/>
            <a:ext cx="86514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AFC3"/>
                </a:solidFill>
              </a:rPr>
              <a:t>Female users in the 31-60 age range focused on saving money on hotel bookings.</a:t>
            </a:r>
            <a:endParaRPr b="1" sz="1800">
              <a:solidFill>
                <a:srgbClr val="5BAFC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29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AFC3"/>
                </a:solidFill>
              </a:rPr>
              <a:t>Bargain Hotel Hunter Index</a:t>
            </a:r>
            <a:endParaRPr b="1" sz="1800">
              <a:solidFill>
                <a:srgbClr val="5BAFC3"/>
              </a:solidFill>
            </a:endParaRPr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006475"/>
            <a:ext cx="85206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325" y="792250"/>
            <a:ext cx="5423324" cy="32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396175" y="4197250"/>
            <a:ext cx="85206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AFC3"/>
                </a:solidFill>
              </a:rPr>
              <a:t>Single individuals without children are interested in flight discounts, frequently hunting for the best prices.</a:t>
            </a:r>
            <a:endParaRPr b="1" sz="1800">
              <a:solidFill>
                <a:srgbClr val="5BAFC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BAFC3"/>
                </a:solidFill>
              </a:rPr>
              <a:t>Perks Allocation</a:t>
            </a:r>
            <a:endParaRPr b="1">
              <a:solidFill>
                <a:srgbClr val="5BAFC3"/>
              </a:solidFill>
            </a:endParaRPr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5BAFC3"/>
              </a:buClr>
              <a:buSzPct val="100000"/>
              <a:buChar char="●"/>
            </a:pPr>
            <a:r>
              <a:rPr b="1" lang="en">
                <a:solidFill>
                  <a:srgbClr val="5BAFC3"/>
                </a:solidFill>
              </a:rPr>
              <a:t>Free Hotel Meal appeals to customers looking for hotel discounts.</a:t>
            </a:r>
            <a:endParaRPr b="1">
              <a:solidFill>
                <a:srgbClr val="5BAFC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BAFC3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rgbClr val="5BAFC3"/>
              </a:buClr>
              <a:buSzPct val="100000"/>
              <a:buChar char="●"/>
            </a:pPr>
            <a:r>
              <a:rPr b="1" lang="en">
                <a:solidFill>
                  <a:srgbClr val="5BAFC3"/>
                </a:solidFill>
              </a:rPr>
              <a:t>Free Checked Bags attracts travellers with children or multiple bags.</a:t>
            </a:r>
            <a:endParaRPr b="1">
              <a:solidFill>
                <a:srgbClr val="5BAFC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BAFC3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rgbClr val="5BAFC3"/>
              </a:buClr>
              <a:buSzPct val="100000"/>
              <a:buChar char="●"/>
            </a:pPr>
            <a:r>
              <a:rPr b="1" lang="en">
                <a:solidFill>
                  <a:srgbClr val="5BAFC3"/>
                </a:solidFill>
              </a:rPr>
              <a:t>No Cancellation Fee targets frequent trip cancellers.</a:t>
            </a:r>
            <a:endParaRPr b="1">
              <a:solidFill>
                <a:srgbClr val="5BAFC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BAFC3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rgbClr val="5BAFC3"/>
              </a:buClr>
              <a:buSzPct val="100000"/>
              <a:buChar char="●"/>
            </a:pPr>
            <a:r>
              <a:rPr b="1" lang="en">
                <a:solidFill>
                  <a:srgbClr val="5BAFC3"/>
                </a:solidFill>
              </a:rPr>
              <a:t>Exclusive Discount: Draws active flight discount seekers.</a:t>
            </a:r>
            <a:endParaRPr b="1">
              <a:solidFill>
                <a:srgbClr val="5BAFC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BAFC3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rgbClr val="5BAFC3"/>
              </a:buClr>
              <a:buSzPct val="100000"/>
              <a:buChar char="●"/>
            </a:pPr>
            <a:r>
              <a:rPr b="1" lang="en">
                <a:solidFill>
                  <a:srgbClr val="5BAFC3"/>
                </a:solidFill>
              </a:rPr>
              <a:t>Free Hotel Night with Flight attracts loyal customers who book flights and hotels together. </a:t>
            </a:r>
            <a:endParaRPr b="1">
              <a:solidFill>
                <a:srgbClr val="5BAFC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BAFC3"/>
                </a:solidFill>
              </a:rPr>
              <a:t>Recommendations</a:t>
            </a:r>
            <a:endParaRPr b="1">
              <a:solidFill>
                <a:srgbClr val="5BAFC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20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5BAFC3"/>
              </a:buClr>
              <a:buSzPct val="100000"/>
              <a:buChar char="●"/>
            </a:pPr>
            <a:r>
              <a:rPr b="1" lang="en">
                <a:solidFill>
                  <a:srgbClr val="5BAFC3"/>
                </a:solidFill>
              </a:rPr>
              <a:t>Offer tailored perks based on customer preferences.</a:t>
            </a:r>
            <a:endParaRPr b="1">
              <a:solidFill>
                <a:srgbClr val="5BAFC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BAFC3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5BAFC3"/>
              </a:buClr>
              <a:buSzPct val="100000"/>
              <a:buChar char="●"/>
            </a:pPr>
            <a:r>
              <a:rPr b="1" lang="en">
                <a:solidFill>
                  <a:srgbClr val="5BAFC3"/>
                </a:solidFill>
              </a:rPr>
              <a:t>Customize marketing campaign.</a:t>
            </a:r>
            <a:endParaRPr b="1">
              <a:solidFill>
                <a:srgbClr val="5BAFC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BAFC3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5BAFC3"/>
              </a:buClr>
              <a:buSzPct val="100000"/>
              <a:buChar char="●"/>
            </a:pPr>
            <a:r>
              <a:rPr b="1" lang="en">
                <a:solidFill>
                  <a:srgbClr val="5BAFC3"/>
                </a:solidFill>
              </a:rPr>
              <a:t>Monitor program performance and adjust as needed.</a:t>
            </a:r>
            <a:endParaRPr b="1">
              <a:solidFill>
                <a:srgbClr val="5BAFC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BAFC3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5BAFC3"/>
              </a:buClr>
              <a:buSzPct val="100000"/>
              <a:buChar char="●"/>
            </a:pPr>
            <a:r>
              <a:rPr b="1" lang="en">
                <a:solidFill>
                  <a:srgbClr val="5BAFC3"/>
                </a:solidFill>
              </a:rPr>
              <a:t>From this analysis I </a:t>
            </a:r>
            <a:r>
              <a:rPr b="1" lang="en">
                <a:solidFill>
                  <a:srgbClr val="5BAFC3"/>
                </a:solidFill>
              </a:rPr>
              <a:t>found out that the age group from 30-60 are the most active customers and they are to be retained in order to increase the revenue of the company.</a:t>
            </a:r>
            <a:endParaRPr b="1">
              <a:solidFill>
                <a:srgbClr val="5BAFC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BAFC3"/>
                </a:solidFill>
              </a:rPr>
              <a:t>Conclusions</a:t>
            </a:r>
            <a:endParaRPr b="1">
              <a:solidFill>
                <a:srgbClr val="5BAFC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BAFC3"/>
              </a:buClr>
              <a:buSzPts val="1800"/>
              <a:buChar char="●"/>
            </a:pPr>
            <a:r>
              <a:rPr b="1" lang="en">
                <a:solidFill>
                  <a:srgbClr val="5BAFC3"/>
                </a:solidFill>
              </a:rPr>
              <a:t>Summary of how the recommendations can </a:t>
            </a:r>
            <a:r>
              <a:rPr b="1" lang="en">
                <a:solidFill>
                  <a:srgbClr val="5BAFC3"/>
                </a:solidFill>
              </a:rPr>
              <a:t>create a more personalized experience.</a:t>
            </a:r>
            <a:endParaRPr b="1">
              <a:solidFill>
                <a:srgbClr val="5BAFC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BAFC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5BAFC3"/>
              </a:buClr>
              <a:buSzPts val="1800"/>
              <a:buChar char="●"/>
            </a:pPr>
            <a:r>
              <a:rPr b="1" lang="en">
                <a:solidFill>
                  <a:srgbClr val="5BAFC3"/>
                </a:solidFill>
              </a:rPr>
              <a:t>Expected outcomes: Higher retention rates and increased.</a:t>
            </a:r>
            <a:endParaRPr b="1">
              <a:solidFill>
                <a:srgbClr val="5BAFC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5BAFC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9600">
                <a:solidFill>
                  <a:srgbClr val="5BAFC3"/>
                </a:solidFill>
              </a:rPr>
              <a:t>Thank Y</a:t>
            </a:r>
            <a:r>
              <a:rPr b="1" lang="en" sz="9600">
                <a:solidFill>
                  <a:srgbClr val="5BAFC3"/>
                </a:solidFill>
              </a:rPr>
              <a:t>ou!</a:t>
            </a:r>
            <a:endParaRPr b="1" sz="9600">
              <a:solidFill>
                <a:srgbClr val="5BAFC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BAFC3"/>
                </a:solidFill>
              </a:rPr>
              <a:t>Agendas</a:t>
            </a:r>
            <a:endParaRPr b="1" sz="3000">
              <a:solidFill>
                <a:srgbClr val="5BAFC3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63450"/>
            <a:ext cx="8520600" cy="3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BAFC3"/>
              </a:buClr>
              <a:buSzPts val="1800"/>
              <a:buChar char="●"/>
            </a:pPr>
            <a:r>
              <a:rPr b="1" lang="en">
                <a:solidFill>
                  <a:srgbClr val="5BAFC3"/>
                </a:solidFill>
              </a:rPr>
              <a:t>Introduction</a:t>
            </a:r>
            <a:endParaRPr b="1">
              <a:solidFill>
                <a:srgbClr val="5BAFC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BAFC3"/>
              </a:buClr>
              <a:buSzPts val="1800"/>
              <a:buChar char="●"/>
            </a:pPr>
            <a:r>
              <a:rPr b="1" lang="en">
                <a:solidFill>
                  <a:srgbClr val="5BAFC3"/>
                </a:solidFill>
              </a:rPr>
              <a:t>Project Objectives</a:t>
            </a:r>
            <a:endParaRPr b="1">
              <a:solidFill>
                <a:srgbClr val="5BAFC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BAFC3"/>
              </a:buClr>
              <a:buSzPts val="1800"/>
              <a:buChar char="●"/>
            </a:pPr>
            <a:r>
              <a:rPr b="1" lang="en">
                <a:solidFill>
                  <a:srgbClr val="5BAFC3"/>
                </a:solidFill>
              </a:rPr>
              <a:t>Business Questions</a:t>
            </a:r>
            <a:endParaRPr b="1">
              <a:solidFill>
                <a:srgbClr val="5BAFC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BAFC3"/>
              </a:buClr>
              <a:buSzPts val="1800"/>
              <a:buChar char="●"/>
            </a:pPr>
            <a:r>
              <a:rPr b="1" lang="en">
                <a:solidFill>
                  <a:srgbClr val="5BAFC3"/>
                </a:solidFill>
              </a:rPr>
              <a:t>Customer Segmentation Approaches</a:t>
            </a:r>
            <a:endParaRPr b="1">
              <a:solidFill>
                <a:srgbClr val="5BAFC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BAFC3"/>
              </a:buClr>
              <a:buSzPts val="1800"/>
              <a:buChar char="●"/>
            </a:pPr>
            <a:r>
              <a:rPr b="1" lang="en">
                <a:solidFill>
                  <a:srgbClr val="5BAFC3"/>
                </a:solidFill>
              </a:rPr>
              <a:t>Metrics Used in the Analysis</a:t>
            </a:r>
            <a:endParaRPr b="1">
              <a:solidFill>
                <a:srgbClr val="5BAFC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BAFC3"/>
              </a:buClr>
              <a:buSzPts val="1800"/>
              <a:buChar char="●"/>
            </a:pPr>
            <a:r>
              <a:rPr b="1" lang="en">
                <a:solidFill>
                  <a:srgbClr val="5BAFC3"/>
                </a:solidFill>
              </a:rPr>
              <a:t>Demographic Analysis</a:t>
            </a:r>
            <a:endParaRPr b="1">
              <a:solidFill>
                <a:srgbClr val="5BAFC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BAFC3"/>
              </a:buClr>
              <a:buSzPts val="1800"/>
              <a:buChar char="●"/>
            </a:pPr>
            <a:r>
              <a:rPr b="1" lang="en">
                <a:solidFill>
                  <a:srgbClr val="5BAFC3"/>
                </a:solidFill>
              </a:rPr>
              <a:t>Perks Allocation</a:t>
            </a:r>
            <a:endParaRPr b="1">
              <a:solidFill>
                <a:srgbClr val="5BAFC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BAFC3"/>
              </a:buClr>
              <a:buSzPts val="1800"/>
              <a:buChar char="●"/>
            </a:pPr>
            <a:r>
              <a:rPr b="1" lang="en">
                <a:solidFill>
                  <a:srgbClr val="5BAFC3"/>
                </a:solidFill>
              </a:rPr>
              <a:t>Recommendations</a:t>
            </a:r>
            <a:endParaRPr b="1">
              <a:solidFill>
                <a:srgbClr val="5BAFC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BAFC3"/>
              </a:buClr>
              <a:buSzPts val="1800"/>
              <a:buChar char="●"/>
            </a:pPr>
            <a:r>
              <a:rPr b="1" lang="en">
                <a:solidFill>
                  <a:srgbClr val="5BAFC3"/>
                </a:solidFill>
              </a:rPr>
              <a:t>Conclusions</a:t>
            </a:r>
            <a:endParaRPr b="1">
              <a:solidFill>
                <a:srgbClr val="5BAFC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BAFC3"/>
                </a:solidFill>
              </a:rPr>
              <a:t>Introduction</a:t>
            </a:r>
            <a:endParaRPr b="1" sz="3000">
              <a:solidFill>
                <a:srgbClr val="5BAFC3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445475"/>
            <a:ext cx="85206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BAFC3"/>
                </a:solidFill>
              </a:rPr>
              <a:t>The overview of TravelTide is emergence in the online travel industry, supported by positive customer feedback and industry analysts.</a:t>
            </a:r>
            <a:endParaRPr b="1">
              <a:solidFill>
                <a:srgbClr val="5BAFC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BAFC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BAFC3"/>
                </a:solidFill>
              </a:rPr>
              <a:t>TravelTide focus on exceptional service and staying up-to-date with emerging trends.</a:t>
            </a:r>
            <a:endParaRPr b="1">
              <a:solidFill>
                <a:srgbClr val="5BAFC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BAFC3"/>
                </a:solidFill>
              </a:rPr>
              <a:t>Project Objectives</a:t>
            </a:r>
            <a:endParaRPr b="1" sz="3000">
              <a:solidFill>
                <a:srgbClr val="5BAFC3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5BAFC3"/>
              </a:buClr>
              <a:buSzPts val="1800"/>
              <a:buChar char="●"/>
            </a:pPr>
            <a:r>
              <a:rPr b="1" lang="en">
                <a:solidFill>
                  <a:srgbClr val="5BAFC3"/>
                </a:solidFill>
              </a:rPr>
              <a:t>Aim to design personalized rewards based on customer behavior and preferences.</a:t>
            </a:r>
            <a:endParaRPr b="1">
              <a:solidFill>
                <a:srgbClr val="5BAFC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BAFC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5BAFC3"/>
              </a:buClr>
              <a:buSzPts val="1800"/>
              <a:buChar char="●"/>
            </a:pPr>
            <a:r>
              <a:rPr b="1" lang="en">
                <a:solidFill>
                  <a:srgbClr val="5BAFC3"/>
                </a:solidFill>
              </a:rPr>
              <a:t>Enhance customer retention and engagement through personalized rewards.</a:t>
            </a:r>
            <a:endParaRPr b="1">
              <a:solidFill>
                <a:srgbClr val="5BAFC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BAFC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5BAFC3"/>
              </a:buClr>
              <a:buSzPts val="1800"/>
              <a:buChar char="●"/>
            </a:pPr>
            <a:r>
              <a:rPr b="1" lang="en">
                <a:solidFill>
                  <a:srgbClr val="5BAFC3"/>
                </a:solidFill>
              </a:rPr>
              <a:t>Identify must appealing perks for individual customers based on their behavior and preference.</a:t>
            </a:r>
            <a:endParaRPr b="1">
              <a:solidFill>
                <a:srgbClr val="5BAFC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5BAFC3"/>
                </a:solidFill>
              </a:rPr>
              <a:t>Methodology</a:t>
            </a:r>
            <a:endParaRPr b="1" sz="3300">
              <a:solidFill>
                <a:srgbClr val="5BAFC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642425" y="1659625"/>
            <a:ext cx="3319200" cy="198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AFC3"/>
                </a:solidFill>
              </a:rPr>
              <a:t>Data </a:t>
            </a:r>
            <a:r>
              <a:rPr b="1" lang="en" sz="1800">
                <a:solidFill>
                  <a:srgbClr val="5BAFC3"/>
                </a:solidFill>
              </a:rPr>
              <a:t>Extraction</a:t>
            </a:r>
            <a:r>
              <a:rPr b="1" lang="en" sz="1800">
                <a:solidFill>
                  <a:srgbClr val="5BAFC3"/>
                </a:solidFill>
              </a:rPr>
              <a:t> and Exploration</a:t>
            </a:r>
            <a:endParaRPr b="1" sz="1800">
              <a:solidFill>
                <a:srgbClr val="5BAFC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BAFC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AFC3"/>
                </a:solidFill>
              </a:rPr>
              <a:t>SQL</a:t>
            </a:r>
            <a:endParaRPr b="1" sz="1800">
              <a:solidFill>
                <a:srgbClr val="5BAFC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5BAFC3"/>
                </a:solidFill>
              </a:rPr>
              <a:t>Methodology</a:t>
            </a:r>
            <a:endParaRPr b="1" sz="3300">
              <a:solidFill>
                <a:srgbClr val="5BAFC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642425" y="1659625"/>
            <a:ext cx="3319200" cy="198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BAFC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5BAFC3"/>
                </a:solidFill>
              </a:rPr>
              <a:t>Data Extraction and Exploration</a:t>
            </a:r>
            <a:endParaRPr b="1" sz="1800">
              <a:solidFill>
                <a:srgbClr val="5BAFC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5BAFC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5BAFC3"/>
                </a:solidFill>
              </a:rPr>
              <a:t>SQL</a:t>
            </a:r>
            <a:endParaRPr b="1" sz="1800">
              <a:solidFill>
                <a:srgbClr val="5BAFC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BAFC3"/>
              </a:solidFill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4925350" y="1681050"/>
            <a:ext cx="3362100" cy="195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AFC3"/>
                </a:solidFill>
              </a:rPr>
              <a:t>Data</a:t>
            </a:r>
            <a:r>
              <a:rPr b="1" lang="en" sz="1800">
                <a:solidFill>
                  <a:srgbClr val="5BAFC3"/>
                </a:solidFill>
              </a:rPr>
              <a:t> Visualization</a:t>
            </a:r>
            <a:endParaRPr b="1" sz="1800">
              <a:solidFill>
                <a:srgbClr val="5BAFC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BAFC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BAFC3"/>
                </a:solidFill>
              </a:rPr>
              <a:t>Tableau</a:t>
            </a:r>
            <a:endParaRPr b="1" sz="1800">
              <a:solidFill>
                <a:srgbClr val="5BAFC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BAFC3"/>
                </a:solidFill>
              </a:rPr>
              <a:t>Business Questions</a:t>
            </a:r>
            <a:endParaRPr b="1" sz="3000">
              <a:solidFill>
                <a:srgbClr val="5BAFC3"/>
              </a:solidFill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509725"/>
            <a:ext cx="8520600" cy="30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BAFC3"/>
              </a:buClr>
              <a:buSzPts val="1800"/>
              <a:buChar char="●"/>
            </a:pPr>
            <a:r>
              <a:rPr b="1" lang="en">
                <a:solidFill>
                  <a:srgbClr val="5BAFC3"/>
                </a:solidFill>
              </a:rPr>
              <a:t>What are the behavior and preferences of different customer groups?</a:t>
            </a:r>
            <a:endParaRPr b="1">
              <a:solidFill>
                <a:srgbClr val="5BAFC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BAFC3"/>
                </a:solidFill>
              </a:rPr>
              <a:t>Business Questions</a:t>
            </a:r>
            <a:endParaRPr b="1" sz="3000">
              <a:solidFill>
                <a:srgbClr val="5BAFC3"/>
              </a:solidFill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509725"/>
            <a:ext cx="8520600" cy="30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BAFC3"/>
              </a:buClr>
              <a:buSzPts val="1800"/>
              <a:buChar char="●"/>
            </a:pPr>
            <a:r>
              <a:rPr b="1" lang="en">
                <a:solidFill>
                  <a:srgbClr val="5BAFC3"/>
                </a:solidFill>
              </a:rPr>
              <a:t>What are the behavior and preferences of different customer groups?</a:t>
            </a:r>
            <a:endParaRPr b="1">
              <a:solidFill>
                <a:srgbClr val="5BAFC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BAFC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5BAFC3"/>
              </a:buClr>
              <a:buSzPts val="1800"/>
              <a:buChar char="●"/>
            </a:pPr>
            <a:r>
              <a:rPr b="1" lang="en">
                <a:solidFill>
                  <a:srgbClr val="5BAFC3"/>
                </a:solidFill>
              </a:rPr>
              <a:t>How can these be used to generate customized promotions?</a:t>
            </a:r>
            <a:endParaRPr b="1">
              <a:solidFill>
                <a:srgbClr val="5BAFC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BAFC3"/>
                </a:solidFill>
              </a:rPr>
              <a:t>Business Questions</a:t>
            </a:r>
            <a:endParaRPr b="1" sz="3000">
              <a:solidFill>
                <a:srgbClr val="5BAFC3"/>
              </a:solidFill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509725"/>
            <a:ext cx="8520600" cy="30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BAFC3"/>
              </a:buClr>
              <a:buSzPts val="1800"/>
              <a:buChar char="●"/>
            </a:pPr>
            <a:r>
              <a:rPr b="1" lang="en">
                <a:solidFill>
                  <a:srgbClr val="5BAFC3"/>
                </a:solidFill>
              </a:rPr>
              <a:t>What are the behavior and preferences of different customer groups?</a:t>
            </a:r>
            <a:endParaRPr b="1">
              <a:solidFill>
                <a:srgbClr val="5BAFC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BAFC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5BAFC3"/>
              </a:buClr>
              <a:buSzPts val="1800"/>
              <a:buChar char="●"/>
            </a:pPr>
            <a:r>
              <a:rPr b="1" lang="en">
                <a:solidFill>
                  <a:srgbClr val="5BAFC3"/>
                </a:solidFill>
              </a:rPr>
              <a:t>How can these be used to generate customized promotions?</a:t>
            </a:r>
            <a:endParaRPr b="1">
              <a:solidFill>
                <a:srgbClr val="5BAFC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BAFC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5BAFC3"/>
              </a:buClr>
              <a:buSzPts val="1800"/>
              <a:buChar char="●"/>
            </a:pPr>
            <a:r>
              <a:rPr b="1" lang="en">
                <a:solidFill>
                  <a:srgbClr val="5BAFC3"/>
                </a:solidFill>
              </a:rPr>
              <a:t>Which perks are suitable for each group to increase </a:t>
            </a:r>
            <a:r>
              <a:rPr b="1" lang="en">
                <a:solidFill>
                  <a:srgbClr val="5BAFC3"/>
                </a:solidFill>
              </a:rPr>
              <a:t>company</a:t>
            </a:r>
            <a:r>
              <a:rPr b="1" lang="en">
                <a:solidFill>
                  <a:srgbClr val="5BAFC3"/>
                </a:solidFill>
              </a:rPr>
              <a:t> revenue?</a:t>
            </a:r>
            <a:endParaRPr b="1">
              <a:solidFill>
                <a:srgbClr val="5BAFC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5BAFC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