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4" r:id="rId1"/>
  </p:sldMasterIdLst>
  <p:sldIdLst>
    <p:sldId id="256" r:id="rId2"/>
    <p:sldId id="261" r:id="rId3"/>
    <p:sldId id="262" r:id="rId4"/>
    <p:sldId id="263" r:id="rId5"/>
    <p:sldId id="267" r:id="rId6"/>
    <p:sldId id="264" r:id="rId7"/>
    <p:sldId id="268" r:id="rId8"/>
    <p:sldId id="265" r:id="rId9"/>
    <p:sldId id="269" r:id="rId10"/>
    <p:sldId id="272" r:id="rId11"/>
    <p:sldId id="273" r:id="rId12"/>
    <p:sldId id="274"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2E5F"/>
    <a:srgbClr val="622E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9" d="100"/>
          <a:sy n="89" d="100"/>
        </p:scale>
        <p:origin x="48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E700B27-DE4C-4B9E-BB11-B9027034A00F}" type="datetimeFigureOut">
              <a:rPr lang="en-US" smtClean="0"/>
              <a:pPr/>
              <a:t>3/3/2023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3047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0D914D-B099-4142-A885-11F276715148}" type="datetimeFigureOut">
              <a:rPr lang="en-US" smtClean="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81463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0D914D-B099-4142-A885-11F276715148}" type="datetimeFigureOut">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72019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0D914D-B099-4142-A885-11F276715148}" type="datetimeFigureOut">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38065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0D914D-B099-4142-A885-11F276715148}" type="datetimeFigureOut">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275632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E0D914D-B099-4142-A885-11F276715148}" type="datetimeFigureOut">
              <a:rPr lang="en-US" smtClean="0"/>
              <a:t>3/3/2023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882128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E0D914D-B099-4142-A885-11F276715148}" type="datetimeFigureOut">
              <a:rPr lang="en-US" smtClean="0"/>
              <a:t>3/3/2023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92190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0DBE609-F3F2-45E6-BD6A-E03A8C86C1AE}" type="datetimeFigureOut">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7120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A24AD68-089C-4467-A8F3-EA2BBCA6B44E}" type="datetimeFigureOut">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8101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5982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366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1899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t>3/3/2023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2738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smtClean="0"/>
              <a:t>3/3/2023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2773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smtClean="0"/>
              <a:t>3/3/2023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4673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smtClean="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8768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8319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E0D914D-B099-4142-A885-11F276715148}" type="datetimeFigureOut">
              <a:rPr lang="en-US" smtClean="0"/>
              <a:t>3/3/2023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0678224"/>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81554" y="1233577"/>
            <a:ext cx="7392837" cy="1077218"/>
          </a:xfrm>
          <a:prstGeom prst="rect">
            <a:avLst/>
          </a:prstGeom>
          <a:noFill/>
        </p:spPr>
        <p:txBody>
          <a:bodyPr wrap="square" rtlCol="0">
            <a:spAutoFit/>
          </a:bodyPr>
          <a:lstStyle/>
          <a:p>
            <a:r>
              <a:rPr lang="en-US" sz="3200" b="1" dirty="0" err="1" smtClean="0">
                <a:solidFill>
                  <a:srgbClr val="FFFF00"/>
                </a:solidFill>
                <a:effectLst>
                  <a:outerShdw blurRad="38100" dist="38100" dir="2700000" algn="tl">
                    <a:srgbClr val="000000">
                      <a:alpha val="43137"/>
                    </a:srgbClr>
                  </a:outerShdw>
                </a:effectLst>
                <a:latin typeface="Algerian" panose="04020705040A02060702" pitchFamily="82" charset="0"/>
              </a:rPr>
              <a:t>Mehr</a:t>
            </a:r>
            <a:r>
              <a:rPr lang="en-US" sz="3200" b="1" dirty="0" smtClean="0">
                <a:solidFill>
                  <a:srgbClr val="FFFF00"/>
                </a:solidFill>
                <a:effectLst>
                  <a:outerShdw blurRad="38100" dist="38100" dir="2700000" algn="tl">
                    <a:srgbClr val="000000">
                      <a:alpha val="43137"/>
                    </a:srgbClr>
                  </a:outerShdw>
                </a:effectLst>
                <a:latin typeface="Algerian" panose="04020705040A02060702" pitchFamily="82" charset="0"/>
              </a:rPr>
              <a:t> </a:t>
            </a:r>
            <a:r>
              <a:rPr lang="en-US" sz="3200" b="1" dirty="0" err="1" smtClean="0">
                <a:solidFill>
                  <a:srgbClr val="FFFF00"/>
                </a:solidFill>
                <a:effectLst>
                  <a:outerShdw blurRad="38100" dist="38100" dir="2700000" algn="tl">
                    <a:srgbClr val="000000">
                      <a:alpha val="43137"/>
                    </a:srgbClr>
                  </a:outerShdw>
                </a:effectLst>
                <a:latin typeface="Algerian" panose="04020705040A02060702" pitchFamily="82" charset="0"/>
              </a:rPr>
              <a:t>chand</a:t>
            </a:r>
            <a:r>
              <a:rPr lang="en-US" sz="3200" b="1" dirty="0" smtClean="0">
                <a:solidFill>
                  <a:srgbClr val="FFFF00"/>
                </a:solidFill>
                <a:effectLst>
                  <a:outerShdw blurRad="38100" dist="38100" dir="2700000" algn="tl">
                    <a:srgbClr val="000000">
                      <a:alpha val="43137"/>
                    </a:srgbClr>
                  </a:outerShdw>
                </a:effectLst>
                <a:latin typeface="Algerian" panose="04020705040A02060702" pitchFamily="82" charset="0"/>
              </a:rPr>
              <a:t> polytechnic college,</a:t>
            </a:r>
          </a:p>
          <a:p>
            <a:pPr algn="ctr"/>
            <a:r>
              <a:rPr lang="en-US" sz="3200" b="1" dirty="0" err="1" smtClean="0">
                <a:solidFill>
                  <a:srgbClr val="FFFF00"/>
                </a:solidFill>
                <a:latin typeface="Algerian" panose="04020705040A02060702" pitchFamily="82" charset="0"/>
              </a:rPr>
              <a:t>jalandhar</a:t>
            </a:r>
            <a:endParaRPr lang="en-IN" sz="3200" b="1" dirty="0">
              <a:solidFill>
                <a:srgbClr val="FFFF00"/>
              </a:solidFill>
              <a:latin typeface="Algerian" panose="04020705040A02060702" pitchFamily="82" charset="0"/>
            </a:endParaRPr>
          </a:p>
        </p:txBody>
      </p:sp>
      <p:sp>
        <p:nvSpPr>
          <p:cNvPr id="9" name="TextBox 8"/>
          <p:cNvSpPr txBox="1"/>
          <p:nvPr/>
        </p:nvSpPr>
        <p:spPr>
          <a:xfrm>
            <a:off x="4899802" y="2929559"/>
            <a:ext cx="4356339" cy="2246769"/>
          </a:xfrm>
          <a:prstGeom prst="rect">
            <a:avLst/>
          </a:prstGeom>
          <a:noFill/>
        </p:spPr>
        <p:txBody>
          <a:bodyPr wrap="square" rtlCol="0">
            <a:spAutoFit/>
          </a:bodyPr>
          <a:lstStyle/>
          <a:p>
            <a:pPr algn="ctr"/>
            <a:r>
              <a:rPr lang="en-US" sz="2800" b="1" u="sng" dirty="0" smtClean="0">
                <a:solidFill>
                  <a:schemeClr val="bg1"/>
                </a:solidFill>
                <a:latin typeface="Algerian" panose="04020705040A02060702" pitchFamily="82" charset="0"/>
              </a:rPr>
              <a:t>Topic: </a:t>
            </a:r>
            <a:r>
              <a:rPr lang="en-US" sz="2800" b="1" u="sng" dirty="0" err="1" smtClean="0">
                <a:solidFill>
                  <a:schemeClr val="bg1"/>
                </a:solidFill>
                <a:latin typeface="Algerian" panose="04020705040A02060702" pitchFamily="82" charset="0"/>
              </a:rPr>
              <a:t>DiGi</a:t>
            </a:r>
            <a:r>
              <a:rPr lang="en-US" sz="2800" b="1" u="sng" dirty="0" smtClean="0">
                <a:solidFill>
                  <a:schemeClr val="bg1"/>
                </a:solidFill>
                <a:latin typeface="Algerian" panose="04020705040A02060702" pitchFamily="82" charset="0"/>
              </a:rPr>
              <a:t> park</a:t>
            </a:r>
          </a:p>
          <a:p>
            <a:pPr algn="ctr"/>
            <a:endParaRPr lang="en-US" sz="2800" b="1" u="sng" dirty="0" smtClean="0">
              <a:solidFill>
                <a:srgbClr val="FFFF00"/>
              </a:solidFill>
              <a:latin typeface="Algerian" panose="04020705040A02060702" pitchFamily="82" charset="0"/>
            </a:endParaRPr>
          </a:p>
          <a:p>
            <a:pPr algn="ctr"/>
            <a:endParaRPr lang="en-US" sz="2800" b="1" u="sng" dirty="0" smtClean="0">
              <a:solidFill>
                <a:srgbClr val="FFFF00"/>
              </a:solidFill>
              <a:latin typeface="Algerian" panose="04020705040A02060702" pitchFamily="82" charset="0"/>
            </a:endParaRPr>
          </a:p>
          <a:p>
            <a:pPr algn="ctr"/>
            <a:endParaRPr lang="en-US" sz="2800" b="1" u="sng" dirty="0">
              <a:solidFill>
                <a:srgbClr val="FFFF00"/>
              </a:solidFill>
              <a:latin typeface="Algerian" panose="04020705040A02060702" pitchFamily="82" charset="0"/>
            </a:endParaRPr>
          </a:p>
          <a:p>
            <a:pPr algn="ctr"/>
            <a:endParaRPr lang="en-US" sz="2800" b="1" u="sng" dirty="0" smtClean="0">
              <a:solidFill>
                <a:srgbClr val="FFFF00"/>
              </a:solidFill>
              <a:latin typeface="Algerian" panose="04020705040A02060702" pitchFamily="82" charset="0"/>
            </a:endParaRPr>
          </a:p>
        </p:txBody>
      </p:sp>
      <p:sp>
        <p:nvSpPr>
          <p:cNvPr id="10" name="TextBox 9"/>
          <p:cNvSpPr txBox="1"/>
          <p:nvPr/>
        </p:nvSpPr>
        <p:spPr>
          <a:xfrm>
            <a:off x="7203057" y="5305245"/>
            <a:ext cx="4373592" cy="1000664"/>
          </a:xfrm>
          <a:prstGeom prst="rect">
            <a:avLst/>
          </a:prstGeom>
          <a:noFill/>
        </p:spPr>
        <p:txBody>
          <a:bodyPr wrap="square" rtlCol="0">
            <a:spAutoFit/>
          </a:bodyPr>
          <a:lstStyle/>
          <a:p>
            <a:endParaRPr lang="en-IN" dirty="0"/>
          </a:p>
        </p:txBody>
      </p:sp>
      <p:sp>
        <p:nvSpPr>
          <p:cNvPr id="2" name="TextBox 1"/>
          <p:cNvSpPr txBox="1"/>
          <p:nvPr/>
        </p:nvSpPr>
        <p:spPr>
          <a:xfrm>
            <a:off x="1099868" y="4690875"/>
            <a:ext cx="3623094" cy="1292662"/>
          </a:xfrm>
          <a:prstGeom prst="rect">
            <a:avLst/>
          </a:prstGeom>
          <a:noFill/>
        </p:spPr>
        <p:txBody>
          <a:bodyPr wrap="square" rtlCol="0">
            <a:spAutoFit/>
          </a:bodyPr>
          <a:lstStyle/>
          <a:p>
            <a:r>
              <a:rPr lang="en-US" b="1" dirty="0" smtClean="0">
                <a:solidFill>
                  <a:schemeClr val="bg1"/>
                </a:solidFill>
                <a:latin typeface="Arial Black" panose="020B0A04020102020204" pitchFamily="34" charset="0"/>
                <a:cs typeface="Arial" panose="020B0604020202020204" pitchFamily="34" charset="0"/>
              </a:rPr>
              <a:t>Presented by :</a:t>
            </a:r>
          </a:p>
          <a:p>
            <a:pPr marL="285750" indent="-285750">
              <a:buFont typeface="Wingdings" panose="05000000000000000000" pitchFamily="2" charset="2"/>
              <a:buChar char="q"/>
            </a:pPr>
            <a:r>
              <a:rPr lang="en-US" sz="2000" b="1" dirty="0" err="1" smtClean="0">
                <a:solidFill>
                  <a:schemeClr val="bg1"/>
                </a:solidFill>
                <a:latin typeface="Arial Black" panose="020B0A04020102020204" pitchFamily="34" charset="0"/>
                <a:cs typeface="Arial" panose="020B0604020202020204" pitchFamily="34" charset="0"/>
              </a:rPr>
              <a:t>Sanchit</a:t>
            </a:r>
            <a:r>
              <a:rPr lang="en-US" sz="2000" b="1" dirty="0" smtClean="0">
                <a:solidFill>
                  <a:schemeClr val="bg1"/>
                </a:solidFill>
                <a:latin typeface="Arial Black" panose="020B0A04020102020204" pitchFamily="34" charset="0"/>
                <a:cs typeface="Arial" panose="020B0604020202020204" pitchFamily="34" charset="0"/>
              </a:rPr>
              <a:t> Bajaj   </a:t>
            </a:r>
          </a:p>
          <a:p>
            <a:pPr marL="285750" indent="-285750">
              <a:buFont typeface="Wingdings" panose="05000000000000000000" pitchFamily="2" charset="2"/>
              <a:buChar char="q"/>
            </a:pPr>
            <a:r>
              <a:rPr lang="en-US" sz="2000" b="1" dirty="0" err="1" smtClean="0">
                <a:solidFill>
                  <a:schemeClr val="bg1"/>
                </a:solidFill>
                <a:latin typeface="Arial Black" panose="020B0A04020102020204" pitchFamily="34" charset="0"/>
                <a:cs typeface="Arial" panose="020B0604020202020204" pitchFamily="34" charset="0"/>
              </a:rPr>
              <a:t>Sahil</a:t>
            </a:r>
            <a:endParaRPr lang="en-US" sz="2000" b="1" dirty="0" smtClean="0">
              <a:solidFill>
                <a:schemeClr val="bg1"/>
              </a:solidFill>
              <a:latin typeface="Arial Black" panose="020B0A04020102020204" pitchFamily="34" charset="0"/>
              <a:cs typeface="Arial" panose="020B0604020202020204" pitchFamily="34" charset="0"/>
            </a:endParaRPr>
          </a:p>
          <a:p>
            <a:pPr marL="285750" indent="-285750">
              <a:buFont typeface="Wingdings" panose="05000000000000000000" pitchFamily="2" charset="2"/>
              <a:buChar char="q"/>
            </a:pPr>
            <a:r>
              <a:rPr lang="en-US" sz="2000" b="1" dirty="0" err="1" smtClean="0">
                <a:solidFill>
                  <a:schemeClr val="bg1"/>
                </a:solidFill>
                <a:latin typeface="Arial Black" panose="020B0A04020102020204" pitchFamily="34" charset="0"/>
                <a:cs typeface="Arial" panose="020B0604020202020204" pitchFamily="34" charset="0"/>
              </a:rPr>
              <a:t>Sarbjit</a:t>
            </a:r>
            <a:r>
              <a:rPr lang="en-US" sz="2000" b="1" dirty="0" smtClean="0">
                <a:solidFill>
                  <a:schemeClr val="bg1"/>
                </a:solidFill>
                <a:latin typeface="Arial Black" panose="020B0A04020102020204" pitchFamily="34" charset="0"/>
                <a:cs typeface="Arial" panose="020B0604020202020204" pitchFamily="34" charset="0"/>
              </a:rPr>
              <a:t> </a:t>
            </a:r>
            <a:r>
              <a:rPr lang="en-US" sz="2000" b="1" dirty="0" err="1" smtClean="0">
                <a:solidFill>
                  <a:schemeClr val="bg1"/>
                </a:solidFill>
                <a:latin typeface="Arial Black" panose="020B0A04020102020204" pitchFamily="34" charset="0"/>
                <a:cs typeface="Arial" panose="020B0604020202020204" pitchFamily="34" charset="0"/>
              </a:rPr>
              <a:t>singh</a:t>
            </a:r>
            <a:endParaRPr lang="en-IN" sz="2000" b="1" dirty="0">
              <a:solidFill>
                <a:schemeClr val="bg1"/>
              </a:solidFill>
              <a:latin typeface="Arial Black" panose="020B0A04020102020204" pitchFamily="34" charset="0"/>
              <a:cs typeface="Arial" panose="020B0604020202020204" pitchFamily="34" charset="0"/>
            </a:endParaRPr>
          </a:p>
        </p:txBody>
      </p:sp>
      <p:sp>
        <p:nvSpPr>
          <p:cNvPr id="4" name="Rounded Rectangle 3"/>
          <p:cNvSpPr/>
          <p:nvPr/>
        </p:nvSpPr>
        <p:spPr>
          <a:xfrm>
            <a:off x="4722962" y="2737632"/>
            <a:ext cx="4977441" cy="2760452"/>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766" y="741872"/>
            <a:ext cx="2133600" cy="210187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4615" y="3564264"/>
            <a:ext cx="3096884" cy="1772942"/>
          </a:xfrm>
          <a:prstGeom prst="rect">
            <a:avLst/>
          </a:prstGeom>
        </p:spPr>
      </p:pic>
    </p:spTree>
    <p:extLst>
      <p:ext uri="{BB962C8B-B14F-4D97-AF65-F5344CB8AC3E}">
        <p14:creationId xmlns:p14="http://schemas.microsoft.com/office/powerpoint/2010/main" val="21614559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ctr">
              <a:buFont typeface="Wingdings" panose="05000000000000000000" pitchFamily="2" charset="2"/>
              <a:buChar char="v"/>
            </a:pPr>
            <a:r>
              <a:rPr lang="en-US" b="1" u="sng" dirty="0" smtClean="0"/>
              <a:t>DAY RECORD</a:t>
            </a:r>
            <a:endParaRPr lang="en-IN"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3083" y="2613803"/>
            <a:ext cx="5871739" cy="3874311"/>
          </a:xfrm>
          <a:prstGeom prst="rect">
            <a:avLst/>
          </a:prstGeom>
        </p:spPr>
      </p:pic>
    </p:spTree>
    <p:extLst>
      <p:ext uri="{BB962C8B-B14F-4D97-AF65-F5344CB8AC3E}">
        <p14:creationId xmlns:p14="http://schemas.microsoft.com/office/powerpoint/2010/main" val="4241449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ctr">
              <a:buFont typeface="Wingdings" panose="05000000000000000000" pitchFamily="2" charset="2"/>
              <a:buChar char="v"/>
            </a:pPr>
            <a:r>
              <a:rPr lang="en-US" u="sng" dirty="0" smtClean="0"/>
              <a:t>ALL ENTRIES</a:t>
            </a:r>
            <a:endParaRPr lang="en-IN"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197" y="2363637"/>
            <a:ext cx="8238226" cy="4132882"/>
          </a:xfrm>
          <a:prstGeom prst="rect">
            <a:avLst/>
          </a:prstGeom>
        </p:spPr>
      </p:pic>
    </p:spTree>
    <p:extLst>
      <p:ext uri="{BB962C8B-B14F-4D97-AF65-F5344CB8AC3E}">
        <p14:creationId xmlns:p14="http://schemas.microsoft.com/office/powerpoint/2010/main" val="41087053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ctr">
              <a:buFont typeface="Wingdings" panose="05000000000000000000" pitchFamily="2" charset="2"/>
              <a:buChar char="v"/>
            </a:pPr>
            <a:r>
              <a:rPr lang="en-US" b="1" u="sng" dirty="0" smtClean="0"/>
              <a:t>REPRESENTATION OF SLOTS</a:t>
            </a:r>
            <a:endParaRPr lang="en-IN" b="1" u="sng" dirty="0"/>
          </a:p>
        </p:txBody>
      </p:sp>
      <p:pic>
        <p:nvPicPr>
          <p:cNvPr id="3" name="Picture 2"/>
          <p:cNvPicPr>
            <a:picLocks noChangeAspect="1"/>
          </p:cNvPicPr>
          <p:nvPr/>
        </p:nvPicPr>
        <p:blipFill>
          <a:blip r:embed="rId2"/>
          <a:stretch>
            <a:fillRect/>
          </a:stretch>
        </p:blipFill>
        <p:spPr>
          <a:xfrm>
            <a:off x="1371600" y="2240280"/>
            <a:ext cx="10012680" cy="4511040"/>
          </a:xfrm>
          <a:prstGeom prst="rect">
            <a:avLst/>
          </a:prstGeom>
        </p:spPr>
      </p:pic>
    </p:spTree>
    <p:extLst>
      <p:ext uri="{BB962C8B-B14F-4D97-AF65-F5344CB8AC3E}">
        <p14:creationId xmlns:p14="http://schemas.microsoft.com/office/powerpoint/2010/main" val="12213385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IN" dirty="0"/>
          </a:p>
        </p:txBody>
      </p:sp>
      <p:pic>
        <p:nvPicPr>
          <p:cNvPr id="2050" name="Picture 2" descr="284,862 Digital Future Photos - Free &amp; Royalty-Free Stock Photos from  Dreams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3859" y="2967394"/>
            <a:ext cx="3154681" cy="20313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54954" y="2967395"/>
            <a:ext cx="4732020" cy="2446824"/>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dirty="0" smtClean="0">
                <a:latin typeface="Arial" panose="020B0604020202020204" pitchFamily="34" charset="0"/>
                <a:cs typeface="Arial" panose="020B0604020202020204" pitchFamily="34" charset="0"/>
              </a:rPr>
              <a:t>we will </a:t>
            </a:r>
            <a:r>
              <a:rPr lang="en-US" dirty="0" err="1" smtClean="0">
                <a:latin typeface="Arial" panose="020B0604020202020204" pitchFamily="34" charset="0"/>
                <a:cs typeface="Arial" panose="020B0604020202020204" pitchFamily="34" charset="0"/>
              </a:rPr>
              <a:t>ugrade</a:t>
            </a:r>
            <a:r>
              <a:rPr lang="en-US" dirty="0" smtClean="0">
                <a:latin typeface="Arial" panose="020B0604020202020204" pitchFamily="34" charset="0"/>
                <a:cs typeface="Arial" panose="020B0604020202020204" pitchFamily="34" charset="0"/>
              </a:rPr>
              <a:t> this system with a number plate scanner. So that user </a:t>
            </a:r>
            <a:r>
              <a:rPr lang="en-US" dirty="0" err="1" smtClean="0">
                <a:latin typeface="Arial" panose="020B0604020202020204" pitchFamily="34" charset="0"/>
                <a:cs typeface="Arial" panose="020B0604020202020204" pitchFamily="34" charset="0"/>
              </a:rPr>
              <a:t>does’nt</a:t>
            </a:r>
            <a:r>
              <a:rPr lang="en-US" dirty="0" smtClean="0">
                <a:latin typeface="Arial" panose="020B0604020202020204" pitchFamily="34" charset="0"/>
                <a:cs typeface="Arial" panose="020B0604020202020204" pitchFamily="34" charset="0"/>
              </a:rPr>
              <a:t> have to enter number himself.</a:t>
            </a:r>
          </a:p>
          <a:p>
            <a:pPr marL="285750" indent="-285750">
              <a:lnSpc>
                <a:spcPct val="150000"/>
              </a:lnSpc>
              <a:buFont typeface="Wingdings" panose="05000000000000000000" pitchFamily="2" charset="2"/>
              <a:buChar char="v"/>
            </a:pPr>
            <a:r>
              <a:rPr lang="en-US" dirty="0" smtClean="0">
                <a:latin typeface="Arial" panose="020B0604020202020204" pitchFamily="34" charset="0"/>
                <a:cs typeface="Arial" panose="020B0604020202020204" pitchFamily="34" charset="0"/>
              </a:rPr>
              <a:t>We will connect sensors and use </a:t>
            </a:r>
            <a:r>
              <a:rPr lang="en-US" dirty="0" err="1" smtClean="0">
                <a:latin typeface="Arial" panose="020B0604020202020204" pitchFamily="34" charset="0"/>
                <a:cs typeface="Arial" panose="020B0604020202020204" pitchFamily="34" charset="0"/>
              </a:rPr>
              <a:t>iot</a:t>
            </a:r>
            <a:r>
              <a:rPr lang="en-US" dirty="0" smtClean="0">
                <a:latin typeface="Arial" panose="020B0604020202020204" pitchFamily="34" charset="0"/>
                <a:cs typeface="Arial" panose="020B0604020202020204" pitchFamily="34" charset="0"/>
              </a:rPr>
              <a:t> in this project to make it more </a:t>
            </a:r>
            <a:r>
              <a:rPr lang="en-US" dirty="0" err="1" smtClean="0">
                <a:latin typeface="Arial" panose="020B0604020202020204" pitchFamily="34" charset="0"/>
                <a:cs typeface="Arial" panose="020B0604020202020204" pitchFamily="34" charset="0"/>
              </a:rPr>
              <a:t>usefull</a:t>
            </a:r>
            <a:r>
              <a:rPr lang="en-US" dirty="0" smtClean="0">
                <a:latin typeface="Arial" panose="020B0604020202020204" pitchFamily="34" charset="0"/>
                <a:cs typeface="Arial" panose="020B0604020202020204" pitchFamily="34" charset="0"/>
              </a:rPr>
              <a:t>.</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14898151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ank You Slide 24 PowerPoint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014" y="1280159"/>
            <a:ext cx="9156065" cy="495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0482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ABOUT OUR PROJECT</a:t>
            </a:r>
            <a:r>
              <a:rPr lang="en-US" dirty="0" smtClean="0"/>
              <a:t> </a:t>
            </a:r>
            <a:endParaRPr lang="en-IN" dirty="0"/>
          </a:p>
        </p:txBody>
      </p:sp>
      <p:sp>
        <p:nvSpPr>
          <p:cNvPr id="3" name="TextBox 2"/>
          <p:cNvSpPr txBox="1"/>
          <p:nvPr/>
        </p:nvSpPr>
        <p:spPr>
          <a:xfrm>
            <a:off x="914399" y="3125125"/>
            <a:ext cx="6072997" cy="2246769"/>
          </a:xfrm>
          <a:prstGeom prst="rect">
            <a:avLst/>
          </a:prstGeom>
          <a:noFill/>
        </p:spPr>
        <p:txBody>
          <a:bodyPr wrap="square" rtlCol="0">
            <a:spAutoFit/>
          </a:bodyPr>
          <a:lstStyle/>
          <a:p>
            <a:pPr algn="just"/>
            <a:r>
              <a:rPr lang="en-US" sz="2000" dirty="0" smtClean="0">
                <a:latin typeface="Arial" panose="020B0604020202020204" pitchFamily="34" charset="0"/>
                <a:cs typeface="Arial" panose="020B0604020202020204" pitchFamily="34" charset="0"/>
              </a:rPr>
              <a:t>Parking management </a:t>
            </a:r>
            <a:r>
              <a:rPr lang="en-US" sz="2000" dirty="0">
                <a:latin typeface="Arial" panose="020B0604020202020204" pitchFamily="34" charset="0"/>
                <a:cs typeface="Arial" panose="020B0604020202020204" pitchFamily="34" charset="0"/>
              </a:rPr>
              <a:t>system is designed for managing the records of the incoming and outgoing vehicles in a parking area</a:t>
            </a:r>
            <a:r>
              <a:rPr lang="en-US" sz="2000" dirty="0" smtClean="0">
                <a:latin typeface="Arial" panose="020B0604020202020204" pitchFamily="34" charset="0"/>
                <a:cs typeface="Arial" panose="020B0604020202020204" pitchFamily="34" charset="0"/>
              </a:rPr>
              <a:t>.</a:t>
            </a:r>
          </a:p>
          <a:p>
            <a:pPr algn="just"/>
            <a:endParaRPr lang="en-IN"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a:t>
            </a:r>
            <a:r>
              <a:rPr lang="en-US" sz="2000" dirty="0" smtClean="0">
                <a:latin typeface="Arial" panose="020B0604020202020204" pitchFamily="34" charset="0"/>
                <a:cs typeface="Arial" panose="020B0604020202020204" pitchFamily="34" charset="0"/>
              </a:rPr>
              <a:t>his  </a:t>
            </a:r>
            <a:r>
              <a:rPr lang="en-US" sz="2000" dirty="0">
                <a:latin typeface="Arial" panose="020B0604020202020204" pitchFamily="34" charset="0"/>
                <a:cs typeface="Arial" panose="020B0604020202020204" pitchFamily="34" charset="0"/>
              </a:rPr>
              <a:t>system will reduce wastage of time and energy by helping workers of parking area by </a:t>
            </a:r>
            <a:r>
              <a:rPr lang="en-US" sz="2000" dirty="0" smtClean="0">
                <a:latin typeface="Arial" panose="020B0604020202020204" pitchFamily="34" charset="0"/>
                <a:cs typeface="Arial" panose="020B0604020202020204" pitchFamily="34" charset="0"/>
              </a:rPr>
              <a:t>maintaining </a:t>
            </a:r>
            <a:r>
              <a:rPr lang="en-US" sz="2000" dirty="0">
                <a:latin typeface="Arial" panose="020B0604020202020204" pitchFamily="34" charset="0"/>
                <a:cs typeface="Arial" panose="020B0604020202020204" pitchFamily="34" charset="0"/>
              </a:rPr>
              <a:t>record of vacant </a:t>
            </a:r>
            <a:r>
              <a:rPr lang="en-US" sz="2000" dirty="0" smtClean="0">
                <a:latin typeface="Arial" panose="020B0604020202020204" pitchFamily="34" charset="0"/>
                <a:cs typeface="Arial" panose="020B0604020202020204" pitchFamily="34" charset="0"/>
              </a:rPr>
              <a:t>slots </a:t>
            </a:r>
            <a:r>
              <a:rPr lang="en-US" sz="2000" dirty="0">
                <a:latin typeface="Arial" panose="020B0604020202020204" pitchFamily="34" charset="0"/>
                <a:cs typeface="Arial" panose="020B0604020202020204" pitchFamily="34" charset="0"/>
              </a:rPr>
              <a:t>and generating bill </a:t>
            </a:r>
            <a:r>
              <a:rPr lang="en-US" sz="2000" dirty="0" smtClean="0">
                <a:latin typeface="Arial" panose="020B0604020202020204" pitchFamily="34" charset="0"/>
                <a:cs typeface="Arial" panose="020B0604020202020204" pitchFamily="34" charset="0"/>
              </a:rPr>
              <a:t>digitally. </a:t>
            </a:r>
            <a:endParaRPr lang="en-IN"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5367" y="2743201"/>
            <a:ext cx="3666226" cy="317377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48683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TECHNOLOGY USED</a:t>
            </a:r>
            <a:endParaRPr lang="en-IN" b="1" dirty="0"/>
          </a:p>
        </p:txBody>
      </p:sp>
      <p:sp>
        <p:nvSpPr>
          <p:cNvPr id="7" name="Double Brace 6"/>
          <p:cNvSpPr/>
          <p:nvPr/>
        </p:nvSpPr>
        <p:spPr>
          <a:xfrm>
            <a:off x="681487" y="2700068"/>
            <a:ext cx="4063041" cy="3554083"/>
          </a:xfrm>
          <a:prstGeom prst="bracePair">
            <a:avLst/>
          </a:prstGeom>
          <a:ln w="57150">
            <a:solidFill>
              <a:srgbClr val="622E6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TextBox 7"/>
          <p:cNvSpPr txBox="1"/>
          <p:nvPr/>
        </p:nvSpPr>
        <p:spPr>
          <a:xfrm>
            <a:off x="1276709" y="3027872"/>
            <a:ext cx="3554083" cy="3600986"/>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2000" b="1" u="sng" dirty="0" smtClean="0"/>
              <a:t>Presentation Layer:</a:t>
            </a:r>
          </a:p>
          <a:p>
            <a:pPr>
              <a:lnSpc>
                <a:spcPct val="150000"/>
              </a:lnSpc>
            </a:pPr>
            <a:r>
              <a:rPr lang="en-US" b="1" dirty="0" err="1">
                <a:solidFill>
                  <a:srgbClr val="FF0000"/>
                </a:solidFill>
              </a:rPr>
              <a:t>T</a:t>
            </a:r>
            <a:r>
              <a:rPr lang="en-US" b="1" dirty="0" err="1" smtClean="0">
                <a:solidFill>
                  <a:srgbClr val="FF0000"/>
                </a:solidFill>
              </a:rPr>
              <a:t>kinter</a:t>
            </a:r>
            <a:endParaRPr lang="en-US" b="1" dirty="0" smtClean="0">
              <a:solidFill>
                <a:srgbClr val="FF0000"/>
              </a:solidFill>
            </a:endParaRPr>
          </a:p>
          <a:p>
            <a:pPr marL="285750" indent="-285750">
              <a:lnSpc>
                <a:spcPct val="150000"/>
              </a:lnSpc>
              <a:buFont typeface="Wingdings" panose="05000000000000000000" pitchFamily="2" charset="2"/>
              <a:buChar char="q"/>
            </a:pPr>
            <a:r>
              <a:rPr lang="en-US" sz="2000" b="1" u="sng" dirty="0" smtClean="0"/>
              <a:t>Business Layer:</a:t>
            </a:r>
          </a:p>
          <a:p>
            <a:pPr>
              <a:lnSpc>
                <a:spcPct val="150000"/>
              </a:lnSpc>
            </a:pPr>
            <a:r>
              <a:rPr lang="en-US" b="1" dirty="0" smtClean="0">
                <a:solidFill>
                  <a:srgbClr val="FF0000"/>
                </a:solidFill>
              </a:rPr>
              <a:t>PYTHON 3.10.6</a:t>
            </a:r>
          </a:p>
          <a:p>
            <a:pPr marL="285750" indent="-285750">
              <a:lnSpc>
                <a:spcPct val="150000"/>
              </a:lnSpc>
              <a:buFont typeface="Wingdings" panose="05000000000000000000" pitchFamily="2" charset="2"/>
              <a:buChar char="q"/>
            </a:pPr>
            <a:r>
              <a:rPr lang="en-US" sz="2000" b="1" u="sng" dirty="0" smtClean="0"/>
              <a:t>Database Layer:</a:t>
            </a:r>
          </a:p>
          <a:p>
            <a:pPr>
              <a:lnSpc>
                <a:spcPct val="150000"/>
              </a:lnSpc>
            </a:pPr>
            <a:r>
              <a:rPr lang="en-US" sz="2000" b="1" dirty="0" smtClean="0">
                <a:solidFill>
                  <a:srgbClr val="FF0000"/>
                </a:solidFill>
              </a:rPr>
              <a:t>MYSQL 8.0</a:t>
            </a:r>
          </a:p>
          <a:p>
            <a:pPr>
              <a:lnSpc>
                <a:spcPct val="150000"/>
              </a:lnSpc>
            </a:pPr>
            <a:endParaRPr lang="en-US" b="1" dirty="0" smtClean="0"/>
          </a:p>
          <a:p>
            <a:pPr>
              <a:lnSpc>
                <a:spcPct val="150000"/>
              </a:lnSpc>
            </a:pPr>
            <a:endParaRPr lang="en-IN" b="1" dirty="0"/>
          </a:p>
        </p:txBody>
      </p:sp>
      <p:sp>
        <p:nvSpPr>
          <p:cNvPr id="9" name="TextBox 8"/>
          <p:cNvSpPr txBox="1"/>
          <p:nvPr/>
        </p:nvSpPr>
        <p:spPr>
          <a:xfrm>
            <a:off x="4830792" y="3502629"/>
            <a:ext cx="6875253" cy="1754326"/>
          </a:xfrm>
          <a:prstGeom prst="rect">
            <a:avLst/>
          </a:prstGeom>
          <a:noFill/>
        </p:spPr>
        <p:txBody>
          <a:bodyPr wrap="square" rtlCol="0">
            <a:spAutoFit/>
          </a:bodyPr>
          <a:lstStyle/>
          <a:p>
            <a:pPr algn="just"/>
            <a:r>
              <a:rPr lang="en-US" dirty="0" err="1">
                <a:latin typeface="Arial" panose="020B0604020202020204" pitchFamily="34" charset="0"/>
                <a:cs typeface="Arial" panose="020B0604020202020204" pitchFamily="34" charset="0"/>
              </a:rPr>
              <a:t>Tkinter</a:t>
            </a:r>
            <a:r>
              <a:rPr lang="en-US" dirty="0">
                <a:latin typeface="Arial" panose="020B0604020202020204" pitchFamily="34" charset="0"/>
                <a:cs typeface="Arial" panose="020B0604020202020204" pitchFamily="34" charset="0"/>
              </a:rPr>
              <a:t> is the inbuilt python module that is used to create GUI applications. It is one of the most commonly used modules for creating GUI applications in Python as it is simple and easy to work with. You don’t need to worry about the installation of the </a:t>
            </a:r>
            <a:r>
              <a:rPr lang="en-US" dirty="0" err="1">
                <a:latin typeface="Arial" panose="020B0604020202020204" pitchFamily="34" charset="0"/>
                <a:cs typeface="Arial" panose="020B0604020202020204" pitchFamily="34" charset="0"/>
              </a:rPr>
              <a:t>Tkinter</a:t>
            </a:r>
            <a:r>
              <a:rPr lang="en-US" dirty="0">
                <a:latin typeface="Arial" panose="020B0604020202020204" pitchFamily="34" charset="0"/>
                <a:cs typeface="Arial" panose="020B0604020202020204" pitchFamily="34" charset="0"/>
              </a:rPr>
              <a:t> module separately as it comes with Python already. It gives an object-oriented interface to the </a:t>
            </a:r>
            <a:r>
              <a:rPr lang="en-US" dirty="0" err="1">
                <a:latin typeface="Arial" panose="020B0604020202020204" pitchFamily="34" charset="0"/>
                <a:cs typeface="Arial" panose="020B0604020202020204" pitchFamily="34" charset="0"/>
              </a:rPr>
              <a:t>Tk</a:t>
            </a:r>
            <a:r>
              <a:rPr lang="en-US" dirty="0">
                <a:latin typeface="Arial" panose="020B0604020202020204" pitchFamily="34" charset="0"/>
                <a:cs typeface="Arial" panose="020B0604020202020204" pitchFamily="34" charset="0"/>
              </a:rPr>
              <a:t> GUI toolkit.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18645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PYTHON 3.10.6 :</a:t>
            </a:r>
            <a:endParaRPr lang="en-IN" b="1" dirty="0"/>
          </a:p>
        </p:txBody>
      </p:sp>
      <p:sp>
        <p:nvSpPr>
          <p:cNvPr id="3" name="TextBox 2"/>
          <p:cNvSpPr txBox="1"/>
          <p:nvPr/>
        </p:nvSpPr>
        <p:spPr>
          <a:xfrm>
            <a:off x="767749" y="3209026"/>
            <a:ext cx="7375585" cy="2862322"/>
          </a:xfrm>
          <a:prstGeom prst="rect">
            <a:avLst/>
          </a:prstGeom>
          <a:noFill/>
        </p:spPr>
        <p:txBody>
          <a:bodyPr wrap="square" rtlCol="0">
            <a:spAutoFit/>
          </a:bodyPr>
          <a:lstStyle/>
          <a:p>
            <a:pPr algn="just"/>
            <a:r>
              <a:rPr lang="en-IN" dirty="0"/>
              <a:t> </a:t>
            </a:r>
            <a:r>
              <a:rPr lang="en-US" dirty="0">
                <a:latin typeface="Arial" panose="020B0604020202020204" pitchFamily="34" charset="0"/>
                <a:cs typeface="Arial" panose="020B0604020202020204" pitchFamily="34" charset="0"/>
              </a:rPr>
              <a:t>Python is an interpreted, object-oriented, high-level programming </a:t>
            </a:r>
            <a:r>
              <a:rPr lang="en-US" dirty="0" smtClean="0">
                <a:latin typeface="Arial" panose="020B0604020202020204" pitchFamily="34" charset="0"/>
                <a:cs typeface="Arial" panose="020B0604020202020204" pitchFamily="34" charset="0"/>
              </a:rPr>
              <a:t>language. </a:t>
            </a:r>
            <a:r>
              <a:rPr lang="en-US" dirty="0">
                <a:latin typeface="Arial" panose="020B0604020202020204" pitchFamily="34" charset="0"/>
                <a:cs typeface="Arial" panose="020B0604020202020204" pitchFamily="34" charset="0"/>
              </a:rPr>
              <a:t>Its high-level built in data structures, combined with dynamic </a:t>
            </a:r>
            <a:r>
              <a:rPr lang="en-US" dirty="0" smtClean="0">
                <a:latin typeface="Arial" panose="020B0604020202020204" pitchFamily="34" charset="0"/>
                <a:cs typeface="Arial" panose="020B0604020202020204" pitchFamily="34" charset="0"/>
              </a:rPr>
              <a:t>typing, </a:t>
            </a:r>
            <a:r>
              <a:rPr lang="en-US" dirty="0">
                <a:latin typeface="Arial" panose="020B0604020202020204" pitchFamily="34" charset="0"/>
                <a:cs typeface="Arial" panose="020B0604020202020204" pitchFamily="34" charset="0"/>
              </a:rPr>
              <a:t>make it very attractive for Rapid Application </a:t>
            </a:r>
            <a:r>
              <a:rPr lang="en-US" dirty="0" smtClean="0">
                <a:latin typeface="Arial" panose="020B0604020202020204" pitchFamily="34" charset="0"/>
                <a:cs typeface="Arial" panose="020B0604020202020204" pitchFamily="34" charset="0"/>
              </a:rPr>
              <a:t>Development </a:t>
            </a:r>
          </a:p>
          <a:p>
            <a:pPr algn="just"/>
            <a:endParaRPr lang="en-IN"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 Python's simple, easy to learn syntax emphasizes readability and therefore reduces the cost of program maintenance. Python supports modules and packages, which encourages program modularity and code reuse.</a:t>
            </a:r>
            <a:endParaRPr lang="en-IN"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endParaRPr lang="en-IN" dirty="0"/>
          </a:p>
        </p:txBody>
      </p:sp>
      <p:pic>
        <p:nvPicPr>
          <p:cNvPr id="3074" name="Picture 2" descr="Python Logo, symbol, meaning, history,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7001" y="3019246"/>
            <a:ext cx="4754880" cy="2493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9630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500" fill="hold"/>
                                        <p:tgtEl>
                                          <p:spTgt spid="3074"/>
                                        </p:tgtEl>
                                        <p:attrNameLst>
                                          <p:attrName>ppt_w</p:attrName>
                                        </p:attrNameLst>
                                      </p:cBhvr>
                                      <p:tavLst>
                                        <p:tav tm="0">
                                          <p:val>
                                            <p:fltVal val="0"/>
                                          </p:val>
                                        </p:tav>
                                        <p:tav tm="100000">
                                          <p:val>
                                            <p:strVal val="#ppt_w"/>
                                          </p:val>
                                        </p:tav>
                                      </p:tavLst>
                                    </p:anim>
                                    <p:anim calcmode="lin" valueType="num">
                                      <p:cBhvr>
                                        <p:cTn id="8" dur="500" fill="hold"/>
                                        <p:tgtEl>
                                          <p:spTgt spid="3074"/>
                                        </p:tgtEl>
                                        <p:attrNameLst>
                                          <p:attrName>ppt_h</p:attrName>
                                        </p:attrNameLst>
                                      </p:cBhvr>
                                      <p:tavLst>
                                        <p:tav tm="0">
                                          <p:val>
                                            <p:fltVal val="0"/>
                                          </p:val>
                                        </p:tav>
                                        <p:tav tm="100000">
                                          <p:val>
                                            <p:strVal val="#ppt_h"/>
                                          </p:val>
                                        </p:tav>
                                      </p:tavLst>
                                    </p:anim>
                                    <p:animEffect transition="in" filter="fade">
                                      <p:cBhvr>
                                        <p:cTn id="9"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PYTHON FEATURES :</a:t>
            </a:r>
            <a:endParaRPr lang="en-IN" b="1" dirty="0"/>
          </a:p>
        </p:txBody>
      </p:sp>
      <p:pic>
        <p:nvPicPr>
          <p:cNvPr id="4" name="Picture 2" descr="Key features flat concept icon Royalty Free Vector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8113" y="3502325"/>
            <a:ext cx="3769744" cy="2286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361988" y="2890672"/>
            <a:ext cx="5184475" cy="3970318"/>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1. </a:t>
            </a:r>
            <a:r>
              <a:rPr lang="en-IN" sz="2400" dirty="0" smtClean="0">
                <a:latin typeface="Arial" panose="020B0604020202020204" pitchFamily="34" charset="0"/>
                <a:cs typeface="Arial" panose="020B0604020202020204" pitchFamily="34" charset="0"/>
              </a:rPr>
              <a:t>High-level Language</a:t>
            </a:r>
          </a:p>
          <a:p>
            <a:r>
              <a:rPr lang="en-IN" sz="2400" dirty="0">
                <a:latin typeface="Arial" panose="020B0604020202020204" pitchFamily="34" charset="0"/>
                <a:cs typeface="Arial" panose="020B0604020202020204" pitchFamily="34" charset="0"/>
              </a:rPr>
              <a:t>2</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Easy to Code</a:t>
            </a:r>
          </a:p>
          <a:p>
            <a:r>
              <a:rPr lang="en-IN" sz="2400" dirty="0">
                <a:latin typeface="Arial" panose="020B0604020202020204" pitchFamily="34" charset="0"/>
                <a:cs typeface="Arial" panose="020B0604020202020204" pitchFamily="34" charset="0"/>
              </a:rPr>
              <a:t>3</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Easy to U</a:t>
            </a:r>
            <a:r>
              <a:rPr lang="en-IN" sz="2400" dirty="0" smtClean="0">
                <a:latin typeface="Arial" panose="020B0604020202020204" pitchFamily="34" charset="0"/>
                <a:cs typeface="Arial" panose="020B0604020202020204" pitchFamily="34" charset="0"/>
              </a:rPr>
              <a:t>nderstand</a:t>
            </a:r>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4</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Free and Open-Source</a:t>
            </a:r>
          </a:p>
          <a:p>
            <a:r>
              <a:rPr lang="en-IN" sz="2400" dirty="0">
                <a:latin typeface="Arial" panose="020B0604020202020204" pitchFamily="34" charset="0"/>
                <a:cs typeface="Arial" panose="020B0604020202020204" pitchFamily="34" charset="0"/>
              </a:rPr>
              <a:t>5</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Interpreted</a:t>
            </a:r>
          </a:p>
          <a:p>
            <a:r>
              <a:rPr lang="en-IN" sz="2400" dirty="0">
                <a:latin typeface="Arial" panose="020B0604020202020204" pitchFamily="34" charset="0"/>
                <a:cs typeface="Arial" panose="020B0604020202020204" pitchFamily="34" charset="0"/>
              </a:rPr>
              <a:t>6</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Portable</a:t>
            </a:r>
          </a:p>
          <a:p>
            <a:r>
              <a:rPr lang="en-IN" sz="2400" dirty="0">
                <a:latin typeface="Arial" panose="020B0604020202020204" pitchFamily="34" charset="0"/>
                <a:cs typeface="Arial" panose="020B0604020202020204" pitchFamily="34" charset="0"/>
              </a:rPr>
              <a:t>7</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Object-Oriented and Procedure-Oriented</a:t>
            </a:r>
          </a:p>
          <a:p>
            <a:r>
              <a:rPr lang="en-IN" sz="2400" dirty="0" smtClean="0">
                <a:latin typeface="Arial" panose="020B0604020202020204" pitchFamily="34" charset="0"/>
                <a:cs typeface="Arial" panose="020B0604020202020204" pitchFamily="34" charset="0"/>
              </a:rPr>
              <a:t>8. </a:t>
            </a:r>
            <a:r>
              <a:rPr lang="en-IN" sz="2400" dirty="0">
                <a:latin typeface="Arial" panose="020B0604020202020204" pitchFamily="34" charset="0"/>
                <a:cs typeface="Arial" panose="020B0604020202020204" pitchFamily="34" charset="0"/>
              </a:rPr>
              <a:t>Support for GUI</a:t>
            </a:r>
          </a:p>
          <a:p>
            <a:r>
              <a:rPr lang="en-IN" dirty="0"/>
              <a:t/>
            </a:r>
            <a:br>
              <a:rPr lang="en-IN" dirty="0"/>
            </a:br>
            <a:endParaRPr lang="en-IN" dirty="0"/>
          </a:p>
        </p:txBody>
      </p:sp>
    </p:spTree>
    <p:extLst>
      <p:ext uri="{BB962C8B-B14F-4D97-AF65-F5344CB8AC3E}">
        <p14:creationId xmlns:p14="http://schemas.microsoft.com/office/powerpoint/2010/main" val="365959289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MY SQL 8.0 :</a:t>
            </a:r>
            <a:endParaRPr lang="en-IN" b="1" dirty="0"/>
          </a:p>
        </p:txBody>
      </p:sp>
      <p:sp>
        <p:nvSpPr>
          <p:cNvPr id="3" name="TextBox 2"/>
          <p:cNvSpPr txBox="1"/>
          <p:nvPr/>
        </p:nvSpPr>
        <p:spPr>
          <a:xfrm>
            <a:off x="792480" y="2936240"/>
            <a:ext cx="6705600" cy="3000821"/>
          </a:xfrm>
          <a:prstGeom prst="rect">
            <a:avLst/>
          </a:prstGeom>
          <a:noFill/>
        </p:spPr>
        <p:txBody>
          <a:bodyPr wrap="square" rtlCol="0">
            <a:spAutoFit/>
          </a:bodyPr>
          <a:lstStyle/>
          <a:p>
            <a:pPr algn="just">
              <a:lnSpc>
                <a:spcPct val="150000"/>
              </a:lnSpc>
            </a:pPr>
            <a:r>
              <a:rPr lang="en-US" dirty="0" smtClean="0">
                <a:latin typeface="Arial" panose="020B0604020202020204" pitchFamily="34" charset="0"/>
                <a:cs typeface="Arial" panose="020B0604020202020204" pitchFamily="34" charset="0"/>
              </a:rPr>
              <a:t>• MySQL is a relational database management system.</a:t>
            </a:r>
          </a:p>
          <a:p>
            <a:pPr algn="just">
              <a:lnSpc>
                <a:spcPct val="150000"/>
              </a:lnSpc>
            </a:pPr>
            <a:r>
              <a:rPr lang="en-US" dirty="0" smtClean="0">
                <a:latin typeface="Arial" panose="020B0604020202020204" pitchFamily="34" charset="0"/>
                <a:cs typeface="Arial" panose="020B0604020202020204" pitchFamily="34" charset="0"/>
              </a:rPr>
              <a:t>• MySQL is open-source.</a:t>
            </a:r>
          </a:p>
          <a:p>
            <a:pPr algn="just">
              <a:lnSpc>
                <a:spcPct val="150000"/>
              </a:lnSpc>
            </a:pPr>
            <a:r>
              <a:rPr lang="en-US" dirty="0" smtClean="0">
                <a:latin typeface="Arial" panose="020B0604020202020204" pitchFamily="34" charset="0"/>
                <a:cs typeface="Arial" panose="020B0604020202020204" pitchFamily="34" charset="0"/>
              </a:rPr>
              <a:t>• MySQL is free.</a:t>
            </a:r>
          </a:p>
          <a:p>
            <a:pPr algn="just">
              <a:lnSpc>
                <a:spcPct val="150000"/>
              </a:lnSpc>
            </a:pPr>
            <a:r>
              <a:rPr lang="en-US" dirty="0" smtClean="0">
                <a:latin typeface="Arial" panose="020B0604020202020204" pitchFamily="34" charset="0"/>
                <a:cs typeface="Arial" panose="020B0604020202020204" pitchFamily="34" charset="0"/>
              </a:rPr>
              <a:t>• MySQL is ideal for both small and large applications.</a:t>
            </a:r>
          </a:p>
          <a:p>
            <a:pPr algn="just">
              <a:lnSpc>
                <a:spcPct val="150000"/>
              </a:lnSpc>
            </a:pPr>
            <a:r>
              <a:rPr lang="en-US" dirty="0" smtClean="0">
                <a:latin typeface="Arial" panose="020B0604020202020204" pitchFamily="34" charset="0"/>
                <a:cs typeface="Arial" panose="020B0604020202020204" pitchFamily="34" charset="0"/>
              </a:rPr>
              <a:t>• MySQL is very fast, reliable, scalable, and easy to use.</a:t>
            </a:r>
          </a:p>
          <a:p>
            <a:pPr algn="just">
              <a:lnSpc>
                <a:spcPct val="150000"/>
              </a:lnSpc>
            </a:pPr>
            <a:r>
              <a:rPr lang="en-US" dirty="0" smtClean="0">
                <a:latin typeface="Arial" panose="020B0604020202020204" pitchFamily="34" charset="0"/>
                <a:cs typeface="Arial" panose="020B0604020202020204" pitchFamily="34" charset="0"/>
              </a:rPr>
              <a:t>• MySQL is cross-platform.</a:t>
            </a:r>
          </a:p>
          <a:p>
            <a:pPr algn="just">
              <a:lnSpc>
                <a:spcPct val="150000"/>
              </a:lnSpc>
            </a:pPr>
            <a:r>
              <a:rPr lang="en-US" dirty="0" smtClean="0">
                <a:latin typeface="Arial" panose="020B0604020202020204" pitchFamily="34" charset="0"/>
                <a:cs typeface="Arial" panose="020B0604020202020204" pitchFamily="34" charset="0"/>
              </a:rPr>
              <a:t>• MySQL was first released in 1995.</a:t>
            </a:r>
            <a:endParaRPr lang="en-IN" dirty="0">
              <a:latin typeface="Arial" panose="020B0604020202020204" pitchFamily="34" charset="0"/>
              <a:cs typeface="Arial" panose="020B0604020202020204" pitchFamily="34" charset="0"/>
            </a:endParaRPr>
          </a:p>
        </p:txBody>
      </p:sp>
      <p:pic>
        <p:nvPicPr>
          <p:cNvPr id="4100" name="Picture 4" descr="MySQL logo and symbol, meaning, history,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4264" y="3235169"/>
            <a:ext cx="3947729" cy="2765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2756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p:cTn id="7" dur="1000" fill="hold"/>
                                        <p:tgtEl>
                                          <p:spTgt spid="4100"/>
                                        </p:tgtEl>
                                        <p:attrNameLst>
                                          <p:attrName>ppt_w</p:attrName>
                                        </p:attrNameLst>
                                      </p:cBhvr>
                                      <p:tavLst>
                                        <p:tav tm="0">
                                          <p:val>
                                            <p:fltVal val="0"/>
                                          </p:val>
                                        </p:tav>
                                        <p:tav tm="100000">
                                          <p:val>
                                            <p:strVal val="#ppt_w"/>
                                          </p:val>
                                        </p:tav>
                                      </p:tavLst>
                                    </p:anim>
                                    <p:anim calcmode="lin" valueType="num">
                                      <p:cBhvr>
                                        <p:cTn id="8" dur="1000" fill="hold"/>
                                        <p:tgtEl>
                                          <p:spTgt spid="4100"/>
                                        </p:tgtEl>
                                        <p:attrNameLst>
                                          <p:attrName>ppt_h</p:attrName>
                                        </p:attrNameLst>
                                      </p:cBhvr>
                                      <p:tavLst>
                                        <p:tav tm="0">
                                          <p:val>
                                            <p:fltVal val="0"/>
                                          </p:val>
                                        </p:tav>
                                        <p:tav tm="100000">
                                          <p:val>
                                            <p:strVal val="#ppt_h"/>
                                          </p:val>
                                        </p:tav>
                                      </p:tavLst>
                                    </p:anim>
                                    <p:anim calcmode="lin" valueType="num">
                                      <p:cBhvr>
                                        <p:cTn id="9" dur="1000" fill="hold"/>
                                        <p:tgtEl>
                                          <p:spTgt spid="4100"/>
                                        </p:tgtEl>
                                        <p:attrNameLst>
                                          <p:attrName>style.rotation</p:attrName>
                                        </p:attrNameLst>
                                      </p:cBhvr>
                                      <p:tavLst>
                                        <p:tav tm="0">
                                          <p:val>
                                            <p:fltVal val="90"/>
                                          </p:val>
                                        </p:tav>
                                        <p:tav tm="100000">
                                          <p:val>
                                            <p:fltVal val="0"/>
                                          </p:val>
                                        </p:tav>
                                      </p:tavLst>
                                    </p:anim>
                                    <p:animEffect transition="in" filter="fade">
                                      <p:cBhvr>
                                        <p:cTn id="10" dur="10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PROJECT </a:t>
            </a:r>
            <a:r>
              <a:rPr lang="en-US" b="1" dirty="0" smtClean="0"/>
              <a:t>FEATURES</a:t>
            </a:r>
            <a:endParaRPr lang="en-IN" b="1" dirty="0"/>
          </a:p>
        </p:txBody>
      </p:sp>
      <p:pic>
        <p:nvPicPr>
          <p:cNvPr id="3" name="Picture 2">
            <a:extLst>
              <a:ext uri="{FF2B5EF4-FFF2-40B4-BE49-F238E27FC236}">
                <a16:creationId xmlns:a16="http://schemas.microsoft.com/office/drawing/2014/main" xmlns="" id="{71D37A45-01CE-47A8-8AC6-DC7094362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5222" y="2609620"/>
            <a:ext cx="4819834" cy="3303917"/>
          </a:xfrm>
          <a:prstGeom prst="rect">
            <a:avLst/>
          </a:prstGeom>
        </p:spPr>
      </p:pic>
      <p:sp>
        <p:nvSpPr>
          <p:cNvPr id="4" name="TextBox 3"/>
          <p:cNvSpPr txBox="1"/>
          <p:nvPr/>
        </p:nvSpPr>
        <p:spPr>
          <a:xfrm>
            <a:off x="422693" y="2553419"/>
            <a:ext cx="6875253" cy="341632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LOGIN</a:t>
            </a:r>
          </a:p>
          <a:p>
            <a:pPr marL="342900" indent="-342900">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ADD VEHICLE ENTRY</a:t>
            </a:r>
          </a:p>
          <a:p>
            <a:pPr marL="342900" indent="-342900">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SEND E-SLIP ON WHATSAPP</a:t>
            </a:r>
          </a:p>
          <a:p>
            <a:pPr marL="342900" indent="-342900">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GRAPHICAL REPRSENTATION OF SLOTS </a:t>
            </a:r>
          </a:p>
          <a:p>
            <a:pPr marL="342900" indent="-342900">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VIEW PARKED VEHICLES</a:t>
            </a:r>
          </a:p>
          <a:p>
            <a:pPr marL="342900" indent="-342900">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VIEW LEFT PARKING SPACE</a:t>
            </a:r>
          </a:p>
          <a:p>
            <a:pPr marL="342900" indent="-342900">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VIEW THE RECORD OF PARTICULAR DAY</a:t>
            </a:r>
          </a:p>
          <a:p>
            <a:pPr marL="342900" indent="-342900">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GENERATE BILL</a:t>
            </a:r>
          </a:p>
          <a:p>
            <a:pPr marL="342900" indent="-342900">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STORES THE FARE AND MOBILE NUMBER </a:t>
            </a:r>
          </a:p>
        </p:txBody>
      </p:sp>
    </p:spTree>
    <p:extLst>
      <p:ext uri="{BB962C8B-B14F-4D97-AF65-F5344CB8AC3E}">
        <p14:creationId xmlns:p14="http://schemas.microsoft.com/office/powerpoint/2010/main" val="1615817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FLOW DIAGRAM </a:t>
            </a:r>
            <a:endParaRPr lang="en-IN" b="1" dirty="0"/>
          </a:p>
        </p:txBody>
      </p:sp>
      <p:sp>
        <p:nvSpPr>
          <p:cNvPr id="5" name="Rounded Rectangle 4"/>
          <p:cNvSpPr/>
          <p:nvPr/>
        </p:nvSpPr>
        <p:spPr>
          <a:xfrm>
            <a:off x="4688910" y="2427576"/>
            <a:ext cx="2286000"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p:cNvCxnSpPr/>
          <p:nvPr/>
        </p:nvCxnSpPr>
        <p:spPr>
          <a:xfrm flipH="1">
            <a:off x="2950234" y="3329797"/>
            <a:ext cx="2438777" cy="914399"/>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466491" y="4244196"/>
            <a:ext cx="2926169" cy="5865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Elbow Connector 10"/>
          <p:cNvCxnSpPr>
            <a:stCxn id="9" idx="2"/>
          </p:cNvCxnSpPr>
          <p:nvPr/>
        </p:nvCxnSpPr>
        <p:spPr>
          <a:xfrm rot="5400000">
            <a:off x="2019358" y="4645192"/>
            <a:ext cx="724618" cy="10958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27063" y="5059388"/>
            <a:ext cx="1068689"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Connector 22"/>
          <p:cNvCxnSpPr/>
          <p:nvPr/>
        </p:nvCxnSpPr>
        <p:spPr>
          <a:xfrm>
            <a:off x="5733160" y="3329796"/>
            <a:ext cx="0" cy="914399"/>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688910" y="4244195"/>
            <a:ext cx="2088500" cy="5865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Connector 34"/>
          <p:cNvCxnSpPr/>
          <p:nvPr/>
        </p:nvCxnSpPr>
        <p:spPr>
          <a:xfrm>
            <a:off x="6077310" y="3341976"/>
            <a:ext cx="2732075" cy="914399"/>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7194430" y="4244195"/>
            <a:ext cx="2589739" cy="5865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Elbow Connector 45"/>
          <p:cNvCxnSpPr>
            <a:stCxn id="9" idx="2"/>
          </p:cNvCxnSpPr>
          <p:nvPr/>
        </p:nvCxnSpPr>
        <p:spPr>
          <a:xfrm rot="16200000" flipH="1">
            <a:off x="3466116" y="4294251"/>
            <a:ext cx="724618" cy="17976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Flowchart: Magnetic Disk 46"/>
          <p:cNvSpPr/>
          <p:nvPr/>
        </p:nvSpPr>
        <p:spPr>
          <a:xfrm>
            <a:off x="4741121" y="5331123"/>
            <a:ext cx="1873747" cy="828136"/>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6" name="Elbow Connector 55"/>
          <p:cNvCxnSpPr>
            <a:stCxn id="43" idx="2"/>
          </p:cNvCxnSpPr>
          <p:nvPr/>
        </p:nvCxnSpPr>
        <p:spPr>
          <a:xfrm rot="5400000">
            <a:off x="7181487" y="4299354"/>
            <a:ext cx="776377" cy="1839250"/>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33" idx="2"/>
          </p:cNvCxnSpPr>
          <p:nvPr/>
        </p:nvCxnSpPr>
        <p:spPr>
          <a:xfrm rot="16200000" flipH="1">
            <a:off x="5588441" y="4975510"/>
            <a:ext cx="388188" cy="9875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944865" y="2673257"/>
            <a:ext cx="1774089" cy="369332"/>
          </a:xfrm>
          <a:prstGeom prst="rect">
            <a:avLst/>
          </a:prstGeom>
          <a:noFill/>
        </p:spPr>
        <p:txBody>
          <a:bodyPr wrap="square" rtlCol="0">
            <a:spAutoFit/>
          </a:bodyPr>
          <a:lstStyle/>
          <a:p>
            <a:pPr algn="ctr"/>
            <a:r>
              <a:rPr lang="en-US" dirty="0" smtClean="0"/>
              <a:t>ADMIN</a:t>
            </a:r>
            <a:endParaRPr lang="en-IN" dirty="0"/>
          </a:p>
        </p:txBody>
      </p:sp>
      <p:sp>
        <p:nvSpPr>
          <p:cNvPr id="62" name="TextBox 61"/>
          <p:cNvSpPr txBox="1"/>
          <p:nvPr/>
        </p:nvSpPr>
        <p:spPr>
          <a:xfrm>
            <a:off x="1778856" y="4321874"/>
            <a:ext cx="2493034" cy="369332"/>
          </a:xfrm>
          <a:prstGeom prst="rect">
            <a:avLst/>
          </a:prstGeom>
          <a:noFill/>
        </p:spPr>
        <p:txBody>
          <a:bodyPr wrap="square" rtlCol="0">
            <a:spAutoFit/>
          </a:bodyPr>
          <a:lstStyle/>
          <a:p>
            <a:pPr algn="ctr"/>
            <a:r>
              <a:rPr lang="en-US" dirty="0" smtClean="0"/>
              <a:t>VEHICLE ENTRY</a:t>
            </a:r>
            <a:endParaRPr lang="en-IN" dirty="0"/>
          </a:p>
        </p:txBody>
      </p:sp>
      <p:sp>
        <p:nvSpPr>
          <p:cNvPr id="63" name="TextBox 62"/>
          <p:cNvSpPr txBox="1"/>
          <p:nvPr/>
        </p:nvSpPr>
        <p:spPr>
          <a:xfrm>
            <a:off x="4741121" y="4321398"/>
            <a:ext cx="1977833" cy="369332"/>
          </a:xfrm>
          <a:prstGeom prst="rect">
            <a:avLst/>
          </a:prstGeom>
          <a:noFill/>
        </p:spPr>
        <p:txBody>
          <a:bodyPr wrap="square" rtlCol="0">
            <a:spAutoFit/>
          </a:bodyPr>
          <a:lstStyle/>
          <a:p>
            <a:pPr algn="ctr"/>
            <a:r>
              <a:rPr lang="en-US" dirty="0" smtClean="0"/>
              <a:t>REMOVE ENTRY</a:t>
            </a:r>
            <a:endParaRPr lang="en-IN" dirty="0"/>
          </a:p>
        </p:txBody>
      </p:sp>
      <p:sp>
        <p:nvSpPr>
          <p:cNvPr id="64" name="TextBox 63"/>
          <p:cNvSpPr txBox="1"/>
          <p:nvPr/>
        </p:nvSpPr>
        <p:spPr>
          <a:xfrm>
            <a:off x="7443347" y="4364570"/>
            <a:ext cx="2140600" cy="369332"/>
          </a:xfrm>
          <a:prstGeom prst="rect">
            <a:avLst/>
          </a:prstGeom>
          <a:noFill/>
        </p:spPr>
        <p:txBody>
          <a:bodyPr wrap="square" rtlCol="0">
            <a:spAutoFit/>
          </a:bodyPr>
          <a:lstStyle/>
          <a:p>
            <a:pPr algn="ctr"/>
            <a:r>
              <a:rPr lang="en-US" dirty="0" smtClean="0"/>
              <a:t>BILL</a:t>
            </a:r>
            <a:endParaRPr lang="en-IN" dirty="0"/>
          </a:p>
        </p:txBody>
      </p:sp>
      <p:sp>
        <p:nvSpPr>
          <p:cNvPr id="65" name="TextBox 64"/>
          <p:cNvSpPr txBox="1"/>
          <p:nvPr/>
        </p:nvSpPr>
        <p:spPr>
          <a:xfrm>
            <a:off x="4777330" y="5607168"/>
            <a:ext cx="1801328" cy="369332"/>
          </a:xfrm>
          <a:prstGeom prst="rect">
            <a:avLst/>
          </a:prstGeom>
          <a:noFill/>
        </p:spPr>
        <p:txBody>
          <a:bodyPr wrap="square" rtlCol="0">
            <a:spAutoFit/>
          </a:bodyPr>
          <a:lstStyle/>
          <a:p>
            <a:pPr algn="ctr"/>
            <a:r>
              <a:rPr lang="en-US" dirty="0" smtClean="0"/>
              <a:t>DATABASE</a:t>
            </a:r>
            <a:endParaRPr lang="en-IN" dirty="0"/>
          </a:p>
        </p:txBody>
      </p:sp>
      <p:sp>
        <p:nvSpPr>
          <p:cNvPr id="66" name="TextBox 65"/>
          <p:cNvSpPr txBox="1"/>
          <p:nvPr/>
        </p:nvSpPr>
        <p:spPr>
          <a:xfrm>
            <a:off x="806571" y="5331922"/>
            <a:ext cx="828136" cy="369332"/>
          </a:xfrm>
          <a:prstGeom prst="rect">
            <a:avLst/>
          </a:prstGeom>
          <a:noFill/>
        </p:spPr>
        <p:txBody>
          <a:bodyPr wrap="square" rtlCol="0">
            <a:spAutoFit/>
          </a:bodyPr>
          <a:lstStyle/>
          <a:p>
            <a:r>
              <a:rPr lang="en-US" dirty="0" smtClean="0"/>
              <a:t>E-SLIP</a:t>
            </a:r>
            <a:endParaRPr lang="en-IN" dirty="0"/>
          </a:p>
        </p:txBody>
      </p:sp>
    </p:spTree>
    <p:extLst>
      <p:ext uri="{BB962C8B-B14F-4D97-AF65-F5344CB8AC3E}">
        <p14:creationId xmlns:p14="http://schemas.microsoft.com/office/powerpoint/2010/main" val="8871157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 WORK </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9969" y="2881223"/>
            <a:ext cx="5808890" cy="356604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TextBox 3"/>
          <p:cNvSpPr txBox="1"/>
          <p:nvPr/>
        </p:nvSpPr>
        <p:spPr>
          <a:xfrm>
            <a:off x="4211812" y="2449901"/>
            <a:ext cx="3265205" cy="369332"/>
          </a:xfrm>
          <a:prstGeom prst="rect">
            <a:avLst/>
          </a:prstGeom>
          <a:noFill/>
        </p:spPr>
        <p:txBody>
          <a:bodyPr wrap="square" rtlCol="0">
            <a:spAutoFit/>
          </a:bodyPr>
          <a:lstStyle/>
          <a:p>
            <a:pPr marL="285750" indent="-285750" algn="ctr">
              <a:buFont typeface="Wingdings" panose="05000000000000000000" pitchFamily="2" charset="2"/>
              <a:buChar char="v"/>
            </a:pPr>
            <a:r>
              <a:rPr lang="en-US" b="1" u="sng" dirty="0" smtClean="0">
                <a:solidFill>
                  <a:srgbClr val="002060"/>
                </a:solidFill>
              </a:rPr>
              <a:t>VEHICLE ENTRY</a:t>
            </a:r>
            <a:endParaRPr lang="en-IN" b="1" u="sng" dirty="0">
              <a:solidFill>
                <a:srgbClr val="002060"/>
              </a:solidFill>
            </a:endParaRPr>
          </a:p>
        </p:txBody>
      </p:sp>
    </p:spTree>
    <p:extLst>
      <p:ext uri="{BB962C8B-B14F-4D97-AF65-F5344CB8AC3E}">
        <p14:creationId xmlns:p14="http://schemas.microsoft.com/office/powerpoint/2010/main" val="297129479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498</TotalTime>
  <Words>419</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Arial Black</vt:lpstr>
      <vt:lpstr>Century Gothic</vt:lpstr>
      <vt:lpstr>Wingdings</vt:lpstr>
      <vt:lpstr>Wingdings 3</vt:lpstr>
      <vt:lpstr>Ion Boardroom</vt:lpstr>
      <vt:lpstr>PowerPoint Presentation</vt:lpstr>
      <vt:lpstr>ABOUT OUR PROJECT </vt:lpstr>
      <vt:lpstr>TECHNOLOGY USED</vt:lpstr>
      <vt:lpstr>PYTHON 3.10.6 :</vt:lpstr>
      <vt:lpstr>PYTHON FEATURES :</vt:lpstr>
      <vt:lpstr>MY SQL 8.0 :</vt:lpstr>
      <vt:lpstr> PROJECT FEATURES</vt:lpstr>
      <vt:lpstr>DATA FLOW DIAGRAM </vt:lpstr>
      <vt:lpstr>PROJECT WORK </vt:lpstr>
      <vt:lpstr>DAY RECORD</vt:lpstr>
      <vt:lpstr>ALL ENTRIES</vt:lpstr>
      <vt:lpstr>REPRESENTATION OF SLOTS</vt:lpstr>
      <vt:lpstr>FUTURE WORK</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DELL</dc:creator>
  <cp:lastModifiedBy>DELL</cp:lastModifiedBy>
  <cp:revision>68</cp:revision>
  <dcterms:created xsi:type="dcterms:W3CDTF">2022-09-14T15:00:11Z</dcterms:created>
  <dcterms:modified xsi:type="dcterms:W3CDTF">2023-03-03T13:29:36Z</dcterms:modified>
</cp:coreProperties>
</file>