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4"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48"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D4A9C8-72F8-447F-B436-E990E5A708FC}"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559822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D4A9C8-72F8-447F-B436-E990E5A708FC}" type="datetimeFigureOut">
              <a:rPr lang="en-IN" smtClean="0"/>
              <a:t>11-03-2023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58251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D4A9C8-72F8-447F-B436-E990E5A708FC}" type="datetimeFigureOut">
              <a:rPr lang="en-IN" smtClean="0"/>
              <a:t>11-03-2023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456336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4A9C8-72F8-447F-B436-E990E5A708FC}"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726611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4A9C8-72F8-447F-B436-E990E5A708FC}"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503037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5D4A9C8-72F8-447F-B436-E990E5A708FC}" type="datetimeFigureOut">
              <a:rPr lang="en-IN" smtClean="0"/>
              <a:t>11-03-2023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2471563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5D4A9C8-72F8-447F-B436-E990E5A708FC}" type="datetimeFigureOut">
              <a:rPr lang="en-IN" smtClean="0"/>
              <a:t>11-03-2023</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349018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15D4A9C8-72F8-447F-B436-E990E5A708FC}" type="datetimeFigureOut">
              <a:rPr lang="en-IN" smtClean="0"/>
              <a:t>11-03-2023</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938431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5D4A9C8-72F8-447F-B436-E990E5A708FC}"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54633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5D4A9C8-72F8-447F-B436-E990E5A708FC}" type="datetimeFigureOut">
              <a:rPr lang="en-IN" smtClean="0"/>
              <a:t>11-03-2023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828203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5D4A9C8-72F8-447F-B436-E990E5A708FC}" type="datetimeFigureOut">
              <a:rPr lang="en-IN" smtClean="0"/>
              <a:t>11-03-2023</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1916563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5D4A9C8-72F8-447F-B436-E990E5A708FC}" type="datetimeFigureOut">
              <a:rPr lang="en-IN" smtClean="0"/>
              <a:t>11-03-2023</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F502E96D-A5B9-430B-BEB8-F8988832069C}" type="slidenum">
              <a:rPr lang="en-IN" smtClean="0"/>
              <a:t>‹#›</a:t>
            </a:fld>
            <a:endParaRPr lang="en-IN"/>
          </a:p>
        </p:txBody>
      </p:sp>
    </p:spTree>
    <p:extLst>
      <p:ext uri="{BB962C8B-B14F-4D97-AF65-F5344CB8AC3E}">
        <p14:creationId xmlns:p14="http://schemas.microsoft.com/office/powerpoint/2010/main" val="3350553197"/>
      </p:ext>
    </p:extLst>
  </p:cSld>
  <p:clrMap bg1="lt1" tx1="dk1" bg2="lt2" tx2="dk2" accent1="accent1" accent2="accent2" accent3="accent3" accent4="accent4" accent5="accent5" accent6="accent6" hlink="hlink" folHlink="folHlink"/>
  <p:sldLayoutIdLst>
    <p:sldLayoutId id="2147484085" r:id="rId1"/>
    <p:sldLayoutId id="2147484086" r:id="rId2"/>
    <p:sldLayoutId id="2147484087" r:id="rId3"/>
    <p:sldLayoutId id="2147484088" r:id="rId4"/>
    <p:sldLayoutId id="2147484089" r:id="rId5"/>
    <p:sldLayoutId id="2147484090" r:id="rId6"/>
    <p:sldLayoutId id="2147484091" r:id="rId7"/>
    <p:sldLayoutId id="2147484092" r:id="rId8"/>
    <p:sldLayoutId id="2147484093" r:id="rId9"/>
    <p:sldLayoutId id="2147484094" r:id="rId10"/>
    <p:sldLayoutId id="2147484095"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echtarget.com/searchbusinessanalytics/definition/business-intelligence-architecture"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commons.wikimedia.org/wiki/File:Microsoft_Office_Excel_(2019%E2%80%93present).sv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C20B1-C8D3-6F69-B57A-17FC14C4DE41}"/>
              </a:ext>
            </a:extLst>
          </p:cNvPr>
          <p:cNvSpPr>
            <a:spLocks noGrp="1"/>
          </p:cNvSpPr>
          <p:nvPr>
            <p:ph type="ctrTitle"/>
          </p:nvPr>
        </p:nvSpPr>
        <p:spPr>
          <a:xfrm>
            <a:off x="1683171" y="1143000"/>
            <a:ext cx="8825658" cy="3389217"/>
          </a:xfrm>
        </p:spPr>
        <p:txBody>
          <a:bodyPr vert="horz" lIns="91440" tIns="45720" rIns="91440" bIns="45720" rtlCol="0" anchor="ctr">
            <a:normAutofit/>
          </a:bodyPr>
          <a:lstStyle/>
          <a:p>
            <a:pPr algn="ctr"/>
            <a:r>
              <a:rPr lang="en-US" sz="6600">
                <a:solidFill>
                  <a:srgbClr val="FFFFFF"/>
                </a:solidFill>
              </a:rPr>
              <a:t>E-COMMERCE DASHBOARD</a:t>
            </a:r>
          </a:p>
        </p:txBody>
      </p:sp>
      <p:sp>
        <p:nvSpPr>
          <p:cNvPr id="3" name="Subtitle 2">
            <a:extLst>
              <a:ext uri="{FF2B5EF4-FFF2-40B4-BE49-F238E27FC236}">
                <a16:creationId xmlns:a16="http://schemas.microsoft.com/office/drawing/2014/main" id="{6CFBD8B6-A8B6-CEA8-5D00-F9DF48CD611B}"/>
              </a:ext>
            </a:extLst>
          </p:cNvPr>
          <p:cNvSpPr>
            <a:spLocks noGrp="1"/>
          </p:cNvSpPr>
          <p:nvPr>
            <p:ph type="subTitle" idx="1"/>
          </p:nvPr>
        </p:nvSpPr>
        <p:spPr>
          <a:xfrm>
            <a:off x="1579293" y="4117751"/>
            <a:ext cx="8825658" cy="828932"/>
          </a:xfrm>
        </p:spPr>
        <p:txBody>
          <a:bodyPr vert="horz" lIns="91440" tIns="45720" rIns="91440" bIns="45720" rtlCol="0" anchor="t">
            <a:normAutofit/>
          </a:bodyPr>
          <a:lstStyle/>
          <a:p>
            <a:pPr algn="ctr"/>
            <a:r>
              <a:rPr lang="en-US" sz="3200" b="1" dirty="0">
                <a:solidFill>
                  <a:schemeClr val="tx1"/>
                </a:solidFill>
              </a:rPr>
              <a:t>Project Report</a:t>
            </a:r>
          </a:p>
        </p:txBody>
      </p:sp>
      <p:pic>
        <p:nvPicPr>
          <p:cNvPr id="4" name="Picture 3" descr="Affordable &amp; Competent Courses | iNeuron.ai">
            <a:extLst>
              <a:ext uri="{FF2B5EF4-FFF2-40B4-BE49-F238E27FC236}">
                <a16:creationId xmlns:a16="http://schemas.microsoft.com/office/drawing/2014/main" id="{6BC2CB4A-9B01-4969-8524-3E74FE26199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170887"/>
            <a:ext cx="1594234" cy="435400"/>
          </a:xfrm>
          <a:prstGeom prst="rect">
            <a:avLst/>
          </a:prstGeom>
          <a:noFill/>
          <a:ln>
            <a:noFill/>
          </a:ln>
        </p:spPr>
      </p:pic>
      <p:sp>
        <p:nvSpPr>
          <p:cNvPr id="6" name="TextBox 5">
            <a:extLst>
              <a:ext uri="{FF2B5EF4-FFF2-40B4-BE49-F238E27FC236}">
                <a16:creationId xmlns:a16="http://schemas.microsoft.com/office/drawing/2014/main" id="{3EE88239-4B62-29AD-9B18-C3A795A3BC71}"/>
              </a:ext>
            </a:extLst>
          </p:cNvPr>
          <p:cNvSpPr txBox="1"/>
          <p:nvPr/>
        </p:nvSpPr>
        <p:spPr>
          <a:xfrm>
            <a:off x="9379131" y="4820194"/>
            <a:ext cx="3075755" cy="1200329"/>
          </a:xfrm>
          <a:prstGeom prst="rect">
            <a:avLst/>
          </a:prstGeom>
          <a:noFill/>
        </p:spPr>
        <p:txBody>
          <a:bodyPr wrap="square" rtlCol="0">
            <a:spAutoFit/>
          </a:bodyPr>
          <a:lstStyle/>
          <a:p>
            <a:pPr>
              <a:spcAft>
                <a:spcPts val="600"/>
              </a:spcAft>
            </a:pPr>
            <a:r>
              <a:rPr lang="en-IN" sz="3600" b="1" dirty="0">
                <a:latin typeface="Times New Roman" panose="02020603050405020304" pitchFamily="18" charset="0"/>
                <a:cs typeface="Times New Roman" panose="02020603050405020304" pitchFamily="18" charset="0"/>
              </a:rPr>
              <a:t>Sanchit Jayesh</a:t>
            </a:r>
          </a:p>
        </p:txBody>
      </p:sp>
    </p:spTree>
    <p:extLst>
      <p:ext uri="{BB962C8B-B14F-4D97-AF65-F5344CB8AC3E}">
        <p14:creationId xmlns:p14="http://schemas.microsoft.com/office/powerpoint/2010/main" val="1205562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430594" y="665922"/>
            <a:ext cx="9725086" cy="805069"/>
          </a:xfrm>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Steps to create Dashboard - 2</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5810416" cy="3801755"/>
          </a:xfrm>
        </p:spPr>
        <p:txBody>
          <a:bodyPr>
            <a:normAutofit/>
          </a:bodyPr>
          <a:lstStyle/>
          <a:p>
            <a:pPr marL="0" indent="0" algn="just">
              <a:buNone/>
            </a:pPr>
            <a:r>
              <a:rPr lang="en-IN" sz="2400" dirty="0">
                <a:solidFill>
                  <a:schemeClr val="tx1"/>
                </a:solidFill>
                <a:latin typeface="Times New Roman" panose="02020603050405020304" pitchFamily="18" charset="0"/>
                <a:cs typeface="Times New Roman" panose="02020603050405020304" pitchFamily="18" charset="0"/>
              </a:rPr>
              <a:t>Step 2: Create Combo Box:</a:t>
            </a:r>
          </a:p>
          <a:p>
            <a:pPr algn="just">
              <a:buClr>
                <a:schemeClr val="tx1"/>
              </a:buClr>
              <a:buFont typeface="Wingdings" panose="05000000000000000000" pitchFamily="2" charset="2"/>
              <a:buChar char="§"/>
            </a:pPr>
            <a:r>
              <a:rPr lang="en-IN" sz="2400" dirty="0">
                <a:solidFill>
                  <a:schemeClr val="tx1"/>
                </a:solidFill>
                <a:latin typeface="Times New Roman" panose="02020603050405020304" pitchFamily="18" charset="0"/>
                <a:cs typeface="Times New Roman" panose="02020603050405020304" pitchFamily="18" charset="0"/>
              </a:rPr>
              <a:t>  Insert Combo box for product category list in the Dashboard Sheet.</a:t>
            </a:r>
          </a:p>
          <a:p>
            <a:pPr algn="just">
              <a:buClr>
                <a:schemeClr val="tx1"/>
              </a:buClr>
              <a:buFont typeface="Wingdings" panose="05000000000000000000" pitchFamily="2" charset="2"/>
              <a:buChar char="§"/>
            </a:pPr>
            <a:r>
              <a:rPr lang="en-IN" sz="2400" dirty="0">
                <a:solidFill>
                  <a:schemeClr val="tx1"/>
                </a:solidFill>
                <a:latin typeface="Times New Roman" panose="02020603050405020304" pitchFamily="18" charset="0"/>
                <a:cs typeface="Times New Roman" panose="02020603050405020304" pitchFamily="18" charset="0"/>
              </a:rPr>
              <a:t>  Click Developer Tab &gt; Under Controls Panel &gt; Click Combo box and Draw.</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6" name="Picture 5">
            <a:extLst>
              <a:ext uri="{FF2B5EF4-FFF2-40B4-BE49-F238E27FC236}">
                <a16:creationId xmlns:a16="http://schemas.microsoft.com/office/drawing/2014/main" id="{D6BB4D91-D48B-BD29-BD32-610E610B168E}"/>
              </a:ext>
            </a:extLst>
          </p:cNvPr>
          <p:cNvPicPr>
            <a:picLocks noChangeAspect="1"/>
          </p:cNvPicPr>
          <p:nvPr/>
        </p:nvPicPr>
        <p:blipFill>
          <a:blip r:embed="rId3"/>
          <a:stretch>
            <a:fillRect/>
          </a:stretch>
        </p:blipFill>
        <p:spPr>
          <a:xfrm>
            <a:off x="7151990" y="1903016"/>
            <a:ext cx="4785775" cy="4130398"/>
          </a:xfrm>
          <a:prstGeom prst="rect">
            <a:avLst/>
          </a:prstGeom>
        </p:spPr>
      </p:pic>
      <p:pic>
        <p:nvPicPr>
          <p:cNvPr id="8" name="Picture 7">
            <a:extLst>
              <a:ext uri="{FF2B5EF4-FFF2-40B4-BE49-F238E27FC236}">
                <a16:creationId xmlns:a16="http://schemas.microsoft.com/office/drawing/2014/main" id="{6E6C7D90-7209-9F85-E1D6-BA0C6CC54A48}"/>
              </a:ext>
            </a:extLst>
          </p:cNvPr>
          <p:cNvPicPr>
            <a:picLocks noChangeAspect="1"/>
          </p:cNvPicPr>
          <p:nvPr/>
        </p:nvPicPr>
        <p:blipFill>
          <a:blip r:embed="rId4"/>
          <a:stretch>
            <a:fillRect/>
          </a:stretch>
        </p:blipFill>
        <p:spPr>
          <a:xfrm>
            <a:off x="3476206" y="5183697"/>
            <a:ext cx="2817540" cy="386476"/>
          </a:xfrm>
          <a:prstGeom prst="rect">
            <a:avLst/>
          </a:prstGeom>
        </p:spPr>
      </p:pic>
    </p:spTree>
    <p:extLst>
      <p:ext uri="{BB962C8B-B14F-4D97-AF65-F5344CB8AC3E}">
        <p14:creationId xmlns:p14="http://schemas.microsoft.com/office/powerpoint/2010/main" val="1905211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548580" y="665922"/>
            <a:ext cx="9607099" cy="805069"/>
          </a:xfrm>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Steps to create Dashboard - 3</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1" y="2067338"/>
            <a:ext cx="4727050" cy="3801755"/>
          </a:xfrm>
        </p:spPr>
        <p:txBody>
          <a:bodyPr>
            <a:normAutofit/>
          </a:bodyPr>
          <a:lstStyle/>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Step 3: SUMIFS formula to calculate Total Sales, Quantity, and Profit</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Now, write SUMIFSs formula to calculate Sales, Quantity, and Profit in the Dashboard sheet.</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6" name="Picture 5">
            <a:extLst>
              <a:ext uri="{FF2B5EF4-FFF2-40B4-BE49-F238E27FC236}">
                <a16:creationId xmlns:a16="http://schemas.microsoft.com/office/drawing/2014/main" id="{0D2724D8-A0AE-FB65-5552-752B99F14B50}"/>
              </a:ext>
            </a:extLst>
          </p:cNvPr>
          <p:cNvPicPr>
            <a:picLocks noChangeAspect="1"/>
          </p:cNvPicPr>
          <p:nvPr/>
        </p:nvPicPr>
        <p:blipFill>
          <a:blip r:embed="rId3"/>
          <a:stretch>
            <a:fillRect/>
          </a:stretch>
        </p:blipFill>
        <p:spPr>
          <a:xfrm>
            <a:off x="6003235" y="2178157"/>
            <a:ext cx="5564053" cy="326503"/>
          </a:xfrm>
          <a:prstGeom prst="rect">
            <a:avLst/>
          </a:prstGeom>
        </p:spPr>
      </p:pic>
      <p:pic>
        <p:nvPicPr>
          <p:cNvPr id="8" name="Picture 7">
            <a:extLst>
              <a:ext uri="{FF2B5EF4-FFF2-40B4-BE49-F238E27FC236}">
                <a16:creationId xmlns:a16="http://schemas.microsoft.com/office/drawing/2014/main" id="{CF7DB977-8962-841D-6306-DDDCFAF6F487}"/>
              </a:ext>
            </a:extLst>
          </p:cNvPr>
          <p:cNvPicPr>
            <a:picLocks noChangeAspect="1"/>
          </p:cNvPicPr>
          <p:nvPr/>
        </p:nvPicPr>
        <p:blipFill>
          <a:blip r:embed="rId4"/>
          <a:stretch>
            <a:fillRect/>
          </a:stretch>
        </p:blipFill>
        <p:spPr>
          <a:xfrm>
            <a:off x="6003235" y="2864766"/>
            <a:ext cx="5564052" cy="372079"/>
          </a:xfrm>
          <a:prstGeom prst="rect">
            <a:avLst/>
          </a:prstGeom>
        </p:spPr>
      </p:pic>
      <p:pic>
        <p:nvPicPr>
          <p:cNvPr id="10" name="Picture 9">
            <a:extLst>
              <a:ext uri="{FF2B5EF4-FFF2-40B4-BE49-F238E27FC236}">
                <a16:creationId xmlns:a16="http://schemas.microsoft.com/office/drawing/2014/main" id="{6F257A99-7578-E635-3688-BE2A6DA45941}"/>
              </a:ext>
            </a:extLst>
          </p:cNvPr>
          <p:cNvPicPr>
            <a:picLocks noChangeAspect="1"/>
          </p:cNvPicPr>
          <p:nvPr/>
        </p:nvPicPr>
        <p:blipFill>
          <a:blip r:embed="rId5"/>
          <a:stretch>
            <a:fillRect/>
          </a:stretch>
        </p:blipFill>
        <p:spPr>
          <a:xfrm>
            <a:off x="6003235" y="3684105"/>
            <a:ext cx="5564052" cy="301485"/>
          </a:xfrm>
          <a:prstGeom prst="rect">
            <a:avLst/>
          </a:prstGeom>
        </p:spPr>
      </p:pic>
    </p:spTree>
    <p:extLst>
      <p:ext uri="{BB962C8B-B14F-4D97-AF65-F5344CB8AC3E}">
        <p14:creationId xmlns:p14="http://schemas.microsoft.com/office/powerpoint/2010/main" val="2350403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445342" y="665922"/>
            <a:ext cx="9710338" cy="805069"/>
          </a:xfrm>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Steps to create Dashboard - 4</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4130703" cy="3801755"/>
          </a:xfrm>
        </p:spPr>
        <p:txBody>
          <a:bodyPr>
            <a:normAutofit/>
          </a:bodyPr>
          <a:lstStyle/>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Step 4: SUMIFS formula to calculate Sales and Profit month wise</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Now write the SUMIFS formula to calculate the Sales and Profit month-wise and sales region-wise.</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6" name="Picture 5">
            <a:extLst>
              <a:ext uri="{FF2B5EF4-FFF2-40B4-BE49-F238E27FC236}">
                <a16:creationId xmlns:a16="http://schemas.microsoft.com/office/drawing/2014/main" id="{A406ED08-8325-AB5A-ABCA-BBA9F342B9D5}"/>
              </a:ext>
            </a:extLst>
          </p:cNvPr>
          <p:cNvPicPr>
            <a:picLocks noChangeAspect="1"/>
          </p:cNvPicPr>
          <p:nvPr/>
        </p:nvPicPr>
        <p:blipFill>
          <a:blip r:embed="rId3"/>
          <a:stretch>
            <a:fillRect/>
          </a:stretch>
        </p:blipFill>
        <p:spPr>
          <a:xfrm>
            <a:off x="5323134" y="2353249"/>
            <a:ext cx="6557812" cy="327307"/>
          </a:xfrm>
          <a:prstGeom prst="rect">
            <a:avLst/>
          </a:prstGeom>
        </p:spPr>
      </p:pic>
      <p:pic>
        <p:nvPicPr>
          <p:cNvPr id="8" name="Picture 7">
            <a:extLst>
              <a:ext uri="{FF2B5EF4-FFF2-40B4-BE49-F238E27FC236}">
                <a16:creationId xmlns:a16="http://schemas.microsoft.com/office/drawing/2014/main" id="{EA27329C-EE54-947B-3B4A-539C1C52E392}"/>
              </a:ext>
            </a:extLst>
          </p:cNvPr>
          <p:cNvPicPr>
            <a:picLocks noChangeAspect="1"/>
          </p:cNvPicPr>
          <p:nvPr/>
        </p:nvPicPr>
        <p:blipFill>
          <a:blip r:embed="rId4"/>
          <a:stretch>
            <a:fillRect/>
          </a:stretch>
        </p:blipFill>
        <p:spPr>
          <a:xfrm>
            <a:off x="5323134" y="3101692"/>
            <a:ext cx="6557812" cy="327307"/>
          </a:xfrm>
          <a:prstGeom prst="rect">
            <a:avLst/>
          </a:prstGeom>
        </p:spPr>
      </p:pic>
      <p:pic>
        <p:nvPicPr>
          <p:cNvPr id="10" name="Picture 9">
            <a:extLst>
              <a:ext uri="{FF2B5EF4-FFF2-40B4-BE49-F238E27FC236}">
                <a16:creationId xmlns:a16="http://schemas.microsoft.com/office/drawing/2014/main" id="{C0D30D03-7240-AD22-8355-A5CC898CB6E9}"/>
              </a:ext>
            </a:extLst>
          </p:cNvPr>
          <p:cNvPicPr>
            <a:picLocks noChangeAspect="1"/>
          </p:cNvPicPr>
          <p:nvPr/>
        </p:nvPicPr>
        <p:blipFill>
          <a:blip r:embed="rId5"/>
          <a:stretch>
            <a:fillRect/>
          </a:stretch>
        </p:blipFill>
        <p:spPr>
          <a:xfrm>
            <a:off x="5323135" y="3751066"/>
            <a:ext cx="6557812" cy="327307"/>
          </a:xfrm>
          <a:prstGeom prst="rect">
            <a:avLst/>
          </a:prstGeom>
        </p:spPr>
      </p:pic>
    </p:spTree>
    <p:extLst>
      <p:ext uri="{BB962C8B-B14F-4D97-AF65-F5344CB8AC3E}">
        <p14:creationId xmlns:p14="http://schemas.microsoft.com/office/powerpoint/2010/main" val="2842420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B17C8F6-D357-4254-BBAC-96B01EEBE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63691" y="4049486"/>
            <a:ext cx="4825480" cy="1883228"/>
          </a:xfrm>
        </p:spPr>
        <p:txBody>
          <a:bodyPr>
            <a:normAutofit/>
          </a:bodyPr>
          <a:lstStyle/>
          <a:p>
            <a:pPr algn="r"/>
            <a:r>
              <a:rPr lang="en-IN" sz="4400" b="1">
                <a:latin typeface="Times New Roman" panose="02020603050405020304" pitchFamily="18" charset="0"/>
                <a:cs typeface="Times New Roman" panose="02020603050405020304" pitchFamily="18" charset="0"/>
              </a:rPr>
              <a:t>Steps to create Dashboard - 5</a:t>
            </a:r>
          </a:p>
        </p:txBody>
      </p:sp>
      <p:pic>
        <p:nvPicPr>
          <p:cNvPr id="13" name="Picture 12" descr="Graphical user interface, application, Excel&#10;&#10;Description automatically generated">
            <a:extLst>
              <a:ext uri="{FF2B5EF4-FFF2-40B4-BE49-F238E27FC236}">
                <a16:creationId xmlns:a16="http://schemas.microsoft.com/office/drawing/2014/main" id="{372E5A82-E40C-4C76-1D36-CE23147F812F}"/>
              </a:ext>
            </a:extLst>
          </p:cNvPr>
          <p:cNvPicPr>
            <a:picLocks noChangeAspect="1"/>
          </p:cNvPicPr>
          <p:nvPr/>
        </p:nvPicPr>
        <p:blipFill rotWithShape="1">
          <a:blip r:embed="rId2">
            <a:extLst>
              <a:ext uri="{28A0092B-C50C-407E-A947-70E740481C1C}">
                <a14:useLocalDpi xmlns:a14="http://schemas.microsoft.com/office/drawing/2010/main" val="0"/>
              </a:ext>
            </a:extLst>
          </a:blip>
          <a:srcRect l="30000" t="41807" r="39538" b="17208"/>
          <a:stretch/>
        </p:blipFill>
        <p:spPr>
          <a:xfrm>
            <a:off x="217192" y="513521"/>
            <a:ext cx="4056728" cy="3070187"/>
          </a:xfrm>
          <a:prstGeom prst="rect">
            <a:avLst/>
          </a:prstGeom>
        </p:spPr>
      </p:pic>
      <p:pic>
        <p:nvPicPr>
          <p:cNvPr id="15" name="Picture 14" descr="Graphical user interface, application, Excel&#10;&#10;Description automatically generated">
            <a:extLst>
              <a:ext uri="{FF2B5EF4-FFF2-40B4-BE49-F238E27FC236}">
                <a16:creationId xmlns:a16="http://schemas.microsoft.com/office/drawing/2014/main" id="{E56D16F0-3724-1A04-2F60-47C7B4B20C83}"/>
              </a:ext>
            </a:extLst>
          </p:cNvPr>
          <p:cNvPicPr>
            <a:picLocks noChangeAspect="1"/>
          </p:cNvPicPr>
          <p:nvPr/>
        </p:nvPicPr>
        <p:blipFill rotWithShape="1">
          <a:blip r:embed="rId2">
            <a:extLst>
              <a:ext uri="{28A0092B-C50C-407E-A947-70E740481C1C}">
                <a14:useLocalDpi xmlns:a14="http://schemas.microsoft.com/office/drawing/2010/main" val="0"/>
              </a:ext>
            </a:extLst>
          </a:blip>
          <a:srcRect l="61306" t="39993" r="3150" b="15924"/>
          <a:stretch/>
        </p:blipFill>
        <p:spPr>
          <a:xfrm>
            <a:off x="4380271" y="498365"/>
            <a:ext cx="3707137" cy="3070186"/>
          </a:xfrm>
          <a:prstGeom prst="rect">
            <a:avLst/>
          </a:prstGeom>
        </p:spPr>
      </p:pic>
      <p:pic>
        <p:nvPicPr>
          <p:cNvPr id="11" name="Picture 10" descr="Graphical user interface, application, Excel&#10;&#10;Description automatically generated">
            <a:extLst>
              <a:ext uri="{FF2B5EF4-FFF2-40B4-BE49-F238E27FC236}">
                <a16:creationId xmlns:a16="http://schemas.microsoft.com/office/drawing/2014/main" id="{1B662A4E-2443-5751-19D8-AE7A2732B810}"/>
              </a:ext>
            </a:extLst>
          </p:cNvPr>
          <p:cNvPicPr>
            <a:picLocks noChangeAspect="1"/>
          </p:cNvPicPr>
          <p:nvPr/>
        </p:nvPicPr>
        <p:blipFill rotWithShape="1">
          <a:blip r:embed="rId2">
            <a:extLst>
              <a:ext uri="{28A0092B-C50C-407E-A947-70E740481C1C}">
                <a14:useLocalDpi xmlns:a14="http://schemas.microsoft.com/office/drawing/2010/main" val="0"/>
              </a:ext>
            </a:extLst>
          </a:blip>
          <a:srcRect l="1730" t="41431" r="70115" b="16702"/>
          <a:stretch/>
        </p:blipFill>
        <p:spPr>
          <a:xfrm>
            <a:off x="8193759" y="482879"/>
            <a:ext cx="3707137" cy="3100829"/>
          </a:xfrm>
          <a:prstGeom prst="rect">
            <a:avLst/>
          </a:prstGeom>
        </p:spPr>
      </p:pic>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6338316" y="3960531"/>
            <a:ext cx="4846151" cy="2061138"/>
          </a:xfrm>
        </p:spPr>
        <p:txBody>
          <a:bodyPr>
            <a:normAutofit/>
          </a:bodyPr>
          <a:lstStyle/>
          <a:p>
            <a:pPr marL="0" indent="0">
              <a:buNone/>
            </a:pPr>
            <a:r>
              <a:rPr lang="en-US" sz="1800">
                <a:solidFill>
                  <a:srgbClr val="FFFFFF"/>
                </a:solidFill>
                <a:latin typeface="Times New Roman" panose="02020603050405020304" pitchFamily="18" charset="0"/>
                <a:cs typeface="Times New Roman" panose="02020603050405020304" pitchFamily="18" charset="0"/>
              </a:rPr>
              <a:t>Step 5: Create Column Charts</a:t>
            </a:r>
          </a:p>
          <a:p>
            <a:pPr marL="0" indent="0">
              <a:buNone/>
            </a:pPr>
            <a:r>
              <a:rPr lang="en-US" sz="1800">
                <a:solidFill>
                  <a:srgbClr val="FFFFFF"/>
                </a:solidFill>
                <a:latin typeface="Times New Roman" panose="02020603050405020304" pitchFamily="18" charset="0"/>
                <a:cs typeface="Times New Roman" panose="02020603050405020304" pitchFamily="18" charset="0"/>
              </a:rPr>
              <a:t>Now, create the column charts for different tables created before.</a:t>
            </a:r>
            <a:endParaRPr lang="en-IN" sz="1800">
              <a:solidFill>
                <a:srgbClr val="FFFFFF"/>
              </a:solidFill>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2046646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5" name="Rectangle 14">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b="1" spc="-100"/>
              <a:t>Dashboard</a:t>
            </a:r>
          </a:p>
        </p:txBody>
      </p:sp>
      <p:pic>
        <p:nvPicPr>
          <p:cNvPr id="6" name="Picture 5" descr="Graphical user interface, application, Excel&#10;&#10;Description automatically generated">
            <a:extLst>
              <a:ext uri="{FF2B5EF4-FFF2-40B4-BE49-F238E27FC236}">
                <a16:creationId xmlns:a16="http://schemas.microsoft.com/office/drawing/2014/main" id="{48CBD11E-3D37-4995-2359-E287AD008837}"/>
              </a:ext>
            </a:extLst>
          </p:cNvPr>
          <p:cNvPicPr>
            <a:picLocks noChangeAspect="1"/>
          </p:cNvPicPr>
          <p:nvPr/>
        </p:nvPicPr>
        <p:blipFill rotWithShape="1">
          <a:blip r:embed="rId2">
            <a:extLst>
              <a:ext uri="{28A0092B-C50C-407E-A947-70E740481C1C}">
                <a14:useLocalDpi xmlns:a14="http://schemas.microsoft.com/office/drawing/2010/main" val="0"/>
              </a:ext>
            </a:extLst>
          </a:blip>
          <a:srcRect l="1961" t="28913" r="1923" b="11060"/>
          <a:stretch/>
        </p:blipFill>
        <p:spPr>
          <a:xfrm>
            <a:off x="154745" y="591642"/>
            <a:ext cx="11552622" cy="3652172"/>
          </a:xfrm>
          <a:prstGeom prst="rect">
            <a:avLst/>
          </a:prstGeom>
        </p:spPr>
      </p:pic>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406760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Insights</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lnSpcReduction="10000"/>
          </a:bodyPr>
          <a:lstStyle/>
          <a:p>
            <a:pPr lvl="0" algn="just">
              <a:lnSpc>
                <a:spcPct val="107000"/>
              </a:lnSpc>
              <a:buClr>
                <a:schemeClr val="tx1"/>
              </a:buClr>
              <a:buFont typeface="Wingdings" panose="05000000000000000000" pitchFamily="2" charset="2"/>
              <a:buChar char="§"/>
            </a:pPr>
            <a:r>
              <a:rPr lang="en-IN"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Electronics is the least-selling category and is preferred by age group 0-1 only.</a:t>
            </a:r>
          </a:p>
          <a:p>
            <a:pPr lvl="0" algn="just">
              <a:lnSpc>
                <a:spcPct val="107000"/>
              </a:lnSpc>
              <a:buClr>
                <a:schemeClr val="tx1"/>
              </a:buClr>
              <a:buFont typeface="Wingdings" panose="05000000000000000000" pitchFamily="2" charset="2"/>
              <a:buChar char="§"/>
            </a:pPr>
            <a:r>
              <a:rPr lang="en-IN"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Central region generates the maximum sales for the company.</a:t>
            </a:r>
          </a:p>
          <a:p>
            <a:pPr lvl="0" algn="just">
              <a:lnSpc>
                <a:spcPct val="107000"/>
              </a:lnSpc>
              <a:spcAft>
                <a:spcPts val="800"/>
              </a:spcAft>
              <a:buClr>
                <a:schemeClr val="tx1"/>
              </a:buClr>
              <a:buFont typeface="Wingdings" panose="05000000000000000000" pitchFamily="2" charset="2"/>
              <a:buChar char="§"/>
            </a:pPr>
            <a:r>
              <a:rPr lang="en-IN"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 categories other than the Electronics, the distribution of orders is almost similar for all the age groups.</a:t>
            </a:r>
            <a:endParaRPr lang="en-IN" sz="2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800"/>
              </a:spcAft>
              <a:buClr>
                <a:schemeClr val="tx1"/>
              </a:buClr>
              <a:buFont typeface="Wingdings" panose="05000000000000000000" pitchFamily="2" charset="2"/>
              <a:buChar char="§"/>
            </a:pPr>
            <a:r>
              <a:rPr lang="en-IN"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sales and profit trends for each category keeps on changing monthly.</a:t>
            </a:r>
          </a:p>
          <a:p>
            <a:pPr>
              <a:buFont typeface="Wingdings" panose="05000000000000000000" pitchFamily="2" charset="2"/>
              <a:buChar char="§"/>
            </a:pP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3936672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a:bodyPr>
          <a:lstStyle/>
          <a:p>
            <a:pPr algn="just">
              <a:buClrTx/>
              <a:buFont typeface="Wingdings" panose="05000000000000000000" pitchFamily="2" charset="2"/>
              <a:buChar char="§"/>
            </a:pPr>
            <a:r>
              <a:rPr lang="en-IN" sz="2800" dirty="0">
                <a:solidFill>
                  <a:schemeClr val="tx1"/>
                </a:solidFill>
                <a:latin typeface="Times New Roman" panose="02020603050405020304" pitchFamily="18" charset="0"/>
                <a:cs typeface="Times New Roman" panose="02020603050405020304" pitchFamily="18" charset="0"/>
              </a:rPr>
              <a:t>To design a dashboard for an E-Commerce company which can    help  understand the trends of sales and profits.</a:t>
            </a:r>
          </a:p>
          <a:p>
            <a:pPr algn="just">
              <a:buClrTx/>
              <a:buFont typeface="Wingdings" panose="05000000000000000000" pitchFamily="2" charset="2"/>
              <a:buChar char="§"/>
            </a:pPr>
            <a:r>
              <a:rPr lang="en-IN" sz="2800" dirty="0">
                <a:solidFill>
                  <a:schemeClr val="tx1"/>
                </a:solidFill>
                <a:latin typeface="Times New Roman" panose="02020603050405020304" pitchFamily="18" charset="0"/>
                <a:cs typeface="Times New Roman" panose="02020603050405020304" pitchFamily="18" charset="0"/>
              </a:rPr>
              <a:t>To add a User Control Combo Box for the product category.</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1278952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Benefits</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a:bodyPr>
          <a:lstStyle/>
          <a:p>
            <a:pPr marL="0" indent="0">
              <a:buNone/>
            </a:pPr>
            <a:r>
              <a:rPr lang="en-IN" sz="2800" dirty="0">
                <a:solidFill>
                  <a:schemeClr val="tx1"/>
                </a:solidFill>
                <a:latin typeface="Times New Roman" panose="02020603050405020304" pitchFamily="18" charset="0"/>
                <a:cs typeface="Times New Roman" panose="02020603050405020304" pitchFamily="18" charset="0"/>
              </a:rPr>
              <a:t>   The dashboard will help company </a:t>
            </a:r>
          </a:p>
          <a:p>
            <a:pPr>
              <a:buClr>
                <a:schemeClr val="tx1"/>
              </a:buClr>
              <a:buFont typeface="Wingdings" panose="05000000000000000000" pitchFamily="2" charset="2"/>
              <a:buChar char="§"/>
            </a:pPr>
            <a:r>
              <a:rPr lang="en-IN" sz="2800" dirty="0">
                <a:solidFill>
                  <a:schemeClr val="tx1"/>
                </a:solidFill>
                <a:latin typeface="Times New Roman" panose="02020603050405020304" pitchFamily="18" charset="0"/>
                <a:cs typeface="Times New Roman" panose="02020603050405020304" pitchFamily="18" charset="0"/>
              </a:rPr>
              <a:t> Understand the trends of Monthly Sales and Profits.</a:t>
            </a:r>
          </a:p>
          <a:p>
            <a:pPr>
              <a:buClr>
                <a:schemeClr val="tx1"/>
              </a:buClr>
              <a:buFont typeface="Wingdings" panose="05000000000000000000" pitchFamily="2" charset="2"/>
              <a:buChar char="§"/>
            </a:pPr>
            <a:r>
              <a:rPr lang="en-IN" sz="2800" dirty="0">
                <a:solidFill>
                  <a:schemeClr val="tx1"/>
                </a:solidFill>
                <a:latin typeface="Times New Roman" panose="02020603050405020304" pitchFamily="18" charset="0"/>
                <a:cs typeface="Times New Roman" panose="02020603050405020304" pitchFamily="18" charset="0"/>
              </a:rPr>
              <a:t> Which region generates the maximum and minimum sales.</a:t>
            </a:r>
          </a:p>
          <a:p>
            <a:pPr>
              <a:buClr>
                <a:schemeClr val="tx1"/>
              </a:buClr>
              <a:buFont typeface="Wingdings" panose="05000000000000000000" pitchFamily="2" charset="2"/>
              <a:buChar char="§"/>
            </a:pPr>
            <a:r>
              <a:rPr lang="en-IN" sz="2800" dirty="0">
                <a:solidFill>
                  <a:schemeClr val="tx1"/>
                </a:solidFill>
                <a:latin typeface="Times New Roman" panose="02020603050405020304" pitchFamily="18" charset="0"/>
                <a:cs typeface="Times New Roman" panose="02020603050405020304" pitchFamily="18" charset="0"/>
              </a:rPr>
              <a:t> Which regions and product categories need to be focussed in order to boost the sales.</a:t>
            </a:r>
          </a:p>
          <a:p>
            <a:pPr>
              <a:buClr>
                <a:schemeClr val="tx1"/>
              </a:buClr>
              <a:buFont typeface="Wingdings" panose="05000000000000000000" pitchFamily="2" charset="2"/>
              <a:buChar char="§"/>
            </a:pPr>
            <a:r>
              <a:rPr lang="en-IN" sz="2800" dirty="0">
                <a:solidFill>
                  <a:schemeClr val="tx1"/>
                </a:solidFill>
                <a:latin typeface="Times New Roman" panose="02020603050405020304" pitchFamily="18" charset="0"/>
                <a:cs typeface="Times New Roman" panose="02020603050405020304" pitchFamily="18" charset="0"/>
              </a:rPr>
              <a:t> Distribution of orders in different age-groups.</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2902674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a:bodyPr>
          <a:lstStyle/>
          <a:p>
            <a:pPr marL="0" indent="0" algn="just">
              <a:buNone/>
            </a:pPr>
            <a:r>
              <a:rPr lang="en-IN"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 online e-commerce company's analytics team wants to create a sales dashboard to evaluate sales based on different product categories. The business aims to provide people more choice over product categories so they may choose one and can observe the trend month- and product-wise as appropriate.</a:t>
            </a: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568931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Architecture</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
        <p:nvSpPr>
          <p:cNvPr id="6" name="TextBox 5">
            <a:extLst>
              <a:ext uri="{FF2B5EF4-FFF2-40B4-BE49-F238E27FC236}">
                <a16:creationId xmlns:a16="http://schemas.microsoft.com/office/drawing/2014/main" id="{564406BA-C563-E9B5-00AB-33DB34B26905}"/>
              </a:ext>
            </a:extLst>
          </p:cNvPr>
          <p:cNvSpPr txBox="1"/>
          <p:nvPr/>
        </p:nvSpPr>
        <p:spPr>
          <a:xfrm>
            <a:off x="892036" y="6008493"/>
            <a:ext cx="11015041" cy="276614"/>
          </a:xfrm>
          <a:prstGeom prst="rect">
            <a:avLst/>
          </a:prstGeom>
          <a:noFill/>
        </p:spPr>
        <p:txBody>
          <a:bodyPr wrap="square">
            <a:spAutoFit/>
          </a:bodyPr>
          <a:lstStyle/>
          <a:p>
            <a:pPr algn="just">
              <a:lnSpc>
                <a:spcPct val="107000"/>
              </a:lnSpc>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Source: </a:t>
            </a:r>
            <a:r>
              <a:rPr lang="en-IN" sz="1200" b="1" dirty="0">
                <a:latin typeface="Times New Roman" panose="02020603050405020304" pitchFamily="18" charset="0"/>
                <a:ea typeface="Calibri" panose="020F0502020204030204" pitchFamily="34" charset="0"/>
                <a:cs typeface="Times New Roman" panose="02020603050405020304" pitchFamily="18" charset="0"/>
              </a:rPr>
              <a:t> </a:t>
            </a:r>
            <a:r>
              <a:rPr lang="en-IN" sz="1200" b="1" u="sng"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https://www.techtarget.com/searchbusinessanalytics/definition/business-intelligence-architecture</a:t>
            </a:r>
            <a:endParaRPr lang="en-IN" sz="12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2">
            <a:extLst>
              <a:ext uri="{FF2B5EF4-FFF2-40B4-BE49-F238E27FC236}">
                <a16:creationId xmlns:a16="http://schemas.microsoft.com/office/drawing/2014/main" id="{5079C226-8DD7-A836-5CC2-14C7DAACDEE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097" name="Picture 9" descr="Sample BI architecture diagram">
            <a:extLst>
              <a:ext uri="{FF2B5EF4-FFF2-40B4-BE49-F238E27FC236}">
                <a16:creationId xmlns:a16="http://schemas.microsoft.com/office/drawing/2014/main" id="{4F038758-9B4F-3208-9766-164CE569C61E}"/>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l="8067" t="9239" r="7348" b="9750"/>
          <a:stretch/>
        </p:blipFill>
        <p:spPr bwMode="auto">
          <a:xfrm>
            <a:off x="2941982" y="1790725"/>
            <a:ext cx="5744817" cy="4053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431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Autofit/>
          </a:bodyPr>
          <a:lstStyle/>
          <a:p>
            <a:pPr>
              <a:buClr>
                <a:schemeClr val="tx1"/>
              </a:buClr>
              <a:buFont typeface="Wingdings" panose="05000000000000000000" pitchFamily="2" charset="2"/>
              <a:buChar char="§"/>
            </a:pPr>
            <a:r>
              <a:rPr lang="en-IN"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dataset of the e-commerce company is provided in the form of  Excel workbook.</a:t>
            </a:r>
          </a:p>
          <a:p>
            <a:pPr algn="just">
              <a:lnSpc>
                <a:spcPct val="107000"/>
              </a:lnSpc>
              <a:spcAft>
                <a:spcPts val="800"/>
              </a:spcAft>
              <a:buClr>
                <a:schemeClr val="tx1"/>
              </a:buClr>
              <a:buFont typeface="Wingdings" panose="05000000000000000000" pitchFamily="2" charset="2"/>
              <a:buChar char="§"/>
            </a:pPr>
            <a:r>
              <a:rPr lang="en-IN"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dataset contains the following columns:</a:t>
            </a:r>
          </a:p>
          <a:p>
            <a:pPr marL="0" lvl="0" indent="0" algn="just">
              <a:lnSpc>
                <a:spcPct val="107000"/>
              </a:lnSpc>
              <a:buNone/>
            </a:pPr>
            <a:r>
              <a:rPr lang="en-IN"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Order ID, Order Date, Ship Date, Aging, Ship Mode, Product     Category, Product, Sales, Quantity, Discount, Profit, Shipping Cost, Order Priority, Customer ID, Customer Name, Segment, City, State, Country, Region, Months</a:t>
            </a:r>
          </a:p>
          <a:p>
            <a:pPr marL="0" indent="0">
              <a:buNone/>
            </a:pPr>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3942900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Data Transformation</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a:bodyPr>
          <a:lstStyle/>
          <a:p>
            <a:pPr algn="just">
              <a:buClr>
                <a:schemeClr val="tx1"/>
              </a:buClr>
              <a:buFont typeface="Wingdings" panose="05000000000000000000" pitchFamily="2" charset="2"/>
              <a:buChar char="§"/>
            </a:pPr>
            <a:r>
              <a:rPr lang="en-IN"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dataset doesn’t have any null values and is clean. It is then used for analysis. </a:t>
            </a:r>
          </a:p>
          <a:p>
            <a:pPr algn="just">
              <a:buClr>
                <a:schemeClr val="tx1"/>
              </a:buClr>
              <a:buFont typeface="Wingdings" panose="05000000000000000000" pitchFamily="2" charset="2"/>
              <a:buChar char="§"/>
            </a:pPr>
            <a:endParaRPr lang="en-IN"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buClr>
                <a:schemeClr val="tx1"/>
              </a:buClr>
              <a:buFont typeface="Wingdings" panose="05000000000000000000" pitchFamily="2" charset="2"/>
              <a:buChar char="§"/>
            </a:pPr>
            <a:r>
              <a:rPr lang="en-IN"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SUMIFS function is used to calculate the sales, profit and quantity metrics.</a:t>
            </a:r>
          </a:p>
          <a:p>
            <a:pPr algn="just">
              <a:buClr>
                <a:schemeClr val="tx1"/>
              </a:buClr>
              <a:buFont typeface="Wingdings" panose="05000000000000000000" pitchFamily="2" charset="2"/>
              <a:buChar char="§"/>
            </a:pPr>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1135061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Tool Used</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8235563" cy="3801755"/>
          </a:xfrm>
        </p:spPr>
        <p:txBody>
          <a:bodyPr>
            <a:normAutofit/>
          </a:bodyPr>
          <a:lstStyle/>
          <a:p>
            <a:pPr marL="0" indent="0">
              <a:buNone/>
            </a:pPr>
            <a:r>
              <a:rPr lang="en-IN" sz="2800" dirty="0">
                <a:solidFill>
                  <a:schemeClr val="tx1"/>
                </a:solidFill>
                <a:effectLst/>
                <a:latin typeface="Times New Roman" panose="02020603050405020304" pitchFamily="18" charset="0"/>
                <a:ea typeface="Calibri" panose="020F0502020204030204" pitchFamily="34" charset="0"/>
              </a:rPr>
              <a:t>Microsoft Excel is used to design the dashboard to gain insights about the sales and profits trends of the company.</a:t>
            </a:r>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9" name="Picture 8">
            <a:extLst>
              <a:ext uri="{FF2B5EF4-FFF2-40B4-BE49-F238E27FC236}">
                <a16:creationId xmlns:a16="http://schemas.microsoft.com/office/drawing/2014/main" id="{B71B6160-360A-233F-C70B-F25181A4000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67037" y="2262992"/>
            <a:ext cx="1651555" cy="1535449"/>
          </a:xfrm>
          <a:prstGeom prst="rect">
            <a:avLst/>
          </a:prstGeom>
          <a:noFill/>
          <a:ln>
            <a:noFill/>
          </a:ln>
        </p:spPr>
      </p:pic>
      <p:sp>
        <p:nvSpPr>
          <p:cNvPr id="11" name="TextBox 10">
            <a:extLst>
              <a:ext uri="{FF2B5EF4-FFF2-40B4-BE49-F238E27FC236}">
                <a16:creationId xmlns:a16="http://schemas.microsoft.com/office/drawing/2014/main" id="{0E0BCFFF-1606-37E0-4793-B077C08858CD}"/>
              </a:ext>
            </a:extLst>
          </p:cNvPr>
          <p:cNvSpPr txBox="1"/>
          <p:nvPr/>
        </p:nvSpPr>
        <p:spPr>
          <a:xfrm>
            <a:off x="987361" y="5911808"/>
            <a:ext cx="11094555" cy="280270"/>
          </a:xfrm>
          <a:prstGeom prst="rect">
            <a:avLst/>
          </a:prstGeom>
          <a:noFill/>
        </p:spPr>
        <p:txBody>
          <a:bodyPr wrap="square">
            <a:spAutoFit/>
          </a:bodyPr>
          <a:lstStyle/>
          <a:p>
            <a:pPr algn="just">
              <a:lnSpc>
                <a:spcPct val="107000"/>
              </a:lnSpc>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Source: </a:t>
            </a:r>
            <a:r>
              <a:rPr lang="en-IN" sz="1200" b="1" u="sng"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https://commons.wikimedia.org/wiki/File:Microsoft_Office_Excel_%282019%E2%80%93present%29.svg</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517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578076" y="665922"/>
            <a:ext cx="9577603" cy="805069"/>
          </a:xfrm>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Steps to create Dashboard - 1</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908437" y="2067337"/>
            <a:ext cx="6317311" cy="3801755"/>
          </a:xfrm>
        </p:spPr>
        <p:txBody>
          <a:bodyPr>
            <a:normAutofit/>
          </a:bodyPr>
          <a:lstStyle/>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Step1: Create Histogram for Shipping Days(Aging)</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To create histogram, click the Data Tab, Under Analysis Group (Right Corner), Click Data</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Analysis.</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Now, select Histogram and click OK. A histogram dialog box will appear. Add the required range.</a:t>
            </a:r>
          </a:p>
          <a:p>
            <a:pPr marL="0" indent="0" algn="just">
              <a:buNone/>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6" name="Picture 5">
            <a:extLst>
              <a:ext uri="{FF2B5EF4-FFF2-40B4-BE49-F238E27FC236}">
                <a16:creationId xmlns:a16="http://schemas.microsoft.com/office/drawing/2014/main" id="{924A1A72-FF88-08D4-9C42-BF670BA7AC25}"/>
              </a:ext>
            </a:extLst>
          </p:cNvPr>
          <p:cNvPicPr>
            <a:picLocks noChangeAspect="1"/>
          </p:cNvPicPr>
          <p:nvPr/>
        </p:nvPicPr>
        <p:blipFill>
          <a:blip r:embed="rId3"/>
          <a:stretch>
            <a:fillRect/>
          </a:stretch>
        </p:blipFill>
        <p:spPr>
          <a:xfrm>
            <a:off x="7404652" y="2365511"/>
            <a:ext cx="4555292" cy="1967949"/>
          </a:xfrm>
          <a:prstGeom prst="rect">
            <a:avLst/>
          </a:prstGeom>
        </p:spPr>
      </p:pic>
    </p:spTree>
    <p:extLst>
      <p:ext uri="{BB962C8B-B14F-4D97-AF65-F5344CB8AC3E}">
        <p14:creationId xmlns:p14="http://schemas.microsoft.com/office/powerpoint/2010/main" val="400162827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90</TotalTime>
  <Words>574</Words>
  <Application>Microsoft Office PowerPoint</Application>
  <PresentationFormat>Widescreen</PresentationFormat>
  <Paragraphs>51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Corbel</vt:lpstr>
      <vt:lpstr>Times New Roman</vt:lpstr>
      <vt:lpstr>Wingdings</vt:lpstr>
      <vt:lpstr>Wingdings 2</vt:lpstr>
      <vt:lpstr>Frame</vt:lpstr>
      <vt:lpstr>E-COMMERCE DASHBOARD</vt:lpstr>
      <vt:lpstr>Objective</vt:lpstr>
      <vt:lpstr>Benefits</vt:lpstr>
      <vt:lpstr>Problem Statement</vt:lpstr>
      <vt:lpstr>Architecture</vt:lpstr>
      <vt:lpstr>Dataset</vt:lpstr>
      <vt:lpstr>Data Transformation</vt:lpstr>
      <vt:lpstr>Tool Used</vt:lpstr>
      <vt:lpstr>Steps to create Dashboard - 1</vt:lpstr>
      <vt:lpstr>Steps to create Dashboard - 2</vt:lpstr>
      <vt:lpstr>Steps to create Dashboard - 3</vt:lpstr>
      <vt:lpstr>Steps to create Dashboard - 4</vt:lpstr>
      <vt:lpstr>Steps to create Dashboard - 5</vt:lpstr>
      <vt:lpstr>Dashboard</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DASHBOARD</dc:title>
  <dc:creator>nikkimittal19599@gmail.com</dc:creator>
  <cp:lastModifiedBy>SANCHIT JAYESH</cp:lastModifiedBy>
  <cp:revision>7</cp:revision>
  <dcterms:created xsi:type="dcterms:W3CDTF">2023-01-11T06:43:24Z</dcterms:created>
  <dcterms:modified xsi:type="dcterms:W3CDTF">2023-03-11T11:00:11Z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2023-03-11T10:37:44Z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8e4efd14-d945-40cf-8407-83b022ba4053</vt:lpwstr>
  </property>
  <property fmtid="{D5CDD505-2E9C-101B-9397-08002B2CF9AE}" pid="7" name="MSIP_Label_defa4170-0d19-0005-0004-bc88714345d2_ActionId">
    <vt:lpwstr>f80ba3e5-2717-4ccf-8242-411093bb664d</vt:lpwstr>
  </property>
  <property fmtid="{D5CDD505-2E9C-101B-9397-08002B2CF9AE}" pid="8" name="MSIP_Label_defa4170-0d19-0005-0004-bc88714345d2_ContentBits">
    <vt:lpwstr>0</vt:lpwstr>
  </property>
</Properties>
</file>