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6"/>
  </p:notesMasterIdLst>
  <p:sldIdLst>
    <p:sldId id="268" r:id="rId5"/>
    <p:sldId id="269" r:id="rId6"/>
    <p:sldId id="270" r:id="rId7"/>
    <p:sldId id="280" r:id="rId8"/>
    <p:sldId id="272" r:id="rId9"/>
    <p:sldId id="273" r:id="rId10"/>
    <p:sldId id="274" r:id="rId11"/>
    <p:sldId id="275" r:id="rId12"/>
    <p:sldId id="276" r:id="rId13"/>
    <p:sldId id="281"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626DA-951E-4265-B4A6-34C5A209E35F}" type="datetimeFigureOut">
              <a:rPr lang="en-IN" smtClean="0"/>
              <a:t>11-03-2023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9E2E2-B8FA-40BA-B8F4-FFD1572F3C6D}" type="slidenum">
              <a:rPr lang="en-IN" smtClean="0"/>
              <a:t>‹#›</a:t>
            </a:fld>
            <a:endParaRPr lang="en-IN"/>
          </a:p>
        </p:txBody>
      </p:sp>
    </p:spTree>
    <p:extLst>
      <p:ext uri="{BB962C8B-B14F-4D97-AF65-F5344CB8AC3E}">
        <p14:creationId xmlns:p14="http://schemas.microsoft.com/office/powerpoint/2010/main" val="171436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44C4F3C-B8E9-4BE0-9166-74EDCFB94B33}" type="datetime1">
              <a:rPr lang="en-US" smtClean="0"/>
              <a:t>3/11/2023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64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365BD5-AF4C-42A3-89AA-026C0E797780}"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51415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E365BD5-AF4C-42A3-89AA-026C0E797780}" type="datetime1">
              <a:rPr lang="en-US" smtClean="0"/>
              <a:t>3/11/2023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25383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E365BD5-AF4C-42A3-89AA-026C0E797780}" type="datetime1">
              <a:rPr lang="en-US" smtClean="0"/>
              <a:t>3/11/2023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479159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E365BD5-AF4C-42A3-89AA-026C0E797780}" type="datetime1">
              <a:rPr lang="en-US" smtClean="0"/>
              <a:t>3/11/2023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501037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365BD5-AF4C-42A3-89AA-026C0E797780}"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27059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365BD5-AF4C-42A3-89AA-026C0E797780}"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383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65BD5-AF4C-42A3-89AA-026C0E797780}"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627394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E365BD5-AF4C-42A3-89AA-026C0E797780}" type="datetime1">
              <a:rPr lang="en-US" smtClean="0"/>
              <a:t>3/11/2023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865971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670D7-C868-4881-9B2C-069342616390}"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257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E74FBBA-4076-41E9-8E79-A1802738C475}" type="datetime1">
              <a:rPr lang="en-US" smtClean="0"/>
              <a:t>3/11/2023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752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A723B-7479-45A4-86A2-74567090314F}"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207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A34ED-B6CE-4803-AF66-429055778F4F}"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079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4CFC93-10B4-4D41-939B-D22ABB21BA22}"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17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9DB19-29A9-4079-A290-6488C20422EA}"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101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A92112-C8C6-428E-9199-B59D2AD5CE6A}"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595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08B137-0139-493F-8501-C1691D6AC3E4}" type="datetime1">
              <a:rPr lang="en-US" smtClean="0"/>
              <a:t>3/11/2023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665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365BD5-AF4C-42A3-89AA-026C0E797780}" type="datetime1">
              <a:rPr lang="en-US" smtClean="0"/>
              <a:t>3/11/2023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0680697"/>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309734" y="1310919"/>
            <a:ext cx="5070552" cy="865089"/>
          </a:xfrm>
        </p:spPr>
        <p:txBody>
          <a:bodyPr>
            <a:normAutofit fontScale="90000"/>
          </a:bodyPr>
          <a:lstStyle/>
          <a:p>
            <a:pPr algn="ctr"/>
            <a:r>
              <a:rPr lang="en-US" sz="4400" b="1" dirty="0"/>
              <a:t>High Level Design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2013464" y="4498925"/>
            <a:ext cx="6269347" cy="1021498"/>
          </a:xfrm>
        </p:spPr>
        <p:txBody>
          <a:bodyPr>
            <a:normAutofit/>
          </a:bodyPr>
          <a:lstStyle/>
          <a:p>
            <a:r>
              <a:rPr lang="en-US" sz="2400" dirty="0">
                <a:solidFill>
                  <a:schemeClr val="tx1">
                    <a:lumMod val="85000"/>
                    <a:lumOff val="15000"/>
                  </a:schemeClr>
                </a:solidFill>
              </a:rPr>
              <a:t>SANCHIT JAYESH</a:t>
            </a:r>
          </a:p>
        </p:txBody>
      </p:sp>
      <p:sp>
        <p:nvSpPr>
          <p:cNvPr id="4" name="Slide Number Placeholder 3">
            <a:extLst>
              <a:ext uri="{FF2B5EF4-FFF2-40B4-BE49-F238E27FC236}">
                <a16:creationId xmlns:a16="http://schemas.microsoft.com/office/drawing/2014/main" id="{F3890D9C-00B1-F364-A66C-F3A0C1F82C23}"/>
              </a:ext>
            </a:extLst>
          </p:cNvPr>
          <p:cNvSpPr>
            <a:spLocks noGrp="1"/>
          </p:cNvSpPr>
          <p:nvPr>
            <p:ph type="sldNum" sz="quarter" idx="12"/>
          </p:nvPr>
        </p:nvSpPr>
        <p:spPr/>
        <p:txBody>
          <a:bodyPr/>
          <a:lstStyle/>
          <a:p>
            <a:fld id="{3A98EE3D-8CD1-4C3F-BD1C-C98C9596463C}" type="slidenum">
              <a:rPr lang="en-US" sz="2800" smtClean="0"/>
              <a:t>1</a:t>
            </a:fld>
            <a:endParaRPr lang="en-US" sz="28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7" name="Title 1">
            <a:extLst>
              <a:ext uri="{FF2B5EF4-FFF2-40B4-BE49-F238E27FC236}">
                <a16:creationId xmlns:a16="http://schemas.microsoft.com/office/drawing/2014/main" id="{29A64755-4C99-661E-B736-5DD3BB46B081}"/>
              </a:ext>
            </a:extLst>
          </p:cNvPr>
          <p:cNvSpPr txBox="1">
            <a:spLocks/>
          </p:cNvSpPr>
          <p:nvPr/>
        </p:nvSpPr>
        <p:spPr>
          <a:xfrm>
            <a:off x="1309734" y="2262915"/>
            <a:ext cx="5070552" cy="865089"/>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4400" dirty="0"/>
              <a:t>Ecommerce Data Analysis &amp; Data Analysis</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 table, Excel&#10;&#10;Description automatically generated">
            <a:extLst>
              <a:ext uri="{FF2B5EF4-FFF2-40B4-BE49-F238E27FC236}">
                <a16:creationId xmlns:a16="http://schemas.microsoft.com/office/drawing/2014/main" id="{BAB2AF77-4648-EA75-FD21-B1D198D814D4}"/>
              </a:ext>
            </a:extLst>
          </p:cNvPr>
          <p:cNvPicPr>
            <a:picLocks noGrp="1" noChangeAspect="1"/>
          </p:cNvPicPr>
          <p:nvPr>
            <p:ph idx="1"/>
          </p:nvPr>
        </p:nvPicPr>
        <p:blipFill rotWithShape="1">
          <a:blip r:embed="rId2"/>
          <a:srcRect t="21548" b="6842"/>
          <a:stretch/>
        </p:blipFill>
        <p:spPr>
          <a:xfrm>
            <a:off x="1024806" y="1674055"/>
            <a:ext cx="10110831" cy="3937605"/>
          </a:xfrm>
          <a:ln>
            <a:solidFill>
              <a:schemeClr val="tx1"/>
            </a:solidFill>
          </a:ln>
        </p:spPr>
      </p:pic>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74929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4. Deployment</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US" sz="3600" dirty="0"/>
              <a:t>Dashboard contains different elements including histograms and more, which fetched their data from ‘Working’ worksheet &amp; thus, displays desire results.</a:t>
            </a:r>
            <a:endParaRPr lang="en-IN" sz="36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45407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A64755-4C99-661E-B736-5DD3BB46B081}"/>
              </a:ext>
            </a:extLst>
          </p:cNvPr>
          <p:cNvSpPr txBox="1">
            <a:spLocks/>
          </p:cNvSpPr>
          <p:nvPr/>
        </p:nvSpPr>
        <p:spPr>
          <a:xfrm>
            <a:off x="1089654" y="235020"/>
            <a:ext cx="10214840" cy="54684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200" dirty="0"/>
              <a:t>Document Version Control</a:t>
            </a:r>
          </a:p>
        </p:txBody>
      </p:sp>
      <p:sp>
        <p:nvSpPr>
          <p:cNvPr id="4" name="Slide Number Placeholder 3">
            <a:extLst>
              <a:ext uri="{FF2B5EF4-FFF2-40B4-BE49-F238E27FC236}">
                <a16:creationId xmlns:a16="http://schemas.microsoft.com/office/drawing/2014/main" id="{F3890D9C-00B1-F364-A66C-F3A0C1F82C23}"/>
              </a:ext>
            </a:extLst>
          </p:cNvPr>
          <p:cNvSpPr>
            <a:spLocks noGrp="1"/>
          </p:cNvSpPr>
          <p:nvPr>
            <p:ph type="sldNum" sz="quarter" idx="12"/>
          </p:nvPr>
        </p:nvSpPr>
        <p:spPr>
          <a:xfrm>
            <a:off x="10993582" y="6446838"/>
            <a:ext cx="844128" cy="459743"/>
          </a:xfrm>
        </p:spPr>
        <p:txBody>
          <a:bodyPr/>
          <a:lstStyle/>
          <a:p>
            <a:fld id="{3A98EE3D-8CD1-4C3F-BD1C-C98C9596463C}" type="slidenum">
              <a:rPr lang="en-US" sz="2800" smtClean="0"/>
              <a:t>2</a:t>
            </a:fld>
            <a:endParaRPr lang="en-US" sz="2800" dirty="0"/>
          </a:p>
        </p:txBody>
      </p:sp>
      <p:graphicFrame>
        <p:nvGraphicFramePr>
          <p:cNvPr id="14" name="Table 14">
            <a:extLst>
              <a:ext uri="{FF2B5EF4-FFF2-40B4-BE49-F238E27FC236}">
                <a16:creationId xmlns:a16="http://schemas.microsoft.com/office/drawing/2014/main" id="{BC105AB5-8DC9-E751-13AF-5A6AEF3CCA71}"/>
              </a:ext>
            </a:extLst>
          </p:cNvPr>
          <p:cNvGraphicFramePr>
            <a:graphicFrameLocks noGrp="1"/>
          </p:cNvGraphicFramePr>
          <p:nvPr>
            <p:extLst>
              <p:ext uri="{D42A27DB-BD31-4B8C-83A1-F6EECF244321}">
                <p14:modId xmlns:p14="http://schemas.microsoft.com/office/powerpoint/2010/main" val="3893077451"/>
              </p:ext>
            </p:extLst>
          </p:nvPr>
        </p:nvGraphicFramePr>
        <p:xfrm>
          <a:off x="988580" y="985497"/>
          <a:ext cx="10214839" cy="5257711"/>
        </p:xfrm>
        <a:graphic>
          <a:graphicData uri="http://schemas.openxmlformats.org/drawingml/2006/table">
            <a:tbl>
              <a:tblPr firstRow="1" bandRow="1">
                <a:tableStyleId>{5C22544A-7EE6-4342-B048-85BDC9FD1C3A}</a:tableStyleId>
              </a:tblPr>
              <a:tblGrid>
                <a:gridCol w="2553710">
                  <a:extLst>
                    <a:ext uri="{9D8B030D-6E8A-4147-A177-3AD203B41FA5}">
                      <a16:colId xmlns:a16="http://schemas.microsoft.com/office/drawing/2014/main" val="4281105121"/>
                    </a:ext>
                  </a:extLst>
                </a:gridCol>
                <a:gridCol w="2553710">
                  <a:extLst>
                    <a:ext uri="{9D8B030D-6E8A-4147-A177-3AD203B41FA5}">
                      <a16:colId xmlns:a16="http://schemas.microsoft.com/office/drawing/2014/main" val="2320333911"/>
                    </a:ext>
                  </a:extLst>
                </a:gridCol>
                <a:gridCol w="3633614">
                  <a:extLst>
                    <a:ext uri="{9D8B030D-6E8A-4147-A177-3AD203B41FA5}">
                      <a16:colId xmlns:a16="http://schemas.microsoft.com/office/drawing/2014/main" val="1727172987"/>
                    </a:ext>
                  </a:extLst>
                </a:gridCol>
                <a:gridCol w="1473805">
                  <a:extLst>
                    <a:ext uri="{9D8B030D-6E8A-4147-A177-3AD203B41FA5}">
                      <a16:colId xmlns:a16="http://schemas.microsoft.com/office/drawing/2014/main" val="2235459631"/>
                    </a:ext>
                  </a:extLst>
                </a:gridCol>
              </a:tblGrid>
              <a:tr h="649560">
                <a:tc>
                  <a:txBody>
                    <a:bodyPr/>
                    <a:lstStyle/>
                    <a:p>
                      <a:pPr algn="ctr"/>
                      <a:r>
                        <a:rPr lang="en-IN" dirty="0"/>
                        <a:t>Date Issued</a:t>
                      </a:r>
                    </a:p>
                  </a:txBody>
                  <a:tcPr/>
                </a:tc>
                <a:tc>
                  <a:txBody>
                    <a:bodyPr/>
                    <a:lstStyle/>
                    <a:p>
                      <a:pPr algn="ctr"/>
                      <a:r>
                        <a:rPr lang="en-IN" dirty="0"/>
                        <a:t>Version</a:t>
                      </a:r>
                    </a:p>
                  </a:txBody>
                  <a:tcPr/>
                </a:tc>
                <a:tc>
                  <a:txBody>
                    <a:bodyPr/>
                    <a:lstStyle/>
                    <a:p>
                      <a:pPr algn="ctr"/>
                      <a:r>
                        <a:rPr lang="en-IN" dirty="0"/>
                        <a:t>Description</a:t>
                      </a:r>
                    </a:p>
                  </a:txBody>
                  <a:tcPr/>
                </a:tc>
                <a:tc>
                  <a:txBody>
                    <a:bodyPr/>
                    <a:lstStyle/>
                    <a:p>
                      <a:pPr algn="ctr"/>
                      <a:r>
                        <a:rPr lang="en-IN" dirty="0"/>
                        <a:t>Author</a:t>
                      </a:r>
                    </a:p>
                  </a:txBody>
                  <a:tcPr/>
                </a:tc>
                <a:extLst>
                  <a:ext uri="{0D108BD9-81ED-4DB2-BD59-A6C34878D82A}">
                    <a16:rowId xmlns:a16="http://schemas.microsoft.com/office/drawing/2014/main" val="1210907735"/>
                  </a:ext>
                </a:extLst>
              </a:tr>
              <a:tr h="649560">
                <a:tc>
                  <a:txBody>
                    <a:bodyPr/>
                    <a:lstStyle/>
                    <a:p>
                      <a:r>
                        <a:rPr lang="en-IN" dirty="0"/>
                        <a:t>23-12-22</a:t>
                      </a:r>
                    </a:p>
                  </a:txBody>
                  <a:tcPr/>
                </a:tc>
                <a:tc>
                  <a:txBody>
                    <a:bodyPr/>
                    <a:lstStyle/>
                    <a:p>
                      <a:r>
                        <a:rPr lang="en-IN" dirty="0"/>
                        <a:t>Version 1</a:t>
                      </a:r>
                    </a:p>
                  </a:txBody>
                  <a:tcPr/>
                </a:tc>
                <a:tc>
                  <a:txBody>
                    <a:bodyPr/>
                    <a:lstStyle/>
                    <a:p>
                      <a:r>
                        <a:rPr lang="en-IN" dirty="0"/>
                        <a:t>First Version of Ecommerce Dashboard</a:t>
                      </a:r>
                    </a:p>
                  </a:txBody>
                  <a:tcPr/>
                </a:tc>
                <a:tc>
                  <a:txBody>
                    <a:bodyPr/>
                    <a:lstStyle/>
                    <a:p>
                      <a:r>
                        <a:rPr lang="en-IN" dirty="0"/>
                        <a:t>Sanchit Jayesh</a:t>
                      </a:r>
                    </a:p>
                  </a:txBody>
                  <a:tcPr/>
                </a:tc>
                <a:extLst>
                  <a:ext uri="{0D108BD9-81ED-4DB2-BD59-A6C34878D82A}">
                    <a16:rowId xmlns:a16="http://schemas.microsoft.com/office/drawing/2014/main" val="1294363997"/>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41975655"/>
                  </a:ext>
                </a:extLst>
              </a:tr>
              <a:tr h="71079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66333824"/>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76763113"/>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230966129"/>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16502453"/>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39650980"/>
                  </a:ext>
                </a:extLst>
              </a:tr>
            </a:tbl>
          </a:graphicData>
        </a:graphic>
      </p:graphicFrame>
    </p:spTree>
    <p:extLst>
      <p:ext uri="{BB962C8B-B14F-4D97-AF65-F5344CB8AC3E}">
        <p14:creationId xmlns:p14="http://schemas.microsoft.com/office/powerpoint/2010/main" val="193528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A64755-4C99-661E-B736-5DD3BB46B081}"/>
              </a:ext>
            </a:extLst>
          </p:cNvPr>
          <p:cNvSpPr txBox="1">
            <a:spLocks/>
          </p:cNvSpPr>
          <p:nvPr/>
        </p:nvSpPr>
        <p:spPr>
          <a:xfrm>
            <a:off x="3212259" y="-17929"/>
            <a:ext cx="5070552" cy="86508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4400" dirty="0"/>
              <a:t>Contents</a:t>
            </a:r>
          </a:p>
        </p:txBody>
      </p:sp>
      <p:sp>
        <p:nvSpPr>
          <p:cNvPr id="4" name="Slide Number Placeholder 3">
            <a:extLst>
              <a:ext uri="{FF2B5EF4-FFF2-40B4-BE49-F238E27FC236}">
                <a16:creationId xmlns:a16="http://schemas.microsoft.com/office/drawing/2014/main" id="{F3890D9C-00B1-F364-A66C-F3A0C1F82C23}"/>
              </a:ext>
            </a:extLst>
          </p:cNvPr>
          <p:cNvSpPr>
            <a:spLocks noGrp="1"/>
          </p:cNvSpPr>
          <p:nvPr>
            <p:ph type="sldNum" sz="quarter" idx="12"/>
          </p:nvPr>
        </p:nvSpPr>
        <p:spPr/>
        <p:txBody>
          <a:bodyPr/>
          <a:lstStyle/>
          <a:p>
            <a:fld id="{3A98EE3D-8CD1-4C3F-BD1C-C98C9596463C}" type="slidenum">
              <a:rPr lang="en-US" sz="2800" smtClean="0"/>
              <a:t>3</a:t>
            </a:fld>
            <a:endParaRPr lang="en-US" sz="2800" dirty="0"/>
          </a:p>
        </p:txBody>
      </p:sp>
      <p:graphicFrame>
        <p:nvGraphicFramePr>
          <p:cNvPr id="12" name="Table 12">
            <a:extLst>
              <a:ext uri="{FF2B5EF4-FFF2-40B4-BE49-F238E27FC236}">
                <a16:creationId xmlns:a16="http://schemas.microsoft.com/office/drawing/2014/main" id="{DDD8F15E-B3A0-61D3-87D7-BB06296B8D4E}"/>
              </a:ext>
            </a:extLst>
          </p:cNvPr>
          <p:cNvGraphicFramePr>
            <a:graphicFrameLocks noGrp="1"/>
          </p:cNvGraphicFramePr>
          <p:nvPr>
            <p:extLst>
              <p:ext uri="{D42A27DB-BD31-4B8C-83A1-F6EECF244321}">
                <p14:modId xmlns:p14="http://schemas.microsoft.com/office/powerpoint/2010/main" val="2609106249"/>
              </p:ext>
            </p:extLst>
          </p:nvPr>
        </p:nvGraphicFramePr>
        <p:xfrm>
          <a:off x="1120588" y="1000559"/>
          <a:ext cx="10004612" cy="4978897"/>
        </p:xfrm>
        <a:graphic>
          <a:graphicData uri="http://schemas.openxmlformats.org/drawingml/2006/table">
            <a:tbl>
              <a:tblPr firstRow="1" bandRow="1">
                <a:tableStyleId>{5C22544A-7EE6-4342-B048-85BDC9FD1C3A}</a:tableStyleId>
              </a:tblPr>
              <a:tblGrid>
                <a:gridCol w="8919883">
                  <a:extLst>
                    <a:ext uri="{9D8B030D-6E8A-4147-A177-3AD203B41FA5}">
                      <a16:colId xmlns:a16="http://schemas.microsoft.com/office/drawing/2014/main" val="2616566136"/>
                    </a:ext>
                  </a:extLst>
                </a:gridCol>
                <a:gridCol w="1084729">
                  <a:extLst>
                    <a:ext uri="{9D8B030D-6E8A-4147-A177-3AD203B41FA5}">
                      <a16:colId xmlns:a16="http://schemas.microsoft.com/office/drawing/2014/main" val="73200287"/>
                    </a:ext>
                  </a:extLst>
                </a:gridCol>
              </a:tblGrid>
              <a:tr h="452627">
                <a:tc>
                  <a:txBody>
                    <a:bodyPr/>
                    <a:lstStyle/>
                    <a:p>
                      <a:r>
                        <a:rPr lang="en-IN" dirty="0"/>
                        <a:t>Document Version Control</a:t>
                      </a:r>
                    </a:p>
                  </a:txBody>
                  <a:tcPr/>
                </a:tc>
                <a:tc>
                  <a:txBody>
                    <a:bodyPr/>
                    <a:lstStyle/>
                    <a:p>
                      <a:r>
                        <a:rPr lang="en-IN" dirty="0"/>
                        <a:t>2</a:t>
                      </a:r>
                    </a:p>
                  </a:txBody>
                  <a:tcPr/>
                </a:tc>
                <a:extLst>
                  <a:ext uri="{0D108BD9-81ED-4DB2-BD59-A6C34878D82A}">
                    <a16:rowId xmlns:a16="http://schemas.microsoft.com/office/drawing/2014/main" val="1905740025"/>
                  </a:ext>
                </a:extLst>
              </a:tr>
              <a:tr h="452627">
                <a:tc>
                  <a:txBody>
                    <a:bodyPr/>
                    <a:lstStyle/>
                    <a:p>
                      <a:r>
                        <a:rPr lang="en-IN" dirty="0"/>
                        <a:t>Abstract</a:t>
                      </a:r>
                    </a:p>
                  </a:txBody>
                  <a:tcPr/>
                </a:tc>
                <a:tc>
                  <a:txBody>
                    <a:bodyPr/>
                    <a:lstStyle/>
                    <a:p>
                      <a:r>
                        <a:rPr lang="en-IN" dirty="0"/>
                        <a:t>4</a:t>
                      </a:r>
                    </a:p>
                  </a:txBody>
                  <a:tcPr/>
                </a:tc>
                <a:extLst>
                  <a:ext uri="{0D108BD9-81ED-4DB2-BD59-A6C34878D82A}">
                    <a16:rowId xmlns:a16="http://schemas.microsoft.com/office/drawing/2014/main" val="631073602"/>
                  </a:ext>
                </a:extLst>
              </a:tr>
              <a:tr h="452627">
                <a:tc>
                  <a:txBody>
                    <a:bodyPr/>
                    <a:lstStyle/>
                    <a:p>
                      <a:r>
                        <a:rPr lang="en-IN" dirty="0"/>
                        <a:t>1. Introduction</a:t>
                      </a:r>
                    </a:p>
                  </a:txBody>
                  <a:tcPr/>
                </a:tc>
                <a:tc>
                  <a:txBody>
                    <a:bodyPr/>
                    <a:lstStyle/>
                    <a:p>
                      <a:r>
                        <a:rPr lang="en-IN" dirty="0"/>
                        <a:t>5</a:t>
                      </a:r>
                    </a:p>
                  </a:txBody>
                  <a:tcPr/>
                </a:tc>
                <a:extLst>
                  <a:ext uri="{0D108BD9-81ED-4DB2-BD59-A6C34878D82A}">
                    <a16:rowId xmlns:a16="http://schemas.microsoft.com/office/drawing/2014/main" val="3817685780"/>
                  </a:ext>
                </a:extLst>
              </a:tr>
              <a:tr h="452627">
                <a:tc>
                  <a:txBody>
                    <a:bodyPr/>
                    <a:lstStyle/>
                    <a:p>
                      <a:r>
                        <a:rPr lang="en-IN" dirty="0"/>
                        <a:t>1.1 </a:t>
                      </a:r>
                      <a:r>
                        <a:rPr lang="en-US" dirty="0"/>
                        <a:t>Why this High-Level Design Document?</a:t>
                      </a:r>
                      <a:endParaRPr lang="en-IN" dirty="0"/>
                    </a:p>
                  </a:txBody>
                  <a:tcPr/>
                </a:tc>
                <a:tc>
                  <a:txBody>
                    <a:bodyPr/>
                    <a:lstStyle/>
                    <a:p>
                      <a:r>
                        <a:rPr lang="en-IN" dirty="0"/>
                        <a:t>5</a:t>
                      </a:r>
                    </a:p>
                  </a:txBody>
                  <a:tcPr/>
                </a:tc>
                <a:extLst>
                  <a:ext uri="{0D108BD9-81ED-4DB2-BD59-A6C34878D82A}">
                    <a16:rowId xmlns:a16="http://schemas.microsoft.com/office/drawing/2014/main" val="2511277451"/>
                  </a:ext>
                </a:extLst>
              </a:tr>
              <a:tr h="452627">
                <a:tc>
                  <a:txBody>
                    <a:bodyPr/>
                    <a:lstStyle/>
                    <a:p>
                      <a:r>
                        <a:rPr lang="en-IN" dirty="0"/>
                        <a:t>1.2 Scope</a:t>
                      </a:r>
                    </a:p>
                  </a:txBody>
                  <a:tcPr/>
                </a:tc>
                <a:tc>
                  <a:txBody>
                    <a:bodyPr/>
                    <a:lstStyle/>
                    <a:p>
                      <a:r>
                        <a:rPr lang="en-IN" dirty="0"/>
                        <a:t>6</a:t>
                      </a:r>
                    </a:p>
                  </a:txBody>
                  <a:tcPr/>
                </a:tc>
                <a:extLst>
                  <a:ext uri="{0D108BD9-81ED-4DB2-BD59-A6C34878D82A}">
                    <a16:rowId xmlns:a16="http://schemas.microsoft.com/office/drawing/2014/main" val="3826097975"/>
                  </a:ext>
                </a:extLst>
              </a:tr>
              <a:tr h="452627">
                <a:tc>
                  <a:txBody>
                    <a:bodyPr/>
                    <a:lstStyle/>
                    <a:p>
                      <a:r>
                        <a:rPr lang="en-IN" dirty="0"/>
                        <a:t>2. General Description</a:t>
                      </a:r>
                    </a:p>
                  </a:txBody>
                  <a:tcPr/>
                </a:tc>
                <a:tc>
                  <a:txBody>
                    <a:bodyPr/>
                    <a:lstStyle/>
                    <a:p>
                      <a:r>
                        <a:rPr lang="en-IN" dirty="0"/>
                        <a:t>7</a:t>
                      </a:r>
                    </a:p>
                  </a:txBody>
                  <a:tcPr/>
                </a:tc>
                <a:extLst>
                  <a:ext uri="{0D108BD9-81ED-4DB2-BD59-A6C34878D82A}">
                    <a16:rowId xmlns:a16="http://schemas.microsoft.com/office/drawing/2014/main" val="3638884534"/>
                  </a:ext>
                </a:extLst>
              </a:tr>
              <a:tr h="452627">
                <a:tc>
                  <a:txBody>
                    <a:bodyPr/>
                    <a:lstStyle/>
                    <a:p>
                      <a:r>
                        <a:rPr lang="en-IN" dirty="0"/>
                        <a:t>2.1 Product Perspective &amp; Problem Statement</a:t>
                      </a:r>
                    </a:p>
                  </a:txBody>
                  <a:tcPr/>
                </a:tc>
                <a:tc>
                  <a:txBody>
                    <a:bodyPr/>
                    <a:lstStyle/>
                    <a:p>
                      <a:r>
                        <a:rPr lang="en-IN" dirty="0"/>
                        <a:t>7</a:t>
                      </a:r>
                    </a:p>
                  </a:txBody>
                  <a:tcPr/>
                </a:tc>
                <a:extLst>
                  <a:ext uri="{0D108BD9-81ED-4DB2-BD59-A6C34878D82A}">
                    <a16:rowId xmlns:a16="http://schemas.microsoft.com/office/drawing/2014/main" val="2670894718"/>
                  </a:ext>
                </a:extLst>
              </a:tr>
              <a:tr h="452627">
                <a:tc>
                  <a:txBody>
                    <a:bodyPr/>
                    <a:lstStyle/>
                    <a:p>
                      <a:r>
                        <a:rPr lang="en-IN" dirty="0"/>
                        <a:t>2.2 Tools Used</a:t>
                      </a:r>
                    </a:p>
                  </a:txBody>
                  <a:tcPr/>
                </a:tc>
                <a:tc>
                  <a:txBody>
                    <a:bodyPr/>
                    <a:lstStyle/>
                    <a:p>
                      <a:r>
                        <a:rPr lang="en-IN" dirty="0"/>
                        <a:t>8</a:t>
                      </a:r>
                    </a:p>
                  </a:txBody>
                  <a:tcPr/>
                </a:tc>
                <a:extLst>
                  <a:ext uri="{0D108BD9-81ED-4DB2-BD59-A6C34878D82A}">
                    <a16:rowId xmlns:a16="http://schemas.microsoft.com/office/drawing/2014/main" val="4077640681"/>
                  </a:ext>
                </a:extLst>
              </a:tr>
              <a:tr h="452627">
                <a:tc>
                  <a:txBody>
                    <a:bodyPr/>
                    <a:lstStyle/>
                    <a:p>
                      <a:r>
                        <a:rPr lang="en-IN" dirty="0"/>
                        <a:t>3. Design Tools</a:t>
                      </a:r>
                    </a:p>
                  </a:txBody>
                  <a:tcPr/>
                </a:tc>
                <a:tc>
                  <a:txBody>
                    <a:bodyPr/>
                    <a:lstStyle/>
                    <a:p>
                      <a:r>
                        <a:rPr lang="en-IN" dirty="0"/>
                        <a:t>9</a:t>
                      </a:r>
                    </a:p>
                  </a:txBody>
                  <a:tcPr/>
                </a:tc>
                <a:extLst>
                  <a:ext uri="{0D108BD9-81ED-4DB2-BD59-A6C34878D82A}">
                    <a16:rowId xmlns:a16="http://schemas.microsoft.com/office/drawing/2014/main" val="1306784567"/>
                  </a:ext>
                </a:extLst>
              </a:tr>
              <a:tr h="452627">
                <a:tc>
                  <a:txBody>
                    <a:bodyPr/>
                    <a:lstStyle/>
                    <a:p>
                      <a:r>
                        <a:rPr lang="en-IN" dirty="0"/>
                        <a:t>3.1 Functional Architecture</a:t>
                      </a:r>
                    </a:p>
                  </a:txBody>
                  <a:tcPr/>
                </a:tc>
                <a:tc>
                  <a:txBody>
                    <a:bodyPr/>
                    <a:lstStyle/>
                    <a:p>
                      <a:r>
                        <a:rPr lang="en-IN" dirty="0"/>
                        <a:t>10</a:t>
                      </a:r>
                    </a:p>
                  </a:txBody>
                  <a:tcPr/>
                </a:tc>
                <a:extLst>
                  <a:ext uri="{0D108BD9-81ED-4DB2-BD59-A6C34878D82A}">
                    <a16:rowId xmlns:a16="http://schemas.microsoft.com/office/drawing/2014/main" val="735347795"/>
                  </a:ext>
                </a:extLst>
              </a:tr>
              <a:tr h="452627">
                <a:tc>
                  <a:txBody>
                    <a:bodyPr/>
                    <a:lstStyle/>
                    <a:p>
                      <a:r>
                        <a:rPr lang="en-IN" dirty="0"/>
                        <a:t>4. Deployment</a:t>
                      </a:r>
                    </a:p>
                  </a:txBody>
                  <a:tcPr/>
                </a:tc>
                <a:tc>
                  <a:txBody>
                    <a:bodyPr/>
                    <a:lstStyle/>
                    <a:p>
                      <a:r>
                        <a:rPr lang="en-IN"/>
                        <a:t>11</a:t>
                      </a:r>
                      <a:endParaRPr lang="en-IN" dirty="0"/>
                    </a:p>
                  </a:txBody>
                  <a:tcPr/>
                </a:tc>
                <a:extLst>
                  <a:ext uri="{0D108BD9-81ED-4DB2-BD59-A6C34878D82A}">
                    <a16:rowId xmlns:a16="http://schemas.microsoft.com/office/drawing/2014/main" val="2876216237"/>
                  </a:ext>
                </a:extLst>
              </a:tr>
            </a:tbl>
          </a:graphicData>
        </a:graphic>
      </p:graphicFrame>
    </p:spTree>
    <p:extLst>
      <p:ext uri="{BB962C8B-B14F-4D97-AF65-F5344CB8AC3E}">
        <p14:creationId xmlns:p14="http://schemas.microsoft.com/office/powerpoint/2010/main" val="267197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Abstract</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US" sz="2800" dirty="0"/>
              <a:t>E-commerce (electronic commerce) is the buying and selling of goods and services, or the transmitting of funds or data, over an electronic network, primarily the internet. These business transactions occur either as business-to-business (B2B), business-to consumer (B2C), consumer-to-consumer or consumer-to-business. </a:t>
            </a:r>
          </a:p>
          <a:p>
            <a:r>
              <a:rPr lang="en-US" sz="2800" dirty="0"/>
              <a:t>Aim of this project is to analyze data of a Ecommerce store to make informed decision.</a:t>
            </a:r>
            <a:endParaRPr lang="en-IN" sz="28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27073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1. Introduction</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IN" sz="3600" dirty="0"/>
              <a:t>1.1 </a:t>
            </a:r>
            <a:r>
              <a:rPr lang="en-US" sz="3600" dirty="0"/>
              <a:t>Why this High-Level Design Document?</a:t>
            </a:r>
          </a:p>
          <a:p>
            <a:r>
              <a:rPr lang="en-US" sz="1800" b="0" i="0" u="none" strike="noStrike" dirty="0">
                <a:solidFill>
                  <a:srgbClr val="000000"/>
                </a:solidFill>
                <a:effectLst/>
                <a:latin typeface="Arial" panose="020B0604020202020204" pitchFamily="34" charset="0"/>
              </a:rPr>
              <a:t>The purpose of this High-Level Design (HLD) Document is to add the necessary detail to the current project description. This document is also  intended to help detect contradictions prior to dashboards and can be used as a reference manual.</a:t>
            </a:r>
            <a:endParaRPr lang="en-IN" sz="36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98504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a:xfrm>
            <a:off x="1066800" y="1104154"/>
            <a:ext cx="10058400" cy="3760891"/>
          </a:xfrm>
        </p:spPr>
        <p:txBody>
          <a:bodyPr>
            <a:normAutofit lnSpcReduction="10000"/>
          </a:bodyPr>
          <a:lstStyle/>
          <a:p>
            <a:r>
              <a:rPr lang="en-IN" sz="3600" dirty="0"/>
              <a:t>1.2 Scope</a:t>
            </a:r>
          </a:p>
          <a:p>
            <a:endParaRPr lang="en-IN" sz="3600" dirty="0"/>
          </a:p>
          <a:p>
            <a:r>
              <a:rPr lang="en-IN" sz="3600" dirty="0"/>
              <a:t>It can be used to </a:t>
            </a:r>
            <a:r>
              <a:rPr lang="en-IN" sz="3600" dirty="0" err="1"/>
              <a:t>analyze</a:t>
            </a:r>
            <a:r>
              <a:rPr lang="en-IN" sz="3600" dirty="0"/>
              <a:t> various data of a Ecommerce company and display results on basis of filters. It can be used to make informed business decisions and thus, improve overall performance.</a:t>
            </a:r>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51565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2. General Description</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IN" sz="3600" dirty="0"/>
              <a:t>2.1 Product Perspective &amp; Problem Statement</a:t>
            </a:r>
          </a:p>
          <a:p>
            <a:pPr>
              <a:buFont typeface="Wingdings" panose="05000000000000000000" pitchFamily="2" charset="2"/>
              <a:buChar char="ü"/>
            </a:pP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Histogram to analyze number of shipping days</a:t>
            </a:r>
          </a:p>
          <a:p>
            <a:pPr>
              <a:buFont typeface="Wingdings" panose="05000000000000000000" pitchFamily="2" charset="2"/>
              <a:buChar char="ü"/>
            </a:pPr>
            <a:r>
              <a:rPr lang="en-US" sz="1800" dirty="0">
                <a:solidFill>
                  <a:srgbClr val="000000"/>
                </a:solidFill>
                <a:latin typeface="Arial" panose="020B0604020202020204" pitchFamily="34" charset="0"/>
              </a:rPr>
              <a:t> D</a:t>
            </a:r>
            <a:r>
              <a:rPr lang="en-US" sz="1800" b="0" i="0" u="none" strike="noStrike" dirty="0">
                <a:solidFill>
                  <a:srgbClr val="000000"/>
                </a:solidFill>
                <a:effectLst/>
                <a:latin typeface="Arial" panose="020B0604020202020204" pitchFamily="34" charset="0"/>
              </a:rPr>
              <a:t>atabase keeps track of the various data fields</a:t>
            </a:r>
          </a:p>
          <a:p>
            <a:pPr>
              <a:buFont typeface="Wingdings" panose="05000000000000000000" pitchFamily="2" charset="2"/>
              <a:buChar char="ü"/>
            </a:pP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Sales dashboard to analyze the sales based on various product categories</a:t>
            </a:r>
          </a:p>
          <a:p>
            <a:pPr>
              <a:buFont typeface="Wingdings" panose="05000000000000000000" pitchFamily="2" charset="2"/>
              <a:buChar char="v"/>
            </a:pPr>
            <a:endParaRPr lang="en-IN" sz="36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84231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33D9FC-BAC2-4086-E12C-D480B8CA077E}"/>
              </a:ext>
            </a:extLst>
          </p:cNvPr>
          <p:cNvSpPr>
            <a:spLocks noGrp="1"/>
          </p:cNvSpPr>
          <p:nvPr>
            <p:ph type="title"/>
          </p:nvPr>
        </p:nvSpPr>
        <p:spPr>
          <a:xfrm>
            <a:off x="1097280" y="988909"/>
            <a:ext cx="10058400" cy="920574"/>
          </a:xfrm>
        </p:spPr>
        <p:txBody>
          <a:bodyPr>
            <a:noAutofit/>
          </a:bodyPr>
          <a:lstStyle/>
          <a:p>
            <a:r>
              <a:rPr lang="en-IN" sz="3600" dirty="0"/>
              <a:t>2.2 Tools Used</a:t>
            </a:r>
          </a:p>
        </p:txBody>
      </p:sp>
      <p:sp>
        <p:nvSpPr>
          <p:cNvPr id="8" name="Content Placeholder 7">
            <a:extLst>
              <a:ext uri="{FF2B5EF4-FFF2-40B4-BE49-F238E27FC236}">
                <a16:creationId xmlns:a16="http://schemas.microsoft.com/office/drawing/2014/main" id="{22D9391E-82CF-752F-24F8-E52006A7A113}"/>
              </a:ext>
            </a:extLst>
          </p:cNvPr>
          <p:cNvSpPr>
            <a:spLocks noGrp="1"/>
          </p:cNvSpPr>
          <p:nvPr>
            <p:ph idx="1"/>
          </p:nvPr>
        </p:nvSpPr>
        <p:spPr/>
        <p:txBody>
          <a:bodyPr/>
          <a:lstStyle/>
          <a:p>
            <a:r>
              <a:rPr lang="en-IN" dirty="0"/>
              <a:t>Microsoft Excel</a:t>
            </a:r>
          </a:p>
          <a:p>
            <a:endParaRPr lang="en-IN"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3" name="Picture 2">
            <a:extLst>
              <a:ext uri="{FF2B5EF4-FFF2-40B4-BE49-F238E27FC236}">
                <a16:creationId xmlns:a16="http://schemas.microsoft.com/office/drawing/2014/main" id="{02A67F30-CF36-9FEC-E3FF-0AB5DA753405}"/>
              </a:ext>
            </a:extLst>
          </p:cNvPr>
          <p:cNvPicPr>
            <a:picLocks noChangeAspect="1"/>
          </p:cNvPicPr>
          <p:nvPr/>
        </p:nvPicPr>
        <p:blipFill>
          <a:blip r:embed="rId2"/>
          <a:stretch>
            <a:fillRect/>
          </a:stretch>
        </p:blipFill>
        <p:spPr>
          <a:xfrm>
            <a:off x="1200150" y="2989921"/>
            <a:ext cx="5447588" cy="1997449"/>
          </a:xfrm>
          <a:prstGeom prst="rect">
            <a:avLst/>
          </a:prstGeom>
        </p:spPr>
      </p:pic>
    </p:spTree>
    <p:extLst>
      <p:ext uri="{BB962C8B-B14F-4D97-AF65-F5344CB8AC3E}">
        <p14:creationId xmlns:p14="http://schemas.microsoft.com/office/powerpoint/2010/main" val="88848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3. Design Details</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IN" sz="3600" dirty="0"/>
              <a:t>3.1 Functional Architecture</a:t>
            </a:r>
          </a:p>
          <a:p>
            <a:pPr>
              <a:buFont typeface="Arial" panose="020B0604020202020204" pitchFamily="34" charset="0"/>
              <a:buChar char="•"/>
            </a:pPr>
            <a:r>
              <a:rPr lang="en-IN" sz="1800" dirty="0"/>
              <a:t> Dashboard elements fetches data from ‘Working’ worksheet.</a:t>
            </a:r>
          </a:p>
          <a:p>
            <a:pPr>
              <a:buFont typeface="Arial" panose="020B0604020202020204" pitchFamily="34" charset="0"/>
              <a:buChar char="•"/>
            </a:pPr>
            <a:r>
              <a:rPr lang="en-IN" sz="1800" dirty="0"/>
              <a:t> Working worksheet contains many important data source such as bins, frequency, month wise sales &amp; profit and region wise sales data</a:t>
            </a:r>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6" name="Picture 5">
            <a:extLst>
              <a:ext uri="{FF2B5EF4-FFF2-40B4-BE49-F238E27FC236}">
                <a16:creationId xmlns:a16="http://schemas.microsoft.com/office/drawing/2014/main" id="{53315F4C-C87E-19F3-4B0D-5FBD8E035534}"/>
              </a:ext>
            </a:extLst>
          </p:cNvPr>
          <p:cNvPicPr>
            <a:picLocks noChangeAspect="1"/>
          </p:cNvPicPr>
          <p:nvPr/>
        </p:nvPicPr>
        <p:blipFill>
          <a:blip r:embed="rId2"/>
          <a:stretch>
            <a:fillRect/>
          </a:stretch>
        </p:blipFill>
        <p:spPr>
          <a:xfrm>
            <a:off x="1097280" y="4037871"/>
            <a:ext cx="4351397" cy="1638442"/>
          </a:xfrm>
          <a:prstGeom prst="rect">
            <a:avLst/>
          </a:prstGeom>
        </p:spPr>
      </p:pic>
    </p:spTree>
    <p:extLst>
      <p:ext uri="{BB962C8B-B14F-4D97-AF65-F5344CB8AC3E}">
        <p14:creationId xmlns:p14="http://schemas.microsoft.com/office/powerpoint/2010/main" val="64673889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120</TotalTime>
  <Words>365</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vt:lpstr>
      <vt:lpstr>Vapor Trail</vt:lpstr>
      <vt:lpstr>High Level Design</vt:lpstr>
      <vt:lpstr>PowerPoint Presentation</vt:lpstr>
      <vt:lpstr>PowerPoint Presentation</vt:lpstr>
      <vt:lpstr>Abstract</vt:lpstr>
      <vt:lpstr>1. Introduction</vt:lpstr>
      <vt:lpstr>PowerPoint Presentation</vt:lpstr>
      <vt:lpstr>2. General Description</vt:lpstr>
      <vt:lpstr>2.2 Tools Used</vt:lpstr>
      <vt:lpstr>3. Design Details</vt:lpstr>
      <vt:lpstr>PowerPoint Presentation</vt:lpstr>
      <vt:lpstr>4.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Design</dc:title>
  <dc:creator>Charchit Mangal</dc:creator>
  <cp:lastModifiedBy>SANCHIT JAYESH</cp:lastModifiedBy>
  <cp:revision>6</cp:revision>
  <dcterms:created xsi:type="dcterms:W3CDTF">2022-07-10T16:55:57Z</dcterms:created>
  <dcterms:modified xsi:type="dcterms:W3CDTF">2023-03-11T11:15:59Z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2023-01-24T19:08:06Z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8e4efd14-d945-40cf-8407-83b022ba4053</vt:lpwstr>
  </property>
  <property fmtid="{D5CDD505-2E9C-101B-9397-08002B2CF9AE}" pid="8" name="MSIP_Label_defa4170-0d19-0005-0004-bc88714345d2_ActionId">
    <vt:lpwstr>c40b5a9a-cfe7-4444-8b7e-5db0efbb9b99</vt:lpwstr>
  </property>
  <property fmtid="{D5CDD505-2E9C-101B-9397-08002B2CF9AE}" pid="9" name="MSIP_Label_defa4170-0d19-0005-0004-bc88714345d2_ContentBits">
    <vt:lpwstr>0</vt:lpwstr>
  </property>
</Properties>
</file>