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329" r:id="rId3"/>
    <p:sldId id="330" r:id="rId4"/>
    <p:sldId id="331" r:id="rId5"/>
    <p:sldId id="332" r:id="rId6"/>
    <p:sldId id="399" r:id="rId7"/>
    <p:sldId id="400" r:id="rId8"/>
    <p:sldId id="401" r:id="rId9"/>
    <p:sldId id="413" r:id="rId10"/>
    <p:sldId id="334" r:id="rId11"/>
    <p:sldId id="337" r:id="rId12"/>
    <p:sldId id="338" r:id="rId13"/>
    <p:sldId id="354" r:id="rId14"/>
    <p:sldId id="405" r:id="rId15"/>
    <p:sldId id="406" r:id="rId16"/>
    <p:sldId id="369" r:id="rId17"/>
    <p:sldId id="407" r:id="rId18"/>
    <p:sldId id="340" r:id="rId19"/>
    <p:sldId id="411" r:id="rId20"/>
    <p:sldId id="412" r:id="rId21"/>
    <p:sldId id="342" r:id="rId22"/>
    <p:sldId id="343" r:id="rId23"/>
    <p:sldId id="346" r:id="rId24"/>
    <p:sldId id="347" r:id="rId25"/>
    <p:sldId id="348" r:id="rId26"/>
    <p:sldId id="349" r:id="rId27"/>
    <p:sldId id="350" r:id="rId28"/>
    <p:sldId id="356" r:id="rId29"/>
    <p:sldId id="351" r:id="rId30"/>
    <p:sldId id="357" r:id="rId31"/>
    <p:sldId id="268" r:id="rId32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DE9"/>
    <a:srgbClr val="0000FF"/>
    <a:srgbClr val="FF3300"/>
    <a:srgbClr val="42ECF4"/>
    <a:srgbClr val="0ED013"/>
    <a:srgbClr val="CA14A3"/>
    <a:srgbClr val="00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5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95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4BDCA-EF58-4CAB-BEE6-B3D323E408F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26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2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85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412E-7682-4DD5-86CC-FABB5DFC239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9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204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12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297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323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081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129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6063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0805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524000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Comic Sans MS" panose="030F0702030302020204" pitchFamily="66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Comic Sans MS" panose="030F0702030302020204" pitchFamily="66" charset="0"/>
                <a:cs typeface="Arial" pitchFamily="34" charset="0"/>
              </a:defRPr>
            </a:lvl2pPr>
            <a:lvl3pPr>
              <a:defRPr sz="2400">
                <a:latin typeface="Comic Sans MS" panose="030F0702030302020204" pitchFamily="66" charset="0"/>
              </a:defRPr>
            </a:lvl3pPr>
            <a:lvl4pPr>
              <a:defRPr sz="2400">
                <a:latin typeface="Comic Sans MS" panose="030F0702030302020204" pitchFamily="66" charset="0"/>
              </a:defRPr>
            </a:lvl4pPr>
            <a:lvl5pPr>
              <a:defRPr sz="2400"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C00000"/>
                </a:solidFill>
                <a:latin typeface="Comic Sans MS" panose="030F0702030302020204" pitchFamily="66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531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/latest/scheduler/sched-design-CFS.html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br>
              <a:rPr lang="en-US" sz="2800" b="1" dirty="0">
                <a:latin typeface="Baskerville Old Face" panose="02020602080505020303" pitchFamily="18" charset="0"/>
              </a:rPr>
            </a:br>
            <a:r>
              <a:rPr lang="en-US" sz="2800">
                <a:latin typeface="Baskerville Old Face" panose="02020602080505020303" pitchFamily="18" charset="0"/>
              </a:rPr>
              <a:t>CPU Scheduling 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Book Antiqua" panose="02040602050305030304" pitchFamily="18" charset="0"/>
              </a:rPr>
              <a:t>Barsha </a:t>
            </a:r>
            <a:r>
              <a:rPr lang="en-US" dirty="0">
                <a:latin typeface="Book Antiqua" panose="02040602050305030304" pitchFamily="18" charset="0"/>
              </a:rPr>
              <a:t>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Shortest-Job-First (SJF) Scheduling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41001" y="1694807"/>
            <a:ext cx="9751712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Associate with each process the length of its next CPU burst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Use these lengths to schedule the process with the shortest next CPU burst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Use FCFS in case of tie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SJF is optimal – gives minimum average waiting time for a given set of processes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How to know the length of the next CPU burst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For long-term (job) scheduling in a batch system, use the process time limit that a user specifies when the job is submitted</a:t>
            </a:r>
          </a:p>
        </p:txBody>
      </p:sp>
    </p:spTree>
    <p:extLst>
      <p:ext uri="{BB962C8B-B14F-4D97-AF65-F5344CB8AC3E}">
        <p14:creationId xmlns:p14="http://schemas.microsoft.com/office/powerpoint/2010/main" val="9657283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691978" y="0"/>
            <a:ext cx="747171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Determining Length of Next CPU Burst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852851" y="1464147"/>
                <a:ext cx="11226628" cy="493553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v"/>
                  <a:defRPr/>
                </a:pPr>
                <a:r>
                  <a:rPr lang="en-US" altLang="en-US" dirty="0"/>
                  <a:t>Not possible to implement for short-term scheduling</a:t>
                </a:r>
              </a:p>
              <a:p>
                <a:pPr>
                  <a:buFont typeface="Wingdings" panose="05000000000000000000" pitchFamily="2" charset="2"/>
                  <a:buChar char="v"/>
                  <a:defRPr/>
                </a:pPr>
                <a:r>
                  <a:rPr lang="en-US" altLang="en-US" dirty="0"/>
                  <a:t>Can only estimate the length – should be similar to the previous one</a:t>
                </a:r>
              </a:p>
              <a:p>
                <a:pPr lvl="1">
                  <a:buFont typeface="Wingdings" panose="05000000000000000000" pitchFamily="2" charset="2"/>
                  <a:buChar char="v"/>
                  <a:defRPr/>
                </a:pPr>
                <a:r>
                  <a:rPr lang="en-US" altLang="en-US" dirty="0"/>
                  <a:t>Then pick process with shortest predicted next CPU burst</a:t>
                </a:r>
              </a:p>
              <a:p>
                <a:pPr>
                  <a:buFont typeface="Wingdings" panose="05000000000000000000" pitchFamily="2" charset="2"/>
                  <a:buChar char="v"/>
                  <a:defRPr/>
                </a:pPr>
                <a:r>
                  <a:rPr lang="en-US" altLang="en-US" dirty="0"/>
                  <a:t>Can be done by using the length of previous CPU bursts, using </a:t>
                </a:r>
                <a:r>
                  <a:rPr lang="en-US" altLang="en-US" b="1" dirty="0"/>
                  <a:t>exponential averaging</a:t>
                </a:r>
              </a:p>
              <a:p>
                <a:pPr marL="0" indent="0">
                  <a:buNone/>
                  <a:defRPr/>
                </a:pPr>
                <a:r>
                  <a:rPr lang="en-US" altLang="en-US" sz="2400" dirty="0" err="1">
                    <a:solidFill>
                      <a:srgbClr val="FF0000"/>
                    </a:solidFill>
                  </a:rPr>
                  <a:t>t</a:t>
                </a:r>
                <a:r>
                  <a:rPr lang="en-US" altLang="en-US" sz="2400" baseline="-25000" dirty="0" err="1">
                    <a:solidFill>
                      <a:srgbClr val="FF0000"/>
                    </a:solidFill>
                  </a:rPr>
                  <a:t>n</a:t>
                </a:r>
                <a:r>
                  <a:rPr lang="en-US" altLang="en-US" sz="2400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= actual length of n</a:t>
                </a:r>
                <a:r>
                  <a:rPr lang="en-US" altLang="en-US" sz="2400" baseline="30000" dirty="0">
                    <a:solidFill>
                      <a:srgbClr val="FF0000"/>
                    </a:solidFill>
                  </a:rPr>
                  <a:t>th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CPU burst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τ</m:t>
                    </m:r>
                    <m:r>
                      <m:rPr>
                        <m:sty m:val="p"/>
                      </m:rPr>
                      <a:rPr lang="en-US" altLang="en-US" sz="2800" b="0" i="0" baseline="-25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n</m:t>
                    </m:r>
                    <m:r>
                      <a:rPr lang="en-US" altLang="en-US" sz="2800" b="0" i="0" baseline="-25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+1= </m:t>
                    </m:r>
                  </m:oMath>
                </a14:m>
                <a:r>
                  <a:rPr lang="en-US" altLang="en-US" sz="2400" dirty="0">
                    <a:solidFill>
                      <a:srgbClr val="FF0000"/>
                    </a:solidFill>
                  </a:rPr>
                  <a:t>predicted value of the next CPU burst, </a:t>
                </a:r>
                <a:endParaRPr lang="en-US" altLang="en-US" sz="2800" b="0" i="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en-US" sz="2800" b="0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 ≤ </m:t>
                    </m:r>
                    <m:r>
                      <m:rPr>
                        <m:sty m:val="p"/>
                      </m:rPr>
                      <a:rPr lang="en-US" altLang="en-US" sz="2800" b="0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  <m:r>
                      <a:rPr lang="en-US" altLang="en-US" sz="2800" b="0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≤1</m:t>
                    </m:r>
                  </m:oMath>
                </a14:m>
                <a:r>
                  <a:rPr lang="en-US" altLang="en-US" sz="2400" b="0" i="0" dirty="0">
                    <a:solidFill>
                      <a:srgbClr val="FF0000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τ</m:t>
                    </m:r>
                    <m:r>
                      <a:rPr lang="en-US" altLang="en-US" sz="2400" baseline="-250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constant</m:t>
                    </m:r>
                    <m: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or</m:t>
                    </m:r>
                    <m: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overall</m:t>
                    </m:r>
                    <m: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system</m:t>
                    </m:r>
                    <m: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average</m:t>
                    </m:r>
                  </m:oMath>
                </a14:m>
                <a:endParaRPr lang="en-US" altLang="en-US" sz="2800" b="0" baseline="-25000" dirty="0">
                  <a:solidFill>
                    <a:srgbClr val="FF0000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τ</m:t>
                    </m:r>
                    <m:r>
                      <m:rPr>
                        <m:sty m:val="p"/>
                      </m:rPr>
                      <a:rPr lang="en-US" altLang="en-US" sz="2800" i="0" baseline="-250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n</m:t>
                    </m:r>
                    <m:r>
                      <a:rPr lang="en-US" altLang="en-US" sz="2800" i="0" baseline="-250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+1</m:t>
                    </m:r>
                  </m:oMath>
                </a14:m>
                <a:r>
                  <a:rPr lang="en-US" altLang="en-US" sz="28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i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</m:oMath>
                </a14:m>
                <a:r>
                  <a:rPr lang="en-US" altLang="en-US" sz="2800" dirty="0" err="1">
                    <a:solidFill>
                      <a:srgbClr val="FF0000"/>
                    </a:solidFill>
                  </a:rPr>
                  <a:t>t</a:t>
                </a:r>
                <a:r>
                  <a:rPr lang="en-US" altLang="en-US" sz="2800" baseline="-25000" dirty="0" err="1">
                    <a:solidFill>
                      <a:srgbClr val="FF0000"/>
                    </a:solidFill>
                  </a:rPr>
                  <a:t>n</a:t>
                </a:r>
                <a:r>
                  <a:rPr lang="en-US" altLang="en-US" sz="2800" dirty="0">
                    <a:solidFill>
                      <a:srgbClr val="FF0000"/>
                    </a:solidFill>
                  </a:rPr>
                  <a:t> + (1 -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i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</m:oMath>
                </a14:m>
                <a:r>
                  <a:rPr lang="en-US" altLang="en-US" sz="2800" dirty="0">
                    <a:solidFill>
                      <a:srgbClr val="FF000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i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τ</m:t>
                    </m:r>
                    <m:r>
                      <m:rPr>
                        <m:sty m:val="p"/>
                      </m:rPr>
                      <a:rPr lang="en-US" altLang="en-US" sz="2800" i="0" baseline="-250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n</m:t>
                    </m:r>
                  </m:oMath>
                </a14:m>
                <a:endParaRPr lang="en-US" altLang="en-US" sz="2800" baseline="-25000" dirty="0">
                  <a:solidFill>
                    <a:srgbClr val="FF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v"/>
                  <a:defRPr/>
                </a:pPr>
                <a:endParaRPr lang="en-US" altLang="en-US" dirty="0"/>
              </a:p>
              <a:p>
                <a:pPr lvl="1">
                  <a:buFont typeface="Wingdings" panose="05000000000000000000" pitchFamily="2" charset="2"/>
                  <a:buChar char="v"/>
                  <a:defRPr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1" y="1464147"/>
                <a:ext cx="11226628" cy="4935537"/>
              </a:xfrm>
              <a:prstGeom prst="rect">
                <a:avLst/>
              </a:prstGeom>
              <a:blipFill>
                <a:blip r:embed="rId2"/>
                <a:stretch>
                  <a:fillRect l="-977" t="-19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9679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70333"/>
            <a:ext cx="85044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Prediction of Length of Next CPU Burst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6448" y="1393772"/>
            <a:ext cx="11442125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If we expand the formula, we get: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i="1" baseline="-25000" dirty="0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+1</a:t>
            </a:r>
            <a:r>
              <a:rPr lang="en-US" altLang="en-US" dirty="0">
                <a:sym typeface="Symbol" panose="05050102010706020507" pitchFamily="18" charset="2"/>
              </a:rPr>
              <a:t> =  </a:t>
            </a:r>
            <a:r>
              <a:rPr lang="en-US" altLang="en-US" dirty="0" err="1">
                <a:sym typeface="Symbol" panose="05050102010706020507" pitchFamily="18" charset="2"/>
              </a:rPr>
              <a:t>t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+(1 - ) </a:t>
            </a:r>
            <a:r>
              <a:rPr lang="en-US" altLang="en-US" dirty="0" err="1">
                <a:sym typeface="Symbol" panose="05050102010706020507" pitchFamily="18" charset="2"/>
              </a:rPr>
              <a:t>t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-1 </a:t>
            </a:r>
            <a:r>
              <a:rPr lang="en-US" altLang="en-US" dirty="0">
                <a:sym typeface="Symbol" panose="05050102010706020507" pitchFamily="18" charset="2"/>
              </a:rPr>
              <a:t>+ … +(1 -  )</a:t>
            </a:r>
            <a:r>
              <a:rPr lang="en-US" altLang="en-US" baseline="30000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 err="1">
                <a:sym typeface="Symbol" panose="05050102010706020507" pitchFamily="18" charset="2"/>
              </a:rPr>
              <a:t>t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-j</a:t>
            </a:r>
            <a:r>
              <a:rPr lang="en-US" altLang="en-US" dirty="0">
                <a:sym typeface="Symbol" panose="05050102010706020507" pitchFamily="18" charset="2"/>
              </a:rPr>
              <a:t> + … +(1 -  )</a:t>
            </a:r>
            <a:r>
              <a:rPr lang="en-US" altLang="en-US" baseline="30000" dirty="0">
                <a:sym typeface="Symbol" panose="05050102010706020507" pitchFamily="18" charset="2"/>
              </a:rPr>
              <a:t>n +1 </a:t>
            </a: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ym typeface="Symbol" panose="05050102010706020507" pitchFamily="18" charset="2"/>
              </a:rPr>
              <a:t>0 </a:t>
            </a:r>
            <a:r>
              <a:rPr lang="en-US" altLang="en-US" dirty="0">
                <a:sym typeface="Symbol" panose="05050102010706020507" pitchFamily="18" charset="2"/>
              </a:rPr>
              <a:t>– constant or system average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Since both  and (1 - ) are less than or equal to 1, each successive term has less weight than its predecessor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en-US" dirty="0"/>
              <a:t>Commonly, </a:t>
            </a:r>
            <a:r>
              <a:rPr lang="en-US" altLang="en-US" dirty="0">
                <a:latin typeface="Lucida Grande" pitchFamily="-84" charset="0"/>
              </a:rPr>
              <a:t>α </a:t>
            </a:r>
            <a:r>
              <a:rPr lang="en-US" altLang="en-US" dirty="0"/>
              <a:t>set to ½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95596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92000" y="396680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Shortest-Job-First (SJF) Scheduling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43585" y="1576652"/>
            <a:ext cx="9387840" cy="24432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en-US" sz="3600" dirty="0"/>
              <a:t>Can be </a:t>
            </a:r>
            <a:r>
              <a:rPr lang="en-US" altLang="en-US" sz="3600" dirty="0" err="1"/>
              <a:t>nonpreemptive</a:t>
            </a:r>
            <a:r>
              <a:rPr lang="en-US" altLang="en-US" sz="3600" dirty="0"/>
              <a:t> or preemptive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en-US" sz="3600" dirty="0"/>
              <a:t>Preemptive version called </a:t>
            </a:r>
            <a:r>
              <a:rPr lang="en-US" altLang="en-US" sz="3600" b="1" dirty="0">
                <a:solidFill>
                  <a:srgbClr val="3366FF"/>
                </a:solidFill>
              </a:rPr>
              <a:t>shortest-remaining-time-first (SRTF)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70054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9360" y="503238"/>
            <a:ext cx="91440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Draw Gantt chart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Compute the average wait time, TAT and RT for processes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0" y="-226514"/>
            <a:ext cx="7239000" cy="1143000"/>
          </a:xfrm>
        </p:spPr>
        <p:txBody>
          <a:bodyPr/>
          <a:lstStyle/>
          <a:p>
            <a:r>
              <a:rPr lang="en-US" dirty="0"/>
              <a:t>SJF</a:t>
            </a:r>
            <a:r>
              <a:rPr lang="en-US" dirty="0">
                <a:solidFill>
                  <a:srgbClr val="C00000"/>
                </a:solidFill>
              </a:rPr>
              <a:t>: Example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17831"/>
              </p:ext>
            </p:extLst>
          </p:nvPr>
        </p:nvGraphicFramePr>
        <p:xfrm>
          <a:off x="353683" y="1547004"/>
          <a:ext cx="8009256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69412" y="5493885"/>
            <a:ext cx="2590800" cy="530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353683" y="4422084"/>
            <a:ext cx="8203721" cy="783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89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96480" y="476172"/>
            <a:ext cx="91440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Draw Gantt chart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Compute the average wait time, TAT and RT for processes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0" y="-249374"/>
            <a:ext cx="7239000" cy="1143000"/>
          </a:xfrm>
        </p:spPr>
        <p:txBody>
          <a:bodyPr/>
          <a:lstStyle/>
          <a:p>
            <a:r>
              <a:rPr lang="en-US" dirty="0"/>
              <a:t>SJF</a:t>
            </a:r>
            <a:r>
              <a:rPr lang="en-US" dirty="0">
                <a:solidFill>
                  <a:srgbClr val="C00000"/>
                </a:solidFill>
              </a:rPr>
              <a:t>: Example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667720"/>
          <a:ext cx="800925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62800" y="6094080"/>
            <a:ext cx="3477680" cy="530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1524000" y="4666155"/>
            <a:ext cx="9144000" cy="783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92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066800" y="152400"/>
            <a:ext cx="7086600" cy="1143000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</a:rPr>
              <a:t>SJF with I/O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447982"/>
              </p:ext>
            </p:extLst>
          </p:nvPr>
        </p:nvGraphicFramePr>
        <p:xfrm>
          <a:off x="553274" y="1501103"/>
          <a:ext cx="7889773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IN" sz="2400" dirty="0"/>
                        <a:t>Process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AT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/>
                        <a:t>CPU- BT &amp; I/O BT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Total BT</a:t>
                      </a:r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FT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  <a:r>
                        <a:rPr lang="en-IN" sz="2400" dirty="0"/>
                        <a:t>AT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  <a:r>
                        <a:rPr lang="en-IN" sz="2400" dirty="0"/>
                        <a:t>T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</a:t>
                      </a:r>
                      <a:r>
                        <a:rPr lang="en-IN" sz="2400" dirty="0"/>
                        <a:t>T</a:t>
                      </a:r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IN" sz="2400" dirty="0"/>
                        <a:t>P1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(</a:t>
                      </a:r>
                      <a:r>
                        <a:rPr lang="en-IN" sz="2400" u="sng" dirty="0"/>
                        <a:t>4</a:t>
                      </a:r>
                      <a:r>
                        <a:rPr lang="en-IN" sz="2400" dirty="0"/>
                        <a:t> – 2 – </a:t>
                      </a:r>
                      <a:r>
                        <a:rPr lang="en-IN" sz="2400" u="sng" dirty="0"/>
                        <a:t>4</a:t>
                      </a:r>
                      <a:r>
                        <a:rPr lang="en-IN" sz="2400" dirty="0"/>
                        <a:t>)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IN" sz="2400" dirty="0"/>
                        <a:t>P2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(</a:t>
                      </a:r>
                      <a:r>
                        <a:rPr lang="en-IN" sz="2400" b="0" u="sng" dirty="0"/>
                        <a:t>5</a:t>
                      </a:r>
                      <a:r>
                        <a:rPr lang="en-IN" sz="2400" dirty="0"/>
                        <a:t> – 2 – </a:t>
                      </a:r>
                      <a:r>
                        <a:rPr lang="en-IN" sz="2400" u="sng" dirty="0"/>
                        <a:t>5</a:t>
                      </a:r>
                      <a:r>
                        <a:rPr lang="en-IN" sz="2400" dirty="0"/>
                        <a:t>)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IN" sz="2400" dirty="0"/>
                        <a:t>P3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(</a:t>
                      </a:r>
                      <a:r>
                        <a:rPr lang="en-IN" sz="2400" u="sng" dirty="0"/>
                        <a:t>2</a:t>
                      </a:r>
                      <a:r>
                        <a:rPr lang="en-IN" sz="2400" dirty="0"/>
                        <a:t> – 2 - </a:t>
                      </a:r>
                      <a:r>
                        <a:rPr lang="en-IN" sz="2400" u="sng" dirty="0"/>
                        <a:t>2</a:t>
                      </a:r>
                      <a:r>
                        <a:rPr lang="en-IN" sz="2400" dirty="0"/>
                        <a:t>) </a:t>
                      </a:r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90342" marR="903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0553" y="5457813"/>
            <a:ext cx="6096000" cy="9330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268539" y="4299080"/>
            <a:ext cx="9144000" cy="783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9224683" y="1501103"/>
            <a:ext cx="226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a process does not wait at the I/O device queue.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822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948" y="415862"/>
            <a:ext cx="91440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Draw Gantt chart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Compute the average wait time, TAT and RT for processes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0" y="0"/>
            <a:ext cx="8839200" cy="609600"/>
          </a:xfrm>
        </p:spPr>
        <p:txBody>
          <a:bodyPr/>
          <a:lstStyle/>
          <a:p>
            <a:r>
              <a:rPr lang="en-US" dirty="0"/>
              <a:t>SRTF</a:t>
            </a:r>
            <a:r>
              <a:rPr lang="en-US" dirty="0">
                <a:solidFill>
                  <a:srgbClr val="C00000"/>
                </a:solidFill>
              </a:rPr>
              <a:t>: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77817"/>
              </p:ext>
            </p:extLst>
          </p:nvPr>
        </p:nvGraphicFramePr>
        <p:xfrm>
          <a:off x="560717" y="1494788"/>
          <a:ext cx="800925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3977" y="5164514"/>
            <a:ext cx="8534400" cy="8617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560717" y="4194071"/>
            <a:ext cx="9144000" cy="783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3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Priority Scheduling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7320" y="1488861"/>
            <a:ext cx="11152831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 priority number (integer) is associated with each process, generally starting from 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CPU is allocated to the process with the highest priority (smallest integer </a:t>
            </a:r>
            <a:r>
              <a:rPr lang="en-US" altLang="en-US" dirty="0">
                <a:sym typeface="Symbol" panose="05050102010706020507" pitchFamily="18" charset="2"/>
              </a:rPr>
              <a:t> highest priority), tie broken using FCFS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Preemptive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 err="1"/>
              <a:t>Nonpreemptive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SJF is priority scheduling where priority is the inverse of predicted next CPU burst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Problem </a:t>
            </a:r>
            <a:r>
              <a:rPr lang="en-US" altLang="en-US" dirty="0">
                <a:sym typeface="Symbol" panose="05050102010706020507" pitchFamily="18" charset="2"/>
              </a:rPr>
              <a:t> 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Starvation/Indefinite blocking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– low priority processes may never execute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Solution  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Aging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– as time progresses increase the priority of the process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b="1" dirty="0">
              <a:solidFill>
                <a:srgbClr val="3366FF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65913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7958" y="503238"/>
            <a:ext cx="91440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Draw Gantt chart (Lower Number Higher priority)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Compute the average wait time, TAT and RT for processes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15980" y="-158813"/>
            <a:ext cx="8237621" cy="768413"/>
          </a:xfrm>
        </p:spPr>
        <p:txBody>
          <a:bodyPr/>
          <a:lstStyle/>
          <a:p>
            <a:r>
              <a:rPr lang="en-US" dirty="0"/>
              <a:t>Priority (non-preemptive)</a:t>
            </a:r>
            <a:r>
              <a:rPr lang="en-US" dirty="0">
                <a:solidFill>
                  <a:srgbClr val="C00000"/>
                </a:solidFill>
              </a:rPr>
              <a:t>: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7959" y="1371600"/>
          <a:ext cx="9127957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2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8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</a:rPr>
                        <a:t>Pri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96025" y="5897563"/>
            <a:ext cx="7239000" cy="884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1491025" y="4693077"/>
            <a:ext cx="9144000" cy="6697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55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Basics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70887" y="1505465"/>
            <a:ext cx="9546539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Maximum CPU utilization obtained with multiprogramming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CPU–I/O Burst Cycle </a:t>
            </a:r>
            <a:r>
              <a:rPr lang="en-US" altLang="en-US" dirty="0"/>
              <a:t>– Process execution consists of a </a:t>
            </a:r>
            <a:r>
              <a:rPr lang="en-US" altLang="en-US" b="1" dirty="0">
                <a:solidFill>
                  <a:srgbClr val="3366FF"/>
                </a:solidFill>
              </a:rPr>
              <a:t>cycle</a:t>
            </a:r>
            <a:r>
              <a:rPr lang="en-US" altLang="en-US" dirty="0"/>
              <a:t> of CPU execution and I/O wait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CPU burst </a:t>
            </a:r>
            <a:r>
              <a:rPr lang="en-US" altLang="en-US" dirty="0"/>
              <a:t>followed by </a:t>
            </a:r>
            <a:r>
              <a:rPr lang="en-US" altLang="en-US" b="1" dirty="0">
                <a:solidFill>
                  <a:srgbClr val="3366FF"/>
                </a:solidFill>
              </a:rPr>
              <a:t>I/O burst</a:t>
            </a:r>
            <a:endParaRPr lang="en-US" altLang="en-US" dirty="0"/>
          </a:p>
          <a:p>
            <a:r>
              <a:rPr lang="en-US" altLang="en-US" dirty="0"/>
              <a:t>More number of short CPU bursts and less number of long CPU bursts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295430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7958" y="457201"/>
            <a:ext cx="91440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Draw Gantt chart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Compute the average wait time, TAT and RT for processes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15979" y="152400"/>
            <a:ext cx="8839200" cy="457200"/>
          </a:xfrm>
        </p:spPr>
        <p:txBody>
          <a:bodyPr>
            <a:noAutofit/>
          </a:bodyPr>
          <a:lstStyle/>
          <a:p>
            <a:r>
              <a:rPr lang="en-US" sz="3200" dirty="0"/>
              <a:t>Priority (preemptive)</a:t>
            </a:r>
            <a:r>
              <a:rPr lang="en-US" sz="3200" dirty="0">
                <a:solidFill>
                  <a:srgbClr val="C00000"/>
                </a:solidFill>
              </a:rPr>
              <a:t>: Example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40044" y="1371600"/>
          <a:ext cx="9127957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2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8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solidFill>
                            <a:schemeClr val="tx1"/>
                          </a:solidFill>
                        </a:rPr>
                        <a:t>Pri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2158" y="5745164"/>
            <a:ext cx="7239000" cy="10366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479460" y="4648284"/>
            <a:ext cx="9144000" cy="66975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7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Round Robin (RR) Scheduling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3796" y="1422958"/>
            <a:ext cx="10271383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Each process gets a small unit of CPU time (</a:t>
            </a:r>
            <a:r>
              <a:rPr lang="en-US" altLang="en-US" b="1" dirty="0">
                <a:solidFill>
                  <a:srgbClr val="3366FF"/>
                </a:solidFill>
              </a:rPr>
              <a:t>time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quantum</a:t>
            </a:r>
            <a:r>
              <a:rPr lang="en-US" altLang="en-US" b="1" dirty="0"/>
              <a:t> 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After this time has elapsed, the process is preempted and added to the end of the ready queue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If there are </a:t>
            </a:r>
            <a:r>
              <a:rPr lang="en-US" altLang="en-US" i="1" dirty="0"/>
              <a:t>n</a:t>
            </a:r>
            <a:r>
              <a:rPr lang="en-US" altLang="en-US" dirty="0"/>
              <a:t> processes in the ready queue and the time quantum is </a:t>
            </a:r>
            <a:r>
              <a:rPr lang="en-US" altLang="en-US" i="1" dirty="0"/>
              <a:t>q</a:t>
            </a:r>
            <a:r>
              <a:rPr lang="en-US" altLang="en-US" dirty="0"/>
              <a:t>, then each process gets 1/</a:t>
            </a:r>
            <a:r>
              <a:rPr lang="en-US" altLang="en-US" i="1" dirty="0"/>
              <a:t>n</a:t>
            </a:r>
            <a:r>
              <a:rPr lang="en-US" altLang="en-US" dirty="0"/>
              <a:t> of the CPU time in chunks of at most </a:t>
            </a:r>
            <a:r>
              <a:rPr lang="en-US" altLang="en-US" i="1" dirty="0"/>
              <a:t>q</a:t>
            </a:r>
            <a:r>
              <a:rPr lang="en-US" altLang="en-US" dirty="0"/>
              <a:t> time units at once.  No process waits more than (</a:t>
            </a:r>
            <a:r>
              <a:rPr lang="en-US" altLang="en-US" i="1" dirty="0"/>
              <a:t>n</a:t>
            </a:r>
            <a:r>
              <a:rPr lang="en-US" altLang="en-US" dirty="0"/>
              <a:t>-1)</a:t>
            </a:r>
            <a:r>
              <a:rPr lang="en-US" altLang="en-US" i="1" dirty="0"/>
              <a:t>q </a:t>
            </a:r>
            <a:r>
              <a:rPr lang="en-US" altLang="en-US" dirty="0"/>
              <a:t>time units until its next time quantum.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Performance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i="1" dirty="0"/>
              <a:t>q</a:t>
            </a:r>
            <a:r>
              <a:rPr lang="en-US" altLang="en-US" dirty="0"/>
              <a:t> large </a:t>
            </a:r>
            <a:r>
              <a:rPr lang="en-US" altLang="en-US" dirty="0">
                <a:sym typeface="Symbol" panose="05050102010706020507" pitchFamily="18" charset="2"/>
              </a:rPr>
              <a:t> FCFS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small  </a:t>
            </a:r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must be large with respect to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364340556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Round Robin (RR) Scheduling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2109" y="1273330"/>
            <a:ext cx="10604639" cy="2584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</a:t>
            </a:r>
            <a:r>
              <a:rPr lang="en-US" altLang="en-US" b="1" u="sng" dirty="0">
                <a:solidFill>
                  <a:srgbClr val="FF0000"/>
                </a:solidFill>
              </a:rPr>
              <a:t>Process</a:t>
            </a:r>
            <a:r>
              <a:rPr lang="en-US" altLang="en-US" b="1" dirty="0">
                <a:solidFill>
                  <a:srgbClr val="FF0000"/>
                </a:solidFill>
              </a:rPr>
              <a:t>		</a:t>
            </a:r>
            <a:r>
              <a:rPr lang="en-US" altLang="en-US" b="1" u="sng" dirty="0">
                <a:solidFill>
                  <a:srgbClr val="FF0000"/>
                </a:solidFill>
              </a:rPr>
              <a:t>Arrival Time</a:t>
            </a:r>
            <a:r>
              <a:rPr lang="en-US" altLang="en-US" b="1" dirty="0">
                <a:solidFill>
                  <a:srgbClr val="FF0000"/>
                </a:solidFill>
              </a:rPr>
              <a:t>		   </a:t>
            </a:r>
            <a:r>
              <a:rPr lang="en-US" altLang="en-US" b="1" u="sng" dirty="0">
                <a:solidFill>
                  <a:srgbClr val="FF0000"/>
                </a:solidFill>
              </a:rPr>
              <a:t>Burst Time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i="1" dirty="0"/>
              <a:t>		  P</a:t>
            </a:r>
            <a:r>
              <a:rPr lang="en-US" altLang="en-US" i="1" baseline="-25000" dirty="0"/>
              <a:t>1			</a:t>
            </a:r>
            <a:r>
              <a:rPr lang="en-US" altLang="en-US" dirty="0"/>
              <a:t>0</a:t>
            </a:r>
            <a:r>
              <a:rPr lang="en-US" altLang="en-US" i="1" baseline="-25000" dirty="0"/>
              <a:t>			</a:t>
            </a:r>
            <a:r>
              <a:rPr lang="en-US" altLang="en-US" dirty="0"/>
              <a:t>28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	 		</a:t>
            </a:r>
            <a:r>
              <a:rPr lang="en-US" altLang="en-US" dirty="0"/>
              <a:t>2			3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		</a:t>
            </a:r>
            <a:r>
              <a:rPr lang="en-US" altLang="en-US" dirty="0"/>
              <a:t>7			3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	</a:t>
            </a:r>
            <a:r>
              <a:rPr lang="en-US" altLang="en-US" dirty="0"/>
              <a:t>		10			20</a:t>
            </a:r>
          </a:p>
          <a:p>
            <a:pPr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        	</a:t>
            </a:r>
          </a:p>
          <a:p>
            <a:pPr>
              <a:tabLst>
                <a:tab pos="2219325" algn="ctr"/>
                <a:tab pos="3994150" algn="ctr"/>
              </a:tabLst>
            </a:pPr>
            <a:endParaRPr lang="en-US" altLang="en-US" dirty="0"/>
          </a:p>
          <a:p>
            <a:pPr>
              <a:tabLst>
                <a:tab pos="2219325" algn="ctr"/>
                <a:tab pos="3994150" algn="ctr"/>
              </a:tabLst>
            </a:pPr>
            <a:endParaRPr lang="en-US" altLang="en-US" dirty="0"/>
          </a:p>
          <a:p>
            <a:pPr marL="0" indent="0">
              <a:buNone/>
              <a:tabLst>
                <a:tab pos="2219325" algn="ctr"/>
                <a:tab pos="3994150" algn="ctr"/>
              </a:tabLst>
            </a:pPr>
            <a:endParaRPr lang="en-US" altLang="en-US" dirty="0"/>
          </a:p>
          <a:p>
            <a:pPr marL="0" indent="0"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Typically, higher average turnaround than SJF, but better </a:t>
            </a:r>
            <a:r>
              <a:rPr lang="en-US" altLang="en-US" b="1" i="1" dirty="0"/>
              <a:t>response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627" y="1667688"/>
            <a:ext cx="221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= 4 </a:t>
            </a:r>
            <a:r>
              <a:rPr lang="en-US" sz="2400" dirty="0" err="1"/>
              <a:t>ms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4017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Multilevel Queue Scheduling</a:t>
            </a:r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466850"/>
            <a:ext cx="66865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05102" y="1729946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priority preemptive scheduling among queues</a:t>
            </a:r>
          </a:p>
        </p:txBody>
      </p:sp>
    </p:spTree>
    <p:extLst>
      <p:ext uri="{BB962C8B-B14F-4D97-AF65-F5344CB8AC3E}">
        <p14:creationId xmlns:p14="http://schemas.microsoft.com/office/powerpoint/2010/main" val="27306605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Multilevel Feedback Queue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3796" y="1422958"/>
            <a:ext cx="10955123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 process can move between the various queues; aging can be implemented this way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Separate processes according to the characteristics of their CPU bursts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Parameters considered: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number of queues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scheduling algorithms for each queue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method used to determine when to upgrade a process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method used to determine when to demote a process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method used to determine which queue a process will enter when that process needs service</a:t>
            </a:r>
          </a:p>
        </p:txBody>
      </p:sp>
    </p:spTree>
    <p:extLst>
      <p:ext uri="{BB962C8B-B14F-4D97-AF65-F5344CB8AC3E}">
        <p14:creationId xmlns:p14="http://schemas.microsoft.com/office/powerpoint/2010/main" val="21635848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Multilevel Feedback Queue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8293" y="1453927"/>
            <a:ext cx="8796809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Three queues: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i="1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– RR with time quantum 8 milliseconds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i="1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 – RR time quantum 16 milliseconds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i="1" dirty="0"/>
              <a:t>Q</a:t>
            </a:r>
            <a:r>
              <a:rPr lang="en-US" altLang="en-US" baseline="-25000" dirty="0"/>
              <a:t>2</a:t>
            </a:r>
            <a:r>
              <a:rPr lang="en-US" altLang="en-US" dirty="0"/>
              <a:t> – FCFS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dirty="0"/>
              <a:t>Scheduling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A new process enters queue </a:t>
            </a:r>
            <a:r>
              <a:rPr lang="en-US" altLang="en-US" i="1" dirty="0"/>
              <a:t>Q</a:t>
            </a:r>
            <a:r>
              <a:rPr lang="en-US" altLang="en-US" i="1" baseline="-25000" dirty="0"/>
              <a:t>0</a:t>
            </a:r>
            <a:r>
              <a:rPr lang="en-US" altLang="en-US" i="1" dirty="0"/>
              <a:t> </a:t>
            </a:r>
            <a:r>
              <a:rPr lang="en-US" altLang="en-US" dirty="0"/>
              <a:t>which is uses RR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400" dirty="0"/>
              <a:t>When it gains CPU, job receives 8 milliseconds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400" dirty="0"/>
              <a:t>If it does not finish in 8 milliseconds, job is moved to tail of queue </a:t>
            </a:r>
            <a:r>
              <a:rPr lang="en-US" altLang="en-US" sz="2400" i="1" dirty="0"/>
              <a:t>Q</a:t>
            </a:r>
            <a:r>
              <a:rPr lang="en-US" altLang="en-US" sz="2400" baseline="-25000" dirty="0"/>
              <a:t>1</a:t>
            </a:r>
            <a:endParaRPr lang="en-US" altLang="en-US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At </a:t>
            </a:r>
            <a:r>
              <a:rPr lang="en-US" altLang="en-US" i="1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 process is again served using RR and receives 16 additional milliseconds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400" dirty="0"/>
              <a:t>If it still does not complete, it is preempted and moved to tail of queue </a:t>
            </a:r>
            <a:r>
              <a:rPr lang="en-US" altLang="en-US" sz="2400" i="1" dirty="0"/>
              <a:t>Q</a:t>
            </a:r>
            <a:r>
              <a:rPr lang="en-US" altLang="en-US" sz="2400" baseline="-25000" dirty="0"/>
              <a:t>2</a:t>
            </a:r>
            <a:endParaRPr lang="en-US" altLang="en-US" sz="2400" dirty="0"/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91" y="1640016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946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Thread Scheduling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3796" y="1422958"/>
            <a:ext cx="10271383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Distinction between user-level and kernel-level threads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When threads supported, threads scheduled, not processes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Many-to-one and many-to-many models, thread library schedules user-level threads to run on available LWPs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process-contention scope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PCS</a:t>
            </a:r>
            <a:r>
              <a:rPr lang="en-US" altLang="en-US" b="1" dirty="0"/>
              <a:t>) </a:t>
            </a:r>
            <a:r>
              <a:rPr lang="en-US" altLang="en-US" dirty="0"/>
              <a:t>since scheduling competition is within the process (local contention scope)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typically done via priority set by programmer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Kernel thread scheduled onto available CPU is </a:t>
            </a:r>
            <a:r>
              <a:rPr lang="en-US" altLang="en-US" b="1" dirty="0">
                <a:solidFill>
                  <a:srgbClr val="3366FF"/>
                </a:solidFill>
              </a:rPr>
              <a:t>system-contention scope</a:t>
            </a:r>
            <a:r>
              <a:rPr lang="en-US" altLang="en-US" b="1" dirty="0"/>
              <a:t> (</a:t>
            </a:r>
            <a:r>
              <a:rPr lang="en-US" altLang="en-US" b="1" dirty="0">
                <a:solidFill>
                  <a:srgbClr val="3366FF"/>
                </a:solidFill>
              </a:rPr>
              <a:t>SCS</a:t>
            </a:r>
            <a:r>
              <a:rPr lang="en-US" altLang="en-US" b="1" dirty="0"/>
              <a:t>) </a:t>
            </a:r>
            <a:r>
              <a:rPr lang="en-US" altLang="en-US" dirty="0"/>
              <a:t>– competition among all threads in system (global contention scope)</a:t>
            </a:r>
          </a:p>
        </p:txBody>
      </p:sp>
    </p:spTree>
    <p:extLst>
      <p:ext uri="{BB962C8B-B14F-4D97-AF65-F5344CB8AC3E}">
        <p14:creationId xmlns:p14="http://schemas.microsoft.com/office/powerpoint/2010/main" val="81568319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solidFill>
                  <a:srgbClr val="0000FF"/>
                </a:solidFill>
              </a:rPr>
              <a:t>Pthread</a:t>
            </a:r>
            <a:r>
              <a:rPr lang="en-US" altLang="en-US" sz="4000" dirty="0">
                <a:solidFill>
                  <a:srgbClr val="0000FF"/>
                </a:solidFill>
              </a:rPr>
              <a:t> Scheduling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6131" y="1612428"/>
            <a:ext cx="11111642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API allows specifying either PCS or SCS during thread creation, contention scope values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PTHREAD_SCOPE_PROCESS schedules threads using PCS scheduling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PTHREAD_SCOPE_SYSTEM schedules threads using SCS scheduling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Can be limited by OS – Linux and Mac OS X only allow PTHREAD_SCOPE_SYSTEM</a:t>
            </a:r>
          </a:p>
          <a:p>
            <a:r>
              <a:rPr lang="en-US" dirty="0"/>
              <a:t>On systems implementing the M:M model, PTHREAD_SCOPE_PROCESS policy schedules user-level threads onto available LWPs</a:t>
            </a:r>
          </a:p>
          <a:p>
            <a:r>
              <a:rPr lang="en-US" dirty="0"/>
              <a:t>PTHREAD_SCOPE_SYSTEM policy will create and bind an LWP for each user-level thread effectively mapping a user-level thread to a kernel level thread</a:t>
            </a:r>
          </a:p>
        </p:txBody>
      </p:sp>
    </p:spTree>
    <p:extLst>
      <p:ext uri="{BB962C8B-B14F-4D97-AF65-F5344CB8AC3E}">
        <p14:creationId xmlns:p14="http://schemas.microsoft.com/office/powerpoint/2010/main" val="294362933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solidFill>
                  <a:srgbClr val="0000FF"/>
                </a:solidFill>
              </a:rPr>
              <a:t>Pthread</a:t>
            </a:r>
            <a:r>
              <a:rPr lang="en-US" altLang="en-US" sz="4000" dirty="0">
                <a:solidFill>
                  <a:srgbClr val="0000FF"/>
                </a:solidFill>
              </a:rPr>
              <a:t> Scheduling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6131" y="1612428"/>
            <a:ext cx="11111642" cy="4530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pthread_attr_setscope</a:t>
            </a:r>
            <a:r>
              <a:rPr lang="en-US" dirty="0"/>
              <a:t>(</a:t>
            </a:r>
            <a:r>
              <a:rPr lang="en-US" dirty="0" err="1"/>
              <a:t>pthread_attr_t</a:t>
            </a:r>
            <a:r>
              <a:rPr lang="en-US" dirty="0"/>
              <a:t> *</a:t>
            </a:r>
            <a:r>
              <a:rPr lang="en-US" dirty="0" err="1"/>
              <a:t>attr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scope)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pthread_attr_getscope</a:t>
            </a:r>
            <a:r>
              <a:rPr lang="en-US" dirty="0"/>
              <a:t>(</a:t>
            </a:r>
            <a:r>
              <a:rPr lang="en-US"/>
              <a:t>pthread</a:t>
            </a:r>
            <a:r>
              <a:rPr lang="en-US" dirty="0"/>
              <a:t>_</a:t>
            </a:r>
            <a:r>
              <a:rPr lang="en-US"/>
              <a:t>attr_t</a:t>
            </a:r>
            <a:r>
              <a:rPr lang="en-US" dirty="0"/>
              <a:t> *</a:t>
            </a:r>
            <a:r>
              <a:rPr lang="en-US" dirty="0" err="1"/>
              <a:t>attr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*scope)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On success, these functions return 0; on error, they return a nonzero  error number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593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>
                <a:solidFill>
                  <a:srgbClr val="0000FF"/>
                </a:solidFill>
              </a:rPr>
              <a:t>Pthread</a:t>
            </a:r>
            <a:r>
              <a:rPr lang="en-US" altLang="en-US" sz="4000" dirty="0">
                <a:solidFill>
                  <a:srgbClr val="0000FF"/>
                </a:solidFill>
              </a:rPr>
              <a:t> Scheduling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3758" y="1544338"/>
            <a:ext cx="6818312" cy="4919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NUM_THREADS 5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scope;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[NUM_THREADS];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set the default attributes */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pthread_attr_init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first inquire on the current scope */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pthread_attr_getscope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&amp;scope) != 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“Error\n");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(scope == PTHREAD_SCOPE_PROCESS)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("PTHREAD_SCOPE_PROCESS");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 (scope == PTHREAD_SCOPE_SYSTEM)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("PTHREAD_SCOPE_SYSTEM");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"Illegal scope value.\n");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46169" y="1544338"/>
            <a:ext cx="5945831" cy="4765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set the scheduling algorithm to SCS */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pthread_attr_setscope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PTHREAD_SCOPE_SYSTEM);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create the threads */</a:t>
            </a:r>
            <a:b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NUM_THREADS;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],&amp;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attr,runner,NULL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now join on each thread */</a:t>
            </a:r>
            <a:b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NUM_THREADS;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NULL);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Each thread will begin control in this function */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*runner(void *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do some work ... */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662195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CPU Scheduler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5533" y="2043114"/>
            <a:ext cx="5368506" cy="4786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ea typeface="ＭＳ Ｐゴシック" charset="-128"/>
              </a:rPr>
              <a:t>CPU scheduling decisions</a:t>
            </a:r>
          </a:p>
          <a:p>
            <a:pPr marL="914285" lvl="1" indent="-457200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running to waiting state</a:t>
            </a:r>
          </a:p>
          <a:p>
            <a:pPr marL="914285" lvl="1" indent="-457200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running to ready state</a:t>
            </a:r>
          </a:p>
          <a:p>
            <a:pPr marL="914285" lvl="1" indent="-457200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waiting to ready</a:t>
            </a:r>
          </a:p>
          <a:p>
            <a:pPr marL="914285" lvl="1" indent="-457200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terminates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rgbClr val="0000FF"/>
                </a:solidFill>
                <a:ea typeface="ＭＳ Ｐゴシック" charset="-128"/>
              </a:rPr>
              <a:t>Preemptive scheduling </a:t>
            </a:r>
            <a:r>
              <a:rPr lang="en-US" sz="2400" dirty="0">
                <a:ea typeface="ＭＳ Ｐゴシック" charset="-128"/>
              </a:rPr>
              <a:t>– done in situations 2 and 3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400" b="1" dirty="0" err="1">
                <a:solidFill>
                  <a:srgbClr val="0000FF"/>
                </a:solidFill>
                <a:ea typeface="ＭＳ Ｐゴシック" charset="-128"/>
              </a:rPr>
              <a:t>Nonpremptive</a:t>
            </a:r>
            <a:r>
              <a:rPr lang="en-US" sz="2400" b="1" dirty="0">
                <a:solidFill>
                  <a:srgbClr val="0000FF"/>
                </a:solidFill>
                <a:ea typeface="ＭＳ Ｐゴシック" charset="-128"/>
              </a:rPr>
              <a:t> /Cooperative scheduling </a:t>
            </a:r>
            <a:r>
              <a:rPr lang="en-US" sz="2400" dirty="0">
                <a:ea typeface="ＭＳ Ｐゴシック" charset="-128"/>
              </a:rPr>
              <a:t>– once a process is allocated the CPU it retains the CPU until termination or switching to waiting state</a:t>
            </a:r>
            <a:endParaRPr lang="en-US" dirty="0">
              <a:ea typeface="ＭＳ Ｐゴシック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854E7A-FAD8-FC1B-4482-AFD9E225A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67" y="2686528"/>
            <a:ext cx="6096000" cy="2380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706AB5-E554-73FF-4786-623D406D7223}"/>
              </a:ext>
            </a:extLst>
          </p:cNvPr>
          <p:cNvSpPr txBox="1"/>
          <p:nvPr/>
        </p:nvSpPr>
        <p:spPr>
          <a:xfrm>
            <a:off x="269326" y="1333320"/>
            <a:ext cx="11922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Short-term / CPU scheduler </a:t>
            </a:r>
            <a:r>
              <a:rPr lang="en-US" sz="2400" dirty="0">
                <a:ea typeface="ＭＳ Ｐゴシック" charset="-128"/>
              </a:rPr>
              <a:t>selects from among the processes in ready queue for CPU allocation</a:t>
            </a:r>
          </a:p>
        </p:txBody>
      </p:sp>
    </p:spTree>
    <p:extLst>
      <p:ext uri="{BB962C8B-B14F-4D97-AF65-F5344CB8AC3E}">
        <p14:creationId xmlns:p14="http://schemas.microsoft.com/office/powerpoint/2010/main" val="360233624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CFS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A2AD-9614-8A4B-B2DA-90E8F12135EC}"/>
              </a:ext>
            </a:extLst>
          </p:cNvPr>
          <p:cNvSpPr txBox="1"/>
          <p:nvPr/>
        </p:nvSpPr>
        <p:spPr>
          <a:xfrm>
            <a:off x="572077" y="1417320"/>
            <a:ext cx="110636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default scheduler of Linux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red-black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processes are given a fair amount of processor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keeps track of the amount of processor time provided to a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smaller runtime implies the process has been permitted to access processor for a smaller amount of time, hence higher is the need for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CFS Scheduler — The Linux Kernel documentation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046936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Dispatcher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49154" y="1676401"/>
            <a:ext cx="9430522" cy="4483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Dispatcher module gives control of the CPU to the process selected by the short-term scheduler; this involves: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switching context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switching to user mode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jumping to the proper location in the user program to restart that program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Dispatch latency </a:t>
            </a:r>
            <a:r>
              <a:rPr lang="en-US" altLang="en-US" dirty="0"/>
              <a:t>– time for the dispatcher to stop one process and start another running</a:t>
            </a:r>
          </a:p>
        </p:txBody>
      </p:sp>
    </p:spTree>
    <p:extLst>
      <p:ext uri="{BB962C8B-B14F-4D97-AF65-F5344CB8AC3E}">
        <p14:creationId xmlns:p14="http://schemas.microsoft.com/office/powerpoint/2010/main" val="36040763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Scheduling Criteria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18250" y="1486930"/>
            <a:ext cx="11278006" cy="4959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CPU utilization </a:t>
            </a:r>
            <a:r>
              <a:rPr lang="en-US" altLang="en-US" dirty="0"/>
              <a:t>– keep the CPU as busy as possible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Throughput</a:t>
            </a:r>
            <a:r>
              <a:rPr lang="en-US" altLang="en-US" dirty="0"/>
              <a:t> – no. of processes that complete their execution per time unit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Turnaround time </a:t>
            </a:r>
            <a:r>
              <a:rPr lang="en-US" altLang="en-US" dirty="0"/>
              <a:t>– amount of time to execute a particular process, interval from submission time to completion time, sum of durations spent waiting to get into memory, waiting in ready queue, executing on CPU, doing I/O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Waiting time </a:t>
            </a:r>
            <a:r>
              <a:rPr lang="en-US" altLang="en-US" dirty="0"/>
              <a:t>– amount of time a process has been waiting in the ready queue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FF0000"/>
                </a:solidFill>
              </a:rPr>
              <a:t>Response time </a:t>
            </a:r>
            <a:r>
              <a:rPr lang="en-US" altLang="en-US" dirty="0"/>
              <a:t>– amount of time it takes from when a request was submitted until the first response is produced, not output  (for time-sharing environment), depends on the speed of output device</a:t>
            </a:r>
          </a:p>
        </p:txBody>
      </p:sp>
    </p:spTree>
    <p:extLst>
      <p:ext uri="{BB962C8B-B14F-4D97-AF65-F5344CB8AC3E}">
        <p14:creationId xmlns:p14="http://schemas.microsoft.com/office/powerpoint/2010/main" val="1329881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8266" y="1400693"/>
            <a:ext cx="9144000" cy="856212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Draw Gantt chart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Compute the average wait time, TAT and RT for processes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14669" y="23328"/>
            <a:ext cx="7239000" cy="81487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FCFS: Example 1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38290"/>
              </p:ext>
            </p:extLst>
          </p:nvPr>
        </p:nvGraphicFramePr>
        <p:xfrm>
          <a:off x="270244" y="2275426"/>
          <a:ext cx="800925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32851" y="4998139"/>
            <a:ext cx="8009256" cy="783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543369" y="5913967"/>
            <a:ext cx="2590800" cy="530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7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2695" y="1379725"/>
            <a:ext cx="8531524" cy="90577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Draw Gantt chart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Compute the average wait time, TAT and RT for processes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352909" y="80513"/>
            <a:ext cx="72390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FCFS: Example 2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97553"/>
              </p:ext>
            </p:extLst>
          </p:nvPr>
        </p:nvGraphicFramePr>
        <p:xfrm>
          <a:off x="422695" y="2356482"/>
          <a:ext cx="800925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08673" y="5025388"/>
            <a:ext cx="8283236" cy="783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289873" y="5965515"/>
            <a:ext cx="2590800" cy="530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34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3900" y="1434384"/>
            <a:ext cx="9144000" cy="10757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Draw Gantt chart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Compute the average wait time, TAT and RT for processes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28800" y="152400"/>
            <a:ext cx="72390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FCFS: Example 3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00752"/>
              </p:ext>
            </p:extLst>
          </p:nvPr>
        </p:nvGraphicFramePr>
        <p:xfrm>
          <a:off x="422694" y="2485643"/>
          <a:ext cx="800925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22694" y="4750059"/>
            <a:ext cx="8126083" cy="783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761117" y="5826781"/>
            <a:ext cx="2590800" cy="530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4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62501" y="249932"/>
            <a:ext cx="6324600" cy="858520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</a:rPr>
              <a:t>FCFS with I/O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73345"/>
              </p:ext>
            </p:extLst>
          </p:nvPr>
        </p:nvGraphicFramePr>
        <p:xfrm>
          <a:off x="268538" y="1485077"/>
          <a:ext cx="8690959" cy="260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3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4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9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BT</a:t>
                      </a:r>
                      <a:r>
                        <a:rPr lang="en-US" sz="2800" b="1" baseline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I/O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TAT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WT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 5, </a:t>
                      </a:r>
                      <a:r>
                        <a:rPr lang="en-US" sz="2400" b="1" u="sn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 3, </a:t>
                      </a:r>
                      <a:r>
                        <a:rPr lang="en-US" sz="2400" b="1" u="sn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, 2, </a:t>
                      </a:r>
                      <a:r>
                        <a:rPr lang="en-US" sz="2400" b="1" u="sn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83566" y="5267900"/>
            <a:ext cx="6096000" cy="632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354803" y="4245384"/>
            <a:ext cx="8690959" cy="7839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9484659" y="1613647"/>
            <a:ext cx="226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a process does not wait at the I/O device queue.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22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8971</TotalTime>
  <Words>2094</Words>
  <Application>Microsoft Office PowerPoint</Application>
  <PresentationFormat>Widescreen</PresentationFormat>
  <Paragraphs>401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ＭＳ Ｐゴシック</vt:lpstr>
      <vt:lpstr>Arial</vt:lpstr>
      <vt:lpstr>Baskerville Old Face</vt:lpstr>
      <vt:lpstr>Book Antiqua</vt:lpstr>
      <vt:lpstr>Calibri</vt:lpstr>
      <vt:lpstr>Calibri Light</vt:lpstr>
      <vt:lpstr>Cambria Math</vt:lpstr>
      <vt:lpstr>Comic Sans MS</vt:lpstr>
      <vt:lpstr>Courier New</vt:lpstr>
      <vt:lpstr>Lucida Grande</vt:lpstr>
      <vt:lpstr>Monotype Sorts</vt:lpstr>
      <vt:lpstr>Symbol</vt:lpstr>
      <vt:lpstr>Wingdings</vt:lpstr>
      <vt:lpstr>Office Theme</vt:lpstr>
      <vt:lpstr>OPERATING SYSTEMS (CS F372) CPU Scheduling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605</cp:revision>
  <cp:lastPrinted>2018-08-03T03:52:21Z</cp:lastPrinted>
  <dcterms:created xsi:type="dcterms:W3CDTF">2016-05-19T10:09:53Z</dcterms:created>
  <dcterms:modified xsi:type="dcterms:W3CDTF">2024-02-25T15:17:43Z</dcterms:modified>
</cp:coreProperties>
</file>