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15" r:id="rId3"/>
    <p:sldId id="371" r:id="rId4"/>
    <p:sldId id="372" r:id="rId5"/>
    <p:sldId id="373" r:id="rId6"/>
    <p:sldId id="374" r:id="rId7"/>
    <p:sldId id="375" r:id="rId8"/>
    <p:sldId id="376" r:id="rId9"/>
    <p:sldId id="309" r:id="rId10"/>
    <p:sldId id="310" r:id="rId11"/>
    <p:sldId id="311" r:id="rId12"/>
    <p:sldId id="313" r:id="rId13"/>
    <p:sldId id="314" r:id="rId14"/>
    <p:sldId id="268" r:id="rId15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D34DE9"/>
    <a:srgbClr val="0066FF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253df8ca9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3" name="Google Shape;213;g2b253df8ca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46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253df8ca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0" name="Google Shape;220;g2b253df8ca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20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2d01ae9e2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7" name="Google Shape;227;g2b2d01ae9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253df8ca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5" name="Google Shape;235;g2b253df8c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18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2d01ae9e2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2" name="Google Shape;242;g2b2d01ae9e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5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253df8ca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9" name="Google Shape;249;g2b253df8ca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1638" cy="3084513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13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3_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0" y="1295401"/>
            <a:ext cx="9347200" cy="46039"/>
            <a:chOff x="1905000" y="6553200"/>
            <a:chExt cx="7010400" cy="45719"/>
          </a:xfrm>
        </p:grpSpPr>
        <p:sp>
          <p:nvSpPr>
            <p:cNvPr id="68" name="Google Shape;68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2844800" y="6553201"/>
            <a:ext cx="9347200" cy="46039"/>
            <a:chOff x="1905000" y="6553200"/>
            <a:chExt cx="7010400" cy="45719"/>
          </a:xfrm>
        </p:grpSpPr>
        <p:sp>
          <p:nvSpPr>
            <p:cNvPr id="72" name="Google Shape;72;p1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Google Shape;75;p15" descr="Picture 7.png"/>
          <p:cNvPicPr preferRelativeResize="0"/>
          <p:nvPr/>
        </p:nvPicPr>
        <p:blipFill>
          <a:blip r:embed="rId2">
            <a:alphaModFix/>
          </a:blip>
          <a:srcRect l="1923" b="5335"/>
          <a:stretch>
            <a:fillRect/>
          </a:stretch>
        </p:blipFill>
        <p:spPr>
          <a:xfrm>
            <a:off x="8839202" y="1"/>
            <a:ext cx="2925233" cy="6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68800" y="6596064"/>
            <a:ext cx="7823200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067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1067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67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7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ct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2327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Processes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076130" y="1494910"/>
            <a:ext cx="1054830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Process scheduler </a:t>
            </a:r>
            <a:r>
              <a:rPr lang="en-US" altLang="en-US" sz="2800" dirty="0"/>
              <a:t>selects among available processes for next execution on CPU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Maintains </a:t>
            </a:r>
            <a:r>
              <a:rPr lang="en-US" altLang="en-US" sz="2800" b="1" dirty="0">
                <a:solidFill>
                  <a:srgbClr val="FF0000"/>
                </a:solidFill>
              </a:rPr>
              <a:t>scheduling queues </a:t>
            </a:r>
            <a:r>
              <a:rPr lang="en-US" altLang="en-US" sz="2800" dirty="0"/>
              <a:t>of processes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Job queue </a:t>
            </a:r>
            <a:r>
              <a:rPr lang="en-US" altLang="en-US" sz="2800" dirty="0"/>
              <a:t>– set of all processes in the system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Ready queue </a:t>
            </a:r>
            <a:r>
              <a:rPr lang="en-US" altLang="en-US" sz="2800" dirty="0"/>
              <a:t>– set of all processes residing in main memory, ready and waiting to execute, can be stored as a linked list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FF0000"/>
                </a:solidFill>
              </a:rPr>
              <a:t>Device queues </a:t>
            </a:r>
            <a:r>
              <a:rPr lang="en-US" altLang="en-US" sz="2800" dirty="0"/>
              <a:t>– set of processes waiting for an I/O device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800" dirty="0"/>
              <a:t>Processes migrate among the various queues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38115008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681065" y="482445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Various Queues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412147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0632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300057" y="1676401"/>
            <a:ext cx="1060808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Short-term scheduler 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CPU scheduler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/>
              <a:t>– selects which process should be executed next and then dispatcher allocates the CPU to that process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invoked frequently (milliseconds) </a:t>
            </a:r>
            <a:r>
              <a:rPr lang="en-US" altLang="en-US" sz="2400" dirty="0">
                <a:sym typeface="Symbol" panose="05050102010706020507" pitchFamily="18" charset="2"/>
              </a:rPr>
              <a:t> (must be fast)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Long-term scheduler 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job scheduler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/>
              <a:t>– selects which processes from job queue should be brought into the ready queue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invoked  infrequently (seconds, minutes)  (may be slow)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ym typeface="Symbol" panose="05050102010706020507" pitchFamily="18" charset="2"/>
              </a:rPr>
              <a:t>controls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degree of multiprogramming (no. of processes in main memory)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Schedulers</a:t>
            </a:r>
          </a:p>
        </p:txBody>
      </p:sp>
    </p:spTree>
    <p:extLst>
      <p:ext uri="{BB962C8B-B14F-4D97-AF65-F5344CB8AC3E}">
        <p14:creationId xmlns:p14="http://schemas.microsoft.com/office/powerpoint/2010/main" val="488916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30659" y="1321917"/>
            <a:ext cx="115906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0000"/>
                </a:solidFill>
              </a:rPr>
              <a:t>Medium-term scheduler  </a:t>
            </a:r>
            <a:r>
              <a:rPr kumimoji="1" lang="en-US" altLang="en-US" sz="2400" dirty="0"/>
              <a:t>can be added in time sharing systems if degree of multiprogramming needs to decrease</a:t>
            </a:r>
          </a:p>
          <a:p>
            <a:pPr marL="800100" lvl="1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sz="2400" dirty="0"/>
              <a:t>Intermediate level of scheduling</a:t>
            </a:r>
          </a:p>
          <a:p>
            <a:pPr marL="800100" lvl="1" indent="-342900">
              <a:spcBef>
                <a:spcPct val="35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3300"/>
                </a:solidFill>
              </a:rPr>
              <a:t>S</a:t>
            </a:r>
            <a:r>
              <a:rPr kumimoji="1" lang="en-US" altLang="en-US" sz="2400" b="1" dirty="0">
                <a:solidFill>
                  <a:srgbClr val="FF0000"/>
                </a:solidFill>
              </a:rPr>
              <a:t>wapping</a:t>
            </a:r>
          </a:p>
          <a:p>
            <a:pPr marL="800100" lvl="1" indent="-342900">
              <a:spcBef>
                <a:spcPct val="35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v"/>
            </a:pPr>
            <a:r>
              <a:rPr kumimoji="1" lang="en-US" altLang="en-US" sz="2400" b="1" dirty="0">
                <a:solidFill>
                  <a:srgbClr val="FF0000"/>
                </a:solidFill>
              </a:rPr>
              <a:t>Required for freeing memory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endParaRPr kumimoji="1"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Schedulers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86" y="3828921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530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77347" y="1514818"/>
            <a:ext cx="55646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asynchronous communication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messages placed onto the queue are stored until the recipient retrieves them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Message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" y="3567917"/>
            <a:ext cx="4667901" cy="11050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9996" y="1514818"/>
            <a:ext cx="56618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1</a:t>
            </a:r>
            <a:r>
              <a:rPr lang="en-US" sz="2400" dirty="0"/>
              <a:t> − Create a message queue or connect to an already existing message queue (</a:t>
            </a:r>
            <a:r>
              <a:rPr lang="en-US" sz="2400" dirty="0" err="1">
                <a:solidFill>
                  <a:srgbClr val="FF0000"/>
                </a:solidFill>
              </a:rPr>
              <a:t>msgget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2</a:t>
            </a:r>
            <a:r>
              <a:rPr lang="en-US" sz="2400" dirty="0"/>
              <a:t> − Write into message queue (</a:t>
            </a:r>
            <a:r>
              <a:rPr lang="en-US" sz="2400" dirty="0" err="1">
                <a:solidFill>
                  <a:srgbClr val="FF0000"/>
                </a:solidFill>
              </a:rPr>
              <a:t>msgsnd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3</a:t>
            </a:r>
            <a:r>
              <a:rPr lang="en-US" sz="2400" dirty="0"/>
              <a:t> − Read from the message queue (</a:t>
            </a:r>
            <a:r>
              <a:rPr lang="en-US" sz="2400" dirty="0" err="1">
                <a:solidFill>
                  <a:srgbClr val="FF0000"/>
                </a:solidFill>
              </a:rPr>
              <a:t>msgrcv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4</a:t>
            </a:r>
            <a:r>
              <a:rPr lang="en-US" sz="2400" dirty="0"/>
              <a:t> − Perform control operations on the message queue (</a:t>
            </a:r>
            <a:r>
              <a:rPr lang="en-US" sz="2400" dirty="0" err="1">
                <a:solidFill>
                  <a:srgbClr val="FF0000"/>
                </a:solidFill>
              </a:rPr>
              <a:t>msgctl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350" y="6089192"/>
            <a:ext cx="7655942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Functions are defined in the header file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&lt;sys/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msg.h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3625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msgget()</a:t>
            </a:r>
            <a:endParaRPr sz="1467"/>
          </a:p>
        </p:txBody>
      </p:sp>
      <p:sp>
        <p:nvSpPr>
          <p:cNvPr id="217" name="Google Shape;217;p32"/>
          <p:cNvSpPr/>
          <p:nvPr/>
        </p:nvSpPr>
        <p:spPr>
          <a:xfrm>
            <a:off x="607132" y="1401833"/>
            <a:ext cx="11072249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message queue or connects to an already existing message queue, as per the 1</a:t>
            </a:r>
            <a:r>
              <a:rPr lang="en" sz="2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arg.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msgget(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key_t key, int msgflg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Unique value which the message queue is associated with. If not associated with any existing queue, a new one is created (</a:t>
            </a: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IPC_CREAT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specified in </a:t>
            </a:r>
            <a:r>
              <a:rPr lang="en" sz="2800" b="1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msgflag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this.)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msgflg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Sets flags to control the behavior of the message queue. Examples include </a:t>
            </a: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IPC_CREAT, IPC_EXCL,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 Can also be zero.</a:t>
            </a:r>
          </a:p>
          <a:p>
            <a:pPr marL="736582" lvl="1" algn="just">
              <a:lnSpc>
                <a:spcPct val="90000"/>
              </a:lnSpc>
              <a:buClr>
                <a:srgbClr val="FF0000"/>
              </a:buClr>
              <a:buSzPts val="21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success, a message queue identifier is returned. (Non-negative integer). On failure, -1 is returned.</a:t>
            </a:r>
            <a:endParaRPr sz="1467" dirty="0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2363" y="2022250"/>
            <a:ext cx="43724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queue will be created even if </a:t>
            </a:r>
            <a:r>
              <a:rPr lang="en-US" i="1" dirty="0"/>
              <a:t>key </a:t>
            </a:r>
            <a:r>
              <a:rPr lang="en-US" dirty="0"/>
              <a:t>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IPC_PRIVATE</a:t>
            </a:r>
            <a:r>
              <a:rPr lang="en-US" dirty="0"/>
              <a:t>, but the queue will not be accessible to other processes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8940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msgsnd()</a:t>
            </a:r>
            <a:endParaRPr sz="1467"/>
          </a:p>
        </p:txBody>
      </p:sp>
      <p:sp>
        <p:nvSpPr>
          <p:cNvPr id="224" name="Google Shape;224;p33"/>
          <p:cNvSpPr/>
          <p:nvPr/>
        </p:nvSpPr>
        <p:spPr>
          <a:xfrm>
            <a:off x="458250" y="1446589"/>
            <a:ext cx="11154629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messages to a message queue, sender must have write permission on the message queue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msgsnd(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msqid, const void* msgp, size_t msgsz, int msgflg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msqid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identifier for the message queue.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msgp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points to a user-defined structure containing the message.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msgsz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the size in bytes of the message.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msgflg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the action to be taken</a:t>
            </a:r>
          </a:p>
          <a:p>
            <a:pPr marL="846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0 if successful</a:t>
            </a: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-1 if failed. No message is sent in this case.</a:t>
            </a:r>
          </a:p>
          <a:p>
            <a:pPr marL="761970" indent="-482588" algn="just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6262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73555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msgsnd()</a:t>
            </a:r>
            <a:endParaRPr sz="1467"/>
          </a:p>
        </p:txBody>
      </p:sp>
      <p:sp>
        <p:nvSpPr>
          <p:cNvPr id="231" name="Google Shape;231;p34"/>
          <p:cNvSpPr/>
          <p:nvPr/>
        </p:nvSpPr>
        <p:spPr>
          <a:xfrm>
            <a:off x="638133" y="15815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message buffer: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algn="just"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6262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mtype is a mandatory field. More fields may be added as is necessary.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29" y="2389781"/>
            <a:ext cx="3377200" cy="206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4610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1" y="1386101"/>
            <a:ext cx="12028515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receive/remove a message from a specified message queue and of a specified </a:t>
            </a:r>
            <a:r>
              <a:rPr lang="en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mtype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ssize_t msgrcv(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msqid, void *msgp, size_t msgsz, long msgtyp, </a:t>
            </a:r>
            <a:endParaRPr sz="28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algn="just">
              <a:lnSpc>
                <a:spcPct val="90000"/>
              </a:lnSpc>
            </a:pP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int msgflg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0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msqid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Identifier of the message queue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0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msgp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Points to a user-defined buffer where the read message is placed</a:t>
            </a:r>
          </a:p>
          <a:p>
            <a:pPr marL="761970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msgsz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Max. size in bytes for the member </a:t>
            </a:r>
            <a:r>
              <a:rPr lang="en-US" sz="2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mtext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structure pointed to by the 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msgp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0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msgtyp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Used to specify the </a:t>
            </a:r>
            <a:r>
              <a:rPr lang="en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mtype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message to be read. If </a:t>
            </a:r>
            <a:r>
              <a:rPr lang="en" sz="2800" b="1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msgtyp is 0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first message on the queue is read. If the value is &lt; 0, the first message with </a:t>
            </a:r>
            <a:r>
              <a:rPr lang="en" sz="2800" b="1" dirty="0">
                <a:solidFill>
                  <a:srgbClr val="FF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mtype &lt;= |msgtyp|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read. Else, specified </a:t>
            </a:r>
            <a:r>
              <a:rPr lang="en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mtype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1970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msgflg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the action to be taken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msgrcv()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9586995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546100" y="13861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success, returns the size of the message received (no. of bytes copied into </a:t>
            </a:r>
            <a:r>
              <a:rPr lang="en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mtext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marL="846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Calibri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unsuccessful, -1 is returned.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algn="just"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1075996" y="549225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msgrcv()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36485890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2286000" y="1676402"/>
            <a:ext cx="60960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400"/>
            </a:pPr>
            <a:endParaRPr sz="1867">
              <a:solidFill>
                <a:schemeClr val="dk1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1076129" y="539891"/>
            <a:ext cx="73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0000FF"/>
              </a:buClr>
              <a:buSzPts val="3000"/>
            </a:pPr>
            <a:r>
              <a:rPr lang="en" sz="4000">
                <a:solidFill>
                  <a:srgbClr val="0000FF"/>
                </a:solidFill>
              </a:rPr>
              <a:t>msgctl()</a:t>
            </a:r>
            <a:endParaRPr sz="1467"/>
          </a:p>
        </p:txBody>
      </p:sp>
      <p:sp>
        <p:nvSpPr>
          <p:cNvPr id="253" name="Google Shape;253;p37"/>
          <p:cNvSpPr/>
          <p:nvPr/>
        </p:nvSpPr>
        <p:spPr>
          <a:xfrm>
            <a:off x="638133" y="1581501"/>
            <a:ext cx="10360400" cy="4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certain control operations on the message queue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msgctl(</a:t>
            </a:r>
            <a:r>
              <a:rPr lang="en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msqid, int cmd, struct msqid_ds* buf</a:t>
            </a:r>
            <a:r>
              <a:rPr lang="en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parameters: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msqid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identifier for the message queue</a:t>
            </a:r>
            <a:endParaRPr sz="1467" dirty="0">
              <a:solidFill>
                <a:schemeClr val="dk1"/>
              </a:solidFill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Noto Sans Symbols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specifies control operations to be performed on the queue, such as </a:t>
            </a: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IPC_RMID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delete the queue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82588">
              <a:lnSpc>
                <a:spcPct val="90000"/>
              </a:lnSpc>
              <a:buClr>
                <a:srgbClr val="FF0000"/>
              </a:buClr>
              <a:buSzPts val="2100"/>
              <a:buFont typeface="Courier New"/>
              <a:buChar char="◆"/>
            </a:pPr>
            <a:r>
              <a:rPr lang="en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buf 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pointer to a user-defined structure</a:t>
            </a:r>
            <a:endParaRPr sz="1467" dirty="0"/>
          </a:p>
          <a:p>
            <a:pPr marL="457189" indent="-355591" algn="just">
              <a:lnSpc>
                <a:spcPct val="90000"/>
              </a:lnSpc>
              <a:buClr>
                <a:schemeClr val="dk1"/>
              </a:buClr>
              <a:buSzPts val="12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48722" algn="just">
              <a:lnSpc>
                <a:spcPct val="90000"/>
              </a:lnSpc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successful, the specified control operation is performed on the message queue and 0 is returned, else -1 is returned.</a:t>
            </a:r>
            <a:endParaRPr sz="1467" dirty="0"/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377" lvl="1" indent="-270927" algn="just">
              <a:lnSpc>
                <a:spcPct val="90000"/>
              </a:lnSpc>
              <a:buClr>
                <a:schemeClr val="dk1"/>
              </a:buClr>
              <a:buSzPts val="21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6107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1748D79D-B3E0-F124-AFEB-7C13A60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35" y="5253084"/>
            <a:ext cx="2342795" cy="4034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399F76-D5F4-80C7-754B-F0A94D9F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3" y="2446951"/>
            <a:ext cx="853196" cy="2797660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Context Switch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77" y="1459369"/>
            <a:ext cx="49814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System must </a:t>
            </a:r>
            <a:r>
              <a:rPr lang="en-US" altLang="en-US" sz="2400" b="1" dirty="0">
                <a:solidFill>
                  <a:srgbClr val="3366FF"/>
                </a:solidFill>
              </a:rPr>
              <a:t>save state </a:t>
            </a:r>
            <a:r>
              <a:rPr lang="en-US" altLang="en-US" sz="2400" dirty="0"/>
              <a:t>of the old process and load the </a:t>
            </a:r>
            <a:r>
              <a:rPr lang="en-US" altLang="en-US" sz="2400" b="1" dirty="0">
                <a:solidFill>
                  <a:srgbClr val="3366FF"/>
                </a:solidFill>
              </a:rPr>
              <a:t>state </a:t>
            </a:r>
            <a:r>
              <a:rPr lang="en-US" altLang="en-US" sz="2400" dirty="0"/>
              <a:t>for the new process via </a:t>
            </a:r>
            <a:r>
              <a:rPr lang="en-US" altLang="en-US" sz="2400" b="1" dirty="0">
                <a:solidFill>
                  <a:srgbClr val="3366FF"/>
                </a:solidFill>
              </a:rPr>
              <a:t>context switch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Context </a:t>
            </a:r>
            <a:r>
              <a:rPr lang="en-US" altLang="en-US" sz="2400" dirty="0"/>
              <a:t>of a process represented in PCB (CPU registers contents, process state, memory management info.)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Context-switch time is overhead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Time dependent on 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3B029-3D2A-BE33-6DB9-783BA4961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6" r="3321"/>
          <a:stretch/>
        </p:blipFill>
        <p:spPr>
          <a:xfrm>
            <a:off x="5513294" y="1331397"/>
            <a:ext cx="6452371" cy="53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A1508-E04B-BAA4-968A-973ED5856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871" y="1866900"/>
            <a:ext cx="1102302" cy="59798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BEBBE8-8AF6-8E7D-6E08-84276C93927E}"/>
              </a:ext>
            </a:extLst>
          </p:cNvPr>
          <p:cNvGrpSpPr/>
          <p:nvPr/>
        </p:nvGrpSpPr>
        <p:grpSpPr>
          <a:xfrm>
            <a:off x="6782921" y="1904607"/>
            <a:ext cx="2525453" cy="551394"/>
            <a:chOff x="6782921" y="1904607"/>
            <a:chExt cx="2525453" cy="5513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6852F9-1E78-0E53-025A-13C64DAA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4848" y="1904607"/>
              <a:ext cx="2463526" cy="52256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7D0C64-23E4-F13D-D53F-7EB181D3F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2921" y="2348753"/>
              <a:ext cx="469526" cy="1072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3686575-7933-0FEB-D94D-8FD75BFC8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336" y="2410922"/>
            <a:ext cx="1559419" cy="6805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482AB1-A044-441E-B3D7-5D07CF83AE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64"/>
          <a:stretch/>
        </p:blipFill>
        <p:spPr>
          <a:xfrm>
            <a:off x="10985587" y="1868335"/>
            <a:ext cx="885136" cy="10929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CE3C59-DF6B-85E8-5FB7-E3FCDE4E46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9248"/>
          <a:stretch/>
        </p:blipFill>
        <p:spPr>
          <a:xfrm>
            <a:off x="7849335" y="3099966"/>
            <a:ext cx="1653253" cy="50797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B92598-A1B1-0EF2-FE0C-8FA394F67734}"/>
              </a:ext>
            </a:extLst>
          </p:cNvPr>
          <p:cNvCxnSpPr>
            <a:cxnSpLocks/>
          </p:cNvCxnSpPr>
          <p:nvPr/>
        </p:nvCxnSpPr>
        <p:spPr>
          <a:xfrm flipH="1">
            <a:off x="9409580" y="2961324"/>
            <a:ext cx="1670796" cy="588371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D387C-DB9C-3D11-5070-398DCC099BFB}"/>
              </a:ext>
            </a:extLst>
          </p:cNvPr>
          <p:cNvGrpSpPr/>
          <p:nvPr/>
        </p:nvGrpSpPr>
        <p:grpSpPr>
          <a:xfrm>
            <a:off x="7719482" y="3633344"/>
            <a:ext cx="3360894" cy="887375"/>
            <a:chOff x="7719482" y="3660239"/>
            <a:chExt cx="3360894" cy="88737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6B5852D-337B-9D84-07C2-868EEE5B0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19482" y="3660239"/>
              <a:ext cx="2428906" cy="887375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06594E-9E87-B48C-9B43-B3D002A34B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70141" y="4143970"/>
              <a:ext cx="1210235" cy="2990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F24898-3A4D-7ACD-89A6-AEE608CA09CE}"/>
              </a:ext>
            </a:extLst>
          </p:cNvPr>
          <p:cNvGrpSpPr/>
          <p:nvPr/>
        </p:nvGrpSpPr>
        <p:grpSpPr>
          <a:xfrm>
            <a:off x="11071411" y="2950402"/>
            <a:ext cx="884902" cy="1492649"/>
            <a:chOff x="11062833" y="2996142"/>
            <a:chExt cx="884902" cy="149264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3680255-BCD4-1B3C-66D1-2904715BD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76283"/>
            <a:stretch/>
          </p:blipFill>
          <p:spPr>
            <a:xfrm>
              <a:off x="11062833" y="2996142"/>
              <a:ext cx="207970" cy="149264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BE396D5-0C2A-0765-B1EF-40760546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817" y="3583027"/>
              <a:ext cx="645918" cy="264239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BB3BB029-9FBE-6A28-91A8-2C09868EDCC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339"/>
          <a:stretch/>
        </p:blipFill>
        <p:spPr>
          <a:xfrm>
            <a:off x="11071411" y="4407190"/>
            <a:ext cx="894254" cy="12553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4BBD79-7524-2D67-23A3-6C0A9D8ECA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60075" y="4534456"/>
            <a:ext cx="1775012" cy="10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5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856</Words>
  <Application>Microsoft Office PowerPoint</Application>
  <PresentationFormat>Widescreen</PresentationFormat>
  <Paragraphs>111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Baskerville Old Face</vt:lpstr>
      <vt:lpstr>Book Antiqua</vt:lpstr>
      <vt:lpstr>Calibri</vt:lpstr>
      <vt:lpstr>Calibri Light</vt:lpstr>
      <vt:lpstr>Courier New</vt:lpstr>
      <vt:lpstr>Noto Sans Symbols</vt:lpstr>
      <vt:lpstr>Symbol</vt:lpstr>
      <vt:lpstr>Wingdings</vt:lpstr>
      <vt:lpstr>Office Theme</vt:lpstr>
      <vt:lpstr>OPERATING SYSTEMS (CS F372) Processes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616</cp:revision>
  <cp:lastPrinted>2018-08-03T03:52:21Z</cp:lastPrinted>
  <dcterms:created xsi:type="dcterms:W3CDTF">2016-05-19T10:09:53Z</dcterms:created>
  <dcterms:modified xsi:type="dcterms:W3CDTF">2024-02-10T15:09:34Z</dcterms:modified>
</cp:coreProperties>
</file>