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329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405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9" r:id="rId20"/>
    <p:sldId id="398" r:id="rId21"/>
    <p:sldId id="400" r:id="rId22"/>
    <p:sldId id="401" r:id="rId23"/>
    <p:sldId id="402" r:id="rId24"/>
    <p:sldId id="403" r:id="rId25"/>
    <p:sldId id="268" r:id="rId26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sha Mitra" initials="B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4DE9"/>
    <a:srgbClr val="42ECF4"/>
    <a:srgbClr val="FF3300"/>
    <a:srgbClr val="CA14A3"/>
    <a:srgbClr val="0ED013"/>
    <a:srgbClr val="0066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E9342-A0CF-441D-8031-A99377EDC02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7908-FFF3-4E06-8AAB-65081BE1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3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CDDD6-8C87-4C9D-B8B1-F905E3E845CB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1400" y="4221893"/>
            <a:ext cx="6629400" cy="930877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 b="1" dirty="0">
                <a:latin typeface="Baskerville Old Face" panose="02020602080505020303" pitchFamily="18" charset="0"/>
              </a:rPr>
              <a:t>OPERATING SYSTEMS (CS F372)</a:t>
            </a:r>
            <a:br>
              <a:rPr lang="en-US" sz="2800" b="1" dirty="0">
                <a:latin typeface="Baskerville Old Face" panose="02020602080505020303" pitchFamily="18" charset="0"/>
              </a:rPr>
            </a:br>
            <a:r>
              <a:rPr lang="en-US" sz="2800" dirty="0">
                <a:latin typeface="Baskerville Old Face" panose="02020602080505020303" pitchFamily="18" charset="0"/>
              </a:rPr>
              <a:t>Deadlocks </a:t>
            </a:r>
            <a:r>
              <a:rPr lang="en-US" sz="2800" dirty="0">
                <a:latin typeface="Baskerville Old Face" panose="02020602080505020303" pitchFamily="18" charset="0"/>
                <a:cs typeface="Arial" charset="0"/>
              </a:rPr>
              <a:t>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3802791" y="5189841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Book Antiqua" panose="02040602050305030304" pitchFamily="18" charset="0"/>
              </a:rPr>
              <a:t>Barsha </a:t>
            </a:r>
            <a:r>
              <a:rPr lang="en-US" dirty="0">
                <a:latin typeface="Book Antiqua" panose="02040602050305030304" pitchFamily="18" charset="0"/>
              </a:rPr>
              <a:t>Mitra</a:t>
            </a:r>
          </a:p>
          <a:p>
            <a:r>
              <a:rPr lang="en-US" dirty="0">
                <a:latin typeface="Book Antiqua" panose="02040602050305030304" pitchFamily="18" charset="0"/>
              </a:rPr>
              <a:t>CSIS Dept.,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Deadlock Prevention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300038" y="1505465"/>
                <a:ext cx="11358561" cy="505777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en-US" altLang="en-US" b="1" dirty="0">
                    <a:solidFill>
                      <a:srgbClr val="FF0000"/>
                    </a:solidFill>
                  </a:rPr>
                  <a:t>Circular Wait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dirty="0"/>
                  <a:t>– impose a total ordering of all resource types, and require that each process requests resources in an increasing order of enumeration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altLang="en-US" dirty="0"/>
                  <a:t>define a 1:1 function F : R </a:t>
                </a:r>
                <a:r>
                  <a:rPr lang="en-US" altLang="en-US" dirty="0">
                    <a:sym typeface="Wingdings"/>
                  </a:rPr>
                  <a:t> N (N is set of natural nos.)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altLang="en-US" dirty="0">
                    <a:sym typeface="Wingdings"/>
                  </a:rPr>
                  <a:t>Say a process 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i="0" baseline="-25000" dirty="0" smtClean="0">
                        <a:latin typeface="Cambria Math" charset="0"/>
                        <a:sym typeface="Wingdings"/>
                      </a:rPr>
                      <m:t>i</m:t>
                    </m:r>
                  </m:oMath>
                </a14:m>
                <a:r>
                  <a:rPr lang="en-US" altLang="en-US" dirty="0">
                    <a:sym typeface="Wingdings"/>
                  </a:rPr>
                  <a:t> has requested a no. of instances of </a:t>
                </a:r>
                <a:r>
                  <a:rPr lang="en-US" altLang="en-US" dirty="0" err="1">
                    <a:sym typeface="Wingdings"/>
                  </a:rPr>
                  <a:t>R</a:t>
                </a:r>
                <a:r>
                  <a:rPr lang="en-US" altLang="en-US" baseline="-25000" dirty="0" err="1">
                    <a:sym typeface="Wingdings"/>
                  </a:rPr>
                  <a:t>i</a:t>
                </a:r>
                <a:endParaRPr lang="en-US" altLang="en-US" baseline="-25000" dirty="0">
                  <a:sym typeface="Wingdings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altLang="en-US" dirty="0">
                    <a:sym typeface="Wingdings"/>
                  </a:rPr>
                  <a:t>Later, P</a:t>
                </a:r>
                <a:r>
                  <a:rPr lang="en-US" altLang="en-US" baseline="-25000" dirty="0">
                    <a:sym typeface="Wingdings"/>
                  </a:rPr>
                  <a:t>i</a:t>
                </a:r>
                <a:r>
                  <a:rPr lang="en-US" altLang="en-US" dirty="0">
                    <a:sym typeface="Wingdings"/>
                  </a:rPr>
                  <a:t> can request resources of type </a:t>
                </a:r>
                <a:r>
                  <a:rPr lang="en-US" altLang="en-US" dirty="0" err="1">
                    <a:sym typeface="Wingdings"/>
                  </a:rPr>
                  <a:t>R</a:t>
                </a:r>
                <a:r>
                  <a:rPr lang="en-US" altLang="en-US" baseline="-25000" dirty="0" err="1">
                    <a:sym typeface="Wingdings"/>
                  </a:rPr>
                  <a:t>j</a:t>
                </a:r>
                <a:r>
                  <a:rPr lang="en-US" altLang="en-US" dirty="0">
                    <a:sym typeface="Wingdings"/>
                  </a:rPr>
                  <a:t> </a:t>
                </a:r>
                <a:r>
                  <a:rPr lang="en-US" altLang="en-US" dirty="0" err="1">
                    <a:sym typeface="Wingdings"/>
                  </a:rPr>
                  <a:t>iff</a:t>
                </a:r>
                <a:r>
                  <a:rPr lang="en-US" altLang="en-US" dirty="0">
                    <a:sym typeface="Wingdings"/>
                  </a:rPr>
                  <a:t> F(</a:t>
                </a:r>
                <a:r>
                  <a:rPr lang="en-US" altLang="en-US" dirty="0" err="1">
                    <a:sym typeface="Wingdings"/>
                  </a:rPr>
                  <a:t>R</a:t>
                </a:r>
                <a:r>
                  <a:rPr lang="en-US" altLang="en-US" baseline="-25000" dirty="0" err="1">
                    <a:sym typeface="Wingdings"/>
                  </a:rPr>
                  <a:t>j</a:t>
                </a:r>
                <a:r>
                  <a:rPr lang="en-US" altLang="en-US" dirty="0">
                    <a:sym typeface="Wingdings"/>
                  </a:rPr>
                  <a:t>) &gt; F(</a:t>
                </a:r>
                <a:r>
                  <a:rPr lang="en-US" altLang="en-US" dirty="0" err="1">
                    <a:sym typeface="Wingdings"/>
                  </a:rPr>
                  <a:t>R</a:t>
                </a:r>
                <a:r>
                  <a:rPr lang="en-US" altLang="en-US" baseline="-25000" dirty="0" err="1">
                    <a:sym typeface="Wingdings"/>
                  </a:rPr>
                  <a:t>i</a:t>
                </a:r>
                <a:r>
                  <a:rPr lang="en-US" altLang="en-US" dirty="0" smtClean="0">
                    <a:sym typeface="Wingdings"/>
                  </a:rPr>
                  <a:t>)</a:t>
                </a:r>
                <a:endParaRPr lang="en-US" altLang="en-US" dirty="0">
                  <a:sym typeface="Wingdings"/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38" y="1505465"/>
                <a:ext cx="11358561" cy="5057775"/>
              </a:xfrm>
              <a:prstGeom prst="rect">
                <a:avLst/>
              </a:prstGeom>
              <a:blipFill>
                <a:blip r:embed="rId2"/>
                <a:stretch>
                  <a:fillRect l="-913" t="-2048" r="-2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1182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Deadlock Avoidance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7" y="1505465"/>
            <a:ext cx="10132540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Requires that the system has some additional </a:t>
            </a:r>
            <a:r>
              <a:rPr lang="en-US" altLang="en-US" b="1" i="1" dirty="0"/>
              <a:t>a priori </a:t>
            </a:r>
            <a:r>
              <a:rPr lang="en-US" altLang="en-US" dirty="0"/>
              <a:t>information </a:t>
            </a:r>
            <a:br>
              <a:rPr lang="en-US" altLang="en-US" dirty="0"/>
            </a:br>
            <a:r>
              <a:rPr lang="en-US" altLang="en-US" dirty="0"/>
              <a:t>available</a:t>
            </a:r>
          </a:p>
          <a:p>
            <a:r>
              <a:rPr lang="en-US" altLang="en-US" dirty="0"/>
              <a:t>Requires that each process declare the </a:t>
            </a:r>
            <a:r>
              <a:rPr lang="en-US" altLang="en-US" b="1" i="1" dirty="0"/>
              <a:t>maximum number</a:t>
            </a:r>
            <a:r>
              <a:rPr lang="en-US" altLang="en-US" b="1" dirty="0"/>
              <a:t> </a:t>
            </a:r>
            <a:r>
              <a:rPr lang="en-US" altLang="en-US" dirty="0"/>
              <a:t>of resources of each type that it may need</a:t>
            </a:r>
          </a:p>
          <a:p>
            <a:r>
              <a:rPr lang="en-US" altLang="en-US" dirty="0"/>
              <a:t>Resource-allocation </a:t>
            </a:r>
            <a:r>
              <a:rPr lang="en-US" altLang="en-US" i="1" dirty="0"/>
              <a:t>state</a:t>
            </a:r>
            <a:r>
              <a:rPr lang="en-US" altLang="en-US" dirty="0"/>
              <a:t> is defined by the number of available and allocated resources, and the maximum demands of the processes</a:t>
            </a:r>
          </a:p>
          <a:p>
            <a:r>
              <a:rPr lang="en-US" altLang="en-US" dirty="0"/>
              <a:t>Deadlock-avoidance algorithm dynamically examines the resource-allocation state to ensure that there can never be a circular-wait condition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794867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Safe State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7" y="1505465"/>
            <a:ext cx="10132540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When a process requests an available resource, system must decide if immediate allocation leaves the system in a safe state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System is in </a:t>
            </a:r>
            <a:r>
              <a:rPr lang="en-US" altLang="en-US" b="1" dirty="0">
                <a:solidFill>
                  <a:srgbClr val="3366FF"/>
                </a:solidFill>
              </a:rPr>
              <a:t>safe state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P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&gt; of ALL the  processes  in the </a:t>
            </a:r>
            <a:r>
              <a:rPr lang="en-US" altLang="en-US" dirty="0" smtClean="0"/>
              <a:t>system </a:t>
            </a:r>
            <a:r>
              <a:rPr lang="en-US" altLang="en-US" dirty="0"/>
              <a:t>such that  for each P</a:t>
            </a:r>
            <a:r>
              <a:rPr lang="en-US" altLang="en-US" baseline="-25000" dirty="0"/>
              <a:t>i</a:t>
            </a:r>
            <a:r>
              <a:rPr lang="en-US" altLang="en-US" dirty="0"/>
              <a:t>, the resources that P</a:t>
            </a:r>
            <a:r>
              <a:rPr lang="en-US" altLang="en-US" baseline="-25000" dirty="0"/>
              <a:t>i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That is: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If resources needed by P</a:t>
            </a:r>
            <a:r>
              <a:rPr lang="en-US" altLang="en-US" baseline="-25000" dirty="0"/>
              <a:t>i</a:t>
            </a:r>
            <a:r>
              <a:rPr lang="en-US" altLang="en-US" dirty="0"/>
              <a:t> are not immediately available, then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When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When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terminates,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</a:p>
        </p:txBody>
      </p:sp>
    </p:spTree>
    <p:extLst>
      <p:ext uri="{BB962C8B-B14F-4D97-AF65-F5344CB8AC3E}">
        <p14:creationId xmlns:p14="http://schemas.microsoft.com/office/powerpoint/2010/main" val="399854943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Inferences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0627" y="1430395"/>
            <a:ext cx="7182196" cy="28504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If a system is in safe state </a:t>
            </a:r>
            <a:r>
              <a:rPr lang="en-US" altLang="en-US" dirty="0">
                <a:sym typeface="Symbol" panose="05050102010706020507" pitchFamily="18" charset="2"/>
              </a:rPr>
              <a:t> no </a:t>
            </a:r>
            <a:r>
              <a:rPr lang="en-US" altLang="en-US" dirty="0" smtClean="0">
                <a:sym typeface="Symbol" panose="05050102010706020507" pitchFamily="18" charset="2"/>
              </a:rPr>
              <a:t>deadlocks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 smtClean="0">
                <a:sym typeface="Symbol" panose="05050102010706020507" pitchFamily="18" charset="2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a system is in unsafe state  possibility of </a:t>
            </a:r>
            <a:r>
              <a:rPr lang="en-US" altLang="en-US" dirty="0" smtClean="0">
                <a:sym typeface="Symbol" panose="05050102010706020507" pitchFamily="18" charset="2"/>
              </a:rPr>
              <a:t>deadlock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 smtClean="0">
                <a:sym typeface="Symbol" panose="05050102010706020507" pitchFamily="18" charset="2"/>
              </a:rPr>
              <a:t>Avoidance </a:t>
            </a:r>
            <a:r>
              <a:rPr lang="en-US" altLang="en-US" dirty="0">
                <a:sym typeface="Symbol" panose="05050102010706020507" pitchFamily="18" charset="2"/>
              </a:rPr>
              <a:t> ensure that a system will never enter an unsafe state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7" t="1572" r="13683" b="2194"/>
          <a:stretch>
            <a:fillRect/>
          </a:stretch>
        </p:blipFill>
        <p:spPr bwMode="auto">
          <a:xfrm>
            <a:off x="7903306" y="1430395"/>
            <a:ext cx="4022725" cy="398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106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Avoidance Algorithms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7" y="1505465"/>
            <a:ext cx="10132540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Single instance of a resource type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Use a resource-allocation graph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Multiple instances of a resource type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 Use the </a:t>
            </a:r>
            <a:r>
              <a:rPr lang="en-US" altLang="en-US" dirty="0" smtClean="0"/>
              <a:t>banker</a:t>
            </a:r>
            <a:r>
              <a:rPr lang="en-US" altLang="en-US" dirty="0" smtClean="0"/>
              <a:t>’</a:t>
            </a:r>
            <a:r>
              <a:rPr lang="en-US" altLang="ja-JP" dirty="0" smtClean="0"/>
              <a:t>s </a:t>
            </a:r>
            <a:r>
              <a:rPr lang="en-US" altLang="ja-JP" dirty="0"/>
              <a:t>algorithm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3528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01773" y="0"/>
            <a:ext cx="85044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Resource-Allocation-Graph Algorithm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1233" y="1447800"/>
            <a:ext cx="7974226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3366FF"/>
                </a:solidFill>
              </a:rPr>
              <a:t>Claim edge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sym typeface="Symbol" panose="05050102010706020507" pitchFamily="18" charset="2"/>
              </a:rPr>
              <a:t>indicate </a:t>
            </a:r>
            <a:r>
              <a:rPr lang="en-US" altLang="en-US" sz="2400" dirty="0">
                <a:sym typeface="Symbol" panose="05050102010706020507" pitchFamily="18" charset="2"/>
              </a:rPr>
              <a:t>that process </a:t>
            </a: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 may request resource </a:t>
            </a:r>
            <a:r>
              <a:rPr lang="en-US" altLang="en-US" sz="2400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in future; represented by a dashed line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>
                <a:sym typeface="Symbol" panose="05050102010706020507" pitchFamily="18" charset="2"/>
              </a:rPr>
              <a:t>Claim edge converts to request edge when a process requests a resource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>
                <a:sym typeface="Symbol" panose="05050102010706020507" pitchFamily="18" charset="2"/>
              </a:rPr>
              <a:t>Request edge converted to an assignment edge when the  resource is allocated to the process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>
                <a:sym typeface="Symbol" panose="05050102010706020507" pitchFamily="18" charset="2"/>
              </a:rPr>
              <a:t>When a resource is released by a process, assignment edge reconverts to a claim edge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>
                <a:sym typeface="Symbol" panose="05050102010706020507" pitchFamily="18" charset="2"/>
              </a:rPr>
              <a:t>Resources must be claimed </a:t>
            </a:r>
            <a:r>
              <a:rPr lang="en-US" altLang="en-US" sz="2400" i="1" dirty="0">
                <a:sym typeface="Symbol" panose="05050102010706020507" pitchFamily="18" charset="2"/>
              </a:rPr>
              <a:t>a priori</a:t>
            </a:r>
            <a:r>
              <a:rPr lang="en-US" altLang="en-US" sz="2400" dirty="0">
                <a:sym typeface="Symbol" panose="05050102010706020507" pitchFamily="18" charset="2"/>
              </a:rPr>
              <a:t> in the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sym typeface="Symbol" panose="05050102010706020507" pitchFamily="18" charset="2"/>
              </a:rPr>
              <a:t>Request </a:t>
            </a:r>
            <a:r>
              <a:rPr lang="en-US" altLang="en-US" sz="2400" dirty="0">
                <a:sym typeface="Symbol" panose="05050102010706020507" pitchFamily="18" charset="2"/>
              </a:rPr>
              <a:t>can be granted only if converting the request edge to an assignment edge does not result in the formation of a cycle in the resource allocation graph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sz="2400" dirty="0"/>
          </a:p>
        </p:txBody>
      </p:sp>
      <p:pic>
        <p:nvPicPr>
          <p:cNvPr id="6" name="Picture 4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387" y="1035116"/>
            <a:ext cx="2486509" cy="251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795" y="3812382"/>
            <a:ext cx="2621692" cy="265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814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Banker’s Algorithm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7" y="1505465"/>
            <a:ext cx="10132540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Multiple instances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Each process must a priori declare maximum use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When a process requests a resource it may have to wait  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When a process gets all its resources it must return them in a finite amount of time</a:t>
            </a:r>
          </a:p>
        </p:txBody>
      </p:sp>
    </p:spTree>
    <p:extLst>
      <p:ext uri="{BB962C8B-B14F-4D97-AF65-F5344CB8AC3E}">
        <p14:creationId xmlns:p14="http://schemas.microsoft.com/office/powerpoint/2010/main" val="1999269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67675" y="0"/>
            <a:ext cx="85044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Data Structures for Banker’s Algorithm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67675" y="1447500"/>
            <a:ext cx="9482907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altLang="en-US" sz="2400" i="1" dirty="0"/>
              <a:t>n</a:t>
            </a:r>
            <a:r>
              <a:rPr lang="en-US" altLang="en-US" sz="2400" dirty="0"/>
              <a:t> = number of processes, and </a:t>
            </a:r>
            <a:r>
              <a:rPr lang="en-US" altLang="en-US" sz="2400" i="1" dirty="0"/>
              <a:t>m </a:t>
            </a:r>
            <a:r>
              <a:rPr lang="en-US" altLang="en-US" sz="2400" dirty="0"/>
              <a:t>= number of resources types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Available</a:t>
            </a:r>
            <a:r>
              <a:rPr lang="en-US" altLang="en-US" sz="2400" i="1" dirty="0">
                <a:solidFill>
                  <a:srgbClr val="FF0000"/>
                </a:solidFill>
              </a:rPr>
              <a:t>:</a:t>
            </a:r>
            <a:r>
              <a:rPr lang="en-US" altLang="en-US" sz="2400" dirty="0"/>
              <a:t>  Vector of length </a:t>
            </a:r>
            <a:r>
              <a:rPr lang="en-US" altLang="en-US" sz="2400" i="1" dirty="0"/>
              <a:t>m</a:t>
            </a:r>
            <a:r>
              <a:rPr lang="en-US" altLang="en-US" sz="2400" dirty="0"/>
              <a:t>. </a:t>
            </a:r>
            <a:r>
              <a:rPr lang="en-US" altLang="en-US" sz="2400" dirty="0" smtClean="0"/>
              <a:t>Available </a:t>
            </a:r>
            <a:r>
              <a:rPr lang="en-US" altLang="en-US" sz="2400" dirty="0"/>
              <a:t>[</a:t>
            </a:r>
            <a:r>
              <a:rPr lang="en-US" altLang="en-US" sz="2400" i="1" dirty="0"/>
              <a:t>j</a:t>
            </a:r>
            <a:r>
              <a:rPr lang="en-US" altLang="en-US" sz="2400" dirty="0"/>
              <a:t>] = </a:t>
            </a:r>
            <a:r>
              <a:rPr lang="en-US" altLang="en-US" sz="2400" i="1" dirty="0" smtClean="0"/>
              <a:t>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b="1" dirty="0" smtClean="0">
                <a:solidFill>
                  <a:srgbClr val="FF0000"/>
                </a:solidFill>
              </a:rPr>
              <a:t>Max</a:t>
            </a:r>
            <a:r>
              <a:rPr lang="en-US" altLang="en-US" sz="2400" i="1" dirty="0">
                <a:solidFill>
                  <a:srgbClr val="FF0000"/>
                </a:solidFill>
              </a:rPr>
              <a:t>:</a:t>
            </a:r>
            <a:r>
              <a:rPr lang="en-US" altLang="en-US" sz="2400" i="1" dirty="0"/>
              <a:t> n x m</a:t>
            </a:r>
            <a:r>
              <a:rPr lang="en-US" altLang="en-US" sz="2400" dirty="0"/>
              <a:t> matrix.  </a:t>
            </a:r>
            <a:r>
              <a:rPr lang="en-US" altLang="en-US" sz="2400" i="1" dirty="0" smtClean="0"/>
              <a:t>Max </a:t>
            </a:r>
            <a:r>
              <a:rPr lang="en-US" altLang="en-US" sz="2400" dirty="0"/>
              <a:t>[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][</a:t>
            </a:r>
            <a:r>
              <a:rPr lang="en-US" altLang="en-US" sz="2400" i="1" dirty="0"/>
              <a:t>j</a:t>
            </a:r>
            <a:r>
              <a:rPr lang="en-US" altLang="en-US" sz="2400" dirty="0"/>
              <a:t>] = </a:t>
            </a:r>
            <a:r>
              <a:rPr lang="en-US" altLang="en-US" sz="2400" i="1" dirty="0" smtClean="0"/>
              <a:t>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b="1" dirty="0" smtClean="0">
                <a:solidFill>
                  <a:srgbClr val="FF0000"/>
                </a:solidFill>
              </a:rPr>
              <a:t>Allocation</a:t>
            </a:r>
            <a:r>
              <a:rPr lang="en-US" altLang="en-US" sz="2400" i="1" dirty="0">
                <a:solidFill>
                  <a:srgbClr val="FF0000"/>
                </a:solidFill>
              </a:rPr>
              <a:t>:</a:t>
            </a:r>
            <a:r>
              <a:rPr lang="en-US" altLang="en-US" sz="2400" i="1" dirty="0"/>
              <a:t>  n </a:t>
            </a:r>
            <a:r>
              <a:rPr lang="en-US" altLang="en-US" sz="2400" dirty="0"/>
              <a:t>x</a:t>
            </a:r>
            <a:r>
              <a:rPr lang="en-US" altLang="en-US" sz="2400" i="1" dirty="0"/>
              <a:t> m</a:t>
            </a:r>
            <a:r>
              <a:rPr lang="en-US" altLang="en-US" sz="2400" dirty="0"/>
              <a:t> matrix.  Allocation[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][</a:t>
            </a:r>
            <a:r>
              <a:rPr lang="en-US" altLang="en-US" sz="2400" i="1" dirty="0"/>
              <a:t>j</a:t>
            </a:r>
            <a:r>
              <a:rPr lang="en-US" altLang="en-US" sz="2400" dirty="0"/>
              <a:t>] = </a:t>
            </a:r>
            <a:r>
              <a:rPr lang="en-US" altLang="en-US" sz="2400" i="1" dirty="0" smtClean="0"/>
              <a:t>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b="1" dirty="0" smtClean="0">
                <a:solidFill>
                  <a:srgbClr val="FF0000"/>
                </a:solidFill>
              </a:rPr>
              <a:t>Need</a:t>
            </a:r>
            <a:r>
              <a:rPr lang="en-US" altLang="en-US" sz="2400" i="1" dirty="0">
                <a:solidFill>
                  <a:srgbClr val="FF0000"/>
                </a:solidFill>
              </a:rPr>
              <a:t>:</a:t>
            </a:r>
            <a:r>
              <a:rPr lang="en-US" altLang="en-US" sz="2400" i="1" dirty="0"/>
              <a:t>  n </a:t>
            </a:r>
            <a:r>
              <a:rPr lang="en-US" altLang="en-US" sz="2400" dirty="0"/>
              <a:t>x</a:t>
            </a:r>
            <a:r>
              <a:rPr lang="en-US" altLang="en-US" sz="2400" i="1" dirty="0"/>
              <a:t> m</a:t>
            </a:r>
            <a:r>
              <a:rPr lang="en-US" altLang="en-US" sz="2400" dirty="0"/>
              <a:t> matrix. </a:t>
            </a:r>
            <a:r>
              <a:rPr lang="en-US" altLang="en-US" sz="2400" i="1" dirty="0" smtClean="0"/>
              <a:t>Need</a:t>
            </a:r>
            <a:r>
              <a:rPr lang="en-US" altLang="en-US" sz="2400" dirty="0" smtClean="0"/>
              <a:t>[</a:t>
            </a:r>
            <a:r>
              <a:rPr lang="en-US" altLang="en-US" sz="2400" i="1" dirty="0" err="1" smtClean="0"/>
              <a:t>i</a:t>
            </a:r>
            <a:r>
              <a:rPr lang="en-US" altLang="en-US" sz="2400" dirty="0"/>
              <a:t>][</a:t>
            </a:r>
            <a:r>
              <a:rPr lang="en-US" altLang="en-US" sz="2400" i="1" dirty="0"/>
              <a:t>j</a:t>
            </a:r>
            <a:r>
              <a:rPr lang="en-US" altLang="en-US" sz="2400" dirty="0"/>
              <a:t>] =</a:t>
            </a:r>
            <a:r>
              <a:rPr lang="en-US" altLang="en-US" sz="2400" i="1" dirty="0"/>
              <a:t> </a:t>
            </a:r>
            <a:r>
              <a:rPr lang="en-US" altLang="en-US" sz="2400" i="1" dirty="0" smtClean="0"/>
              <a:t>k</a:t>
            </a:r>
            <a:r>
              <a:rPr lang="en-US" altLang="en-US" sz="2400" baseline="-25000" dirty="0" smtClean="0"/>
              <a:t> </a:t>
            </a:r>
            <a:endParaRPr lang="en-US" altLang="en-US" sz="2400" baseline="-25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i="1" dirty="0">
                <a:solidFill>
                  <a:srgbClr val="FF0000"/>
                </a:solidFill>
              </a:rPr>
              <a:t>Need</a:t>
            </a:r>
            <a:r>
              <a:rPr lang="en-US" altLang="en-US" sz="2400" dirty="0">
                <a:solidFill>
                  <a:srgbClr val="FF0000"/>
                </a:solidFill>
              </a:rPr>
              <a:t> [</a:t>
            </a:r>
            <a:r>
              <a:rPr lang="en-US" altLang="en-US" sz="2400" i="1" dirty="0" err="1">
                <a:solidFill>
                  <a:srgbClr val="FF0000"/>
                </a:solidFill>
              </a:rPr>
              <a:t>i</a:t>
            </a:r>
            <a:r>
              <a:rPr lang="en-US" altLang="en-US" sz="2400" dirty="0">
                <a:solidFill>
                  <a:srgbClr val="FF0000"/>
                </a:solidFill>
              </a:rPr>
              <a:t>][</a:t>
            </a:r>
            <a:r>
              <a:rPr lang="en-US" altLang="en-US" sz="2400" i="1" dirty="0">
                <a:solidFill>
                  <a:srgbClr val="FF0000"/>
                </a:solidFill>
              </a:rPr>
              <a:t>j]</a:t>
            </a:r>
            <a:r>
              <a:rPr lang="en-US" altLang="en-US" sz="2400" dirty="0">
                <a:solidFill>
                  <a:srgbClr val="FF0000"/>
                </a:solidFill>
              </a:rPr>
              <a:t> = </a:t>
            </a:r>
            <a:r>
              <a:rPr lang="en-US" altLang="en-US" sz="2400" i="1" dirty="0">
                <a:solidFill>
                  <a:srgbClr val="FF0000"/>
                </a:solidFill>
              </a:rPr>
              <a:t>Max</a:t>
            </a:r>
            <a:r>
              <a:rPr lang="en-US" altLang="en-US" sz="2400" dirty="0">
                <a:solidFill>
                  <a:srgbClr val="FF0000"/>
                </a:solidFill>
              </a:rPr>
              <a:t>[</a:t>
            </a:r>
            <a:r>
              <a:rPr lang="en-US" altLang="en-US" sz="2400" i="1" dirty="0" err="1">
                <a:solidFill>
                  <a:srgbClr val="FF0000"/>
                </a:solidFill>
              </a:rPr>
              <a:t>i</a:t>
            </a:r>
            <a:r>
              <a:rPr lang="en-US" altLang="en-US" sz="2400" dirty="0">
                <a:solidFill>
                  <a:srgbClr val="FF0000"/>
                </a:solidFill>
              </a:rPr>
              <a:t>][</a:t>
            </a:r>
            <a:r>
              <a:rPr lang="en-US" altLang="en-US" sz="2400" i="1" dirty="0">
                <a:solidFill>
                  <a:srgbClr val="FF0000"/>
                </a:solidFill>
              </a:rPr>
              <a:t>j</a:t>
            </a:r>
            <a:r>
              <a:rPr lang="en-US" altLang="en-US" sz="2400" dirty="0">
                <a:solidFill>
                  <a:srgbClr val="FF0000"/>
                </a:solidFill>
              </a:rPr>
              <a:t>] – </a:t>
            </a:r>
            <a:r>
              <a:rPr lang="en-US" altLang="en-US" sz="2400" i="1" dirty="0">
                <a:solidFill>
                  <a:srgbClr val="FF0000"/>
                </a:solidFill>
              </a:rPr>
              <a:t>Allocation</a:t>
            </a:r>
            <a:r>
              <a:rPr lang="en-US" altLang="en-US" sz="2400" dirty="0">
                <a:solidFill>
                  <a:srgbClr val="FF0000"/>
                </a:solidFill>
              </a:rPr>
              <a:t> [</a:t>
            </a:r>
            <a:r>
              <a:rPr lang="en-US" altLang="en-US" sz="2400" i="1" dirty="0" err="1">
                <a:solidFill>
                  <a:srgbClr val="FF0000"/>
                </a:solidFill>
              </a:rPr>
              <a:t>i</a:t>
            </a:r>
            <a:r>
              <a:rPr lang="en-US" altLang="en-US" sz="2400" dirty="0">
                <a:solidFill>
                  <a:srgbClr val="FF0000"/>
                </a:solidFill>
              </a:rPr>
              <a:t>][</a:t>
            </a:r>
            <a:r>
              <a:rPr lang="en-US" altLang="en-US" sz="2400" i="1" dirty="0">
                <a:solidFill>
                  <a:srgbClr val="FF0000"/>
                </a:solidFill>
              </a:rPr>
              <a:t>j</a:t>
            </a:r>
            <a:r>
              <a:rPr lang="en-US" altLang="en-US" sz="2400" dirty="0">
                <a:solidFill>
                  <a:srgbClr val="FF0000"/>
                </a:solidFill>
              </a:rPr>
              <a:t>]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FF0000"/>
                </a:solidFill>
              </a:rPr>
              <a:t>Each row of Max, Allocation and Need can be treated as </a:t>
            </a:r>
            <a:r>
              <a:rPr lang="en-US" altLang="en-US" sz="2400" dirty="0" smtClean="0">
                <a:solidFill>
                  <a:srgbClr val="FF0000"/>
                </a:solidFill>
              </a:rPr>
              <a:t>vectors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solidFill>
                  <a:srgbClr val="FF0000"/>
                </a:solidFill>
              </a:rPr>
              <a:t>If X and Y are 2 vectors, then X &lt;= Y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iff</a:t>
            </a:r>
            <a:r>
              <a:rPr lang="en-US" altLang="en-US" sz="2400" dirty="0" smtClean="0">
                <a:solidFill>
                  <a:srgbClr val="FF0000"/>
                </a:solidFill>
              </a:rPr>
              <a:t>, X[</a:t>
            </a:r>
            <a:r>
              <a:rPr lang="en-US" altLang="en-US" sz="2400" i="1" dirty="0" err="1" smtClean="0">
                <a:solidFill>
                  <a:srgbClr val="FF0000"/>
                </a:solidFill>
              </a:rPr>
              <a:t>i</a:t>
            </a:r>
            <a:r>
              <a:rPr lang="en-US" altLang="en-US" sz="2400" dirty="0" smtClean="0">
                <a:solidFill>
                  <a:srgbClr val="FF0000"/>
                </a:solidFill>
              </a:rPr>
              <a:t>] &lt;= Y[</a:t>
            </a:r>
            <a:r>
              <a:rPr lang="en-US" altLang="en-US" sz="2400" i="1" dirty="0" err="1" smtClean="0">
                <a:solidFill>
                  <a:srgbClr val="FF0000"/>
                </a:solidFill>
              </a:rPr>
              <a:t>i</a:t>
            </a:r>
            <a:r>
              <a:rPr lang="en-US" altLang="en-US" sz="2400" dirty="0" smtClean="0">
                <a:solidFill>
                  <a:srgbClr val="FF0000"/>
                </a:solidFill>
              </a:rPr>
              <a:t>] for all </a:t>
            </a:r>
            <a:r>
              <a:rPr lang="en-US" altLang="en-US" sz="2400" i="1" dirty="0" err="1" smtClean="0">
                <a:solidFill>
                  <a:srgbClr val="FF0000"/>
                </a:solidFill>
              </a:rPr>
              <a:t>i</a:t>
            </a:r>
            <a:r>
              <a:rPr lang="en-US" altLang="en-US" sz="2400" dirty="0" smtClean="0">
                <a:solidFill>
                  <a:srgbClr val="FF0000"/>
                </a:solidFill>
              </a:rPr>
              <a:t> = 1, 2, ....,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solidFill>
                  <a:srgbClr val="FF0000"/>
                </a:solidFill>
              </a:rPr>
              <a:t>X &lt; Y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0949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67675" y="246957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Safety Algorithm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67675" y="1431324"/>
            <a:ext cx="11664778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dirty="0"/>
              <a:t>1.Let </a:t>
            </a:r>
            <a:r>
              <a:rPr lang="en-US" altLang="en-US" b="1" i="1" dirty="0">
                <a:solidFill>
                  <a:srgbClr val="000000"/>
                </a:solidFill>
              </a:rPr>
              <a:t>Work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0000"/>
                </a:solidFill>
              </a:rPr>
              <a:t>Finish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be vectors of length</a:t>
            </a:r>
            <a:r>
              <a:rPr lang="en-US" altLang="en-US" i="1" dirty="0"/>
              <a:t> m</a:t>
            </a:r>
            <a:r>
              <a:rPr lang="en-US" altLang="en-US" dirty="0"/>
              <a:t> and</a:t>
            </a:r>
            <a:r>
              <a:rPr lang="en-US" altLang="en-US" i="1" dirty="0"/>
              <a:t> n</a:t>
            </a:r>
            <a:r>
              <a:rPr lang="en-US" altLang="en-US" dirty="0"/>
              <a:t>, respectively.  </a:t>
            </a:r>
          </a:p>
          <a:p>
            <a:pPr>
              <a:buNone/>
            </a:pPr>
            <a:r>
              <a:rPr lang="en-US" altLang="en-US" dirty="0"/>
              <a:t>Initialize: </a:t>
            </a:r>
            <a:r>
              <a:rPr lang="en-US" altLang="en-US" b="1" i="1" dirty="0"/>
              <a:t>Work </a:t>
            </a:r>
            <a:r>
              <a:rPr lang="en-US" altLang="en-US" b="1" dirty="0"/>
              <a:t>= </a:t>
            </a:r>
            <a:r>
              <a:rPr lang="en-US" altLang="en-US" b="1" i="1" dirty="0"/>
              <a:t>Available, Finish </a:t>
            </a:r>
            <a:r>
              <a:rPr lang="en-US" altLang="en-US" b="1" dirty="0"/>
              <a:t>[</a:t>
            </a:r>
            <a:r>
              <a:rPr lang="en-US" altLang="en-US" b="1" i="1" dirty="0" err="1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false </a:t>
            </a:r>
            <a:r>
              <a:rPr lang="en-US" altLang="en-US" b="1" dirty="0"/>
              <a:t>for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i</a:t>
            </a:r>
            <a:r>
              <a:rPr lang="en-US" altLang="en-US" b="1" dirty="0"/>
              <a:t> = 0, 1, …, </a:t>
            </a:r>
            <a:r>
              <a:rPr lang="en-US" altLang="en-US" b="1" i="1" dirty="0"/>
              <a:t>n - </a:t>
            </a:r>
            <a:r>
              <a:rPr lang="en-US" altLang="en-US" b="1" dirty="0"/>
              <a:t>1</a:t>
            </a:r>
          </a:p>
          <a:p>
            <a:pPr marL="1543050" lvl="3" indent="-342900">
              <a:buNone/>
            </a:pPr>
            <a:endParaRPr lang="en-US" altLang="en-US" sz="800" dirty="0"/>
          </a:p>
          <a:p>
            <a:pPr>
              <a:buNone/>
            </a:pPr>
            <a:r>
              <a:rPr lang="en-US" altLang="en-US" dirty="0"/>
              <a:t>2.Find an </a:t>
            </a:r>
            <a:r>
              <a:rPr lang="en-US" altLang="en-US" b="1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(starting from 0 in each iteration) </a:t>
            </a:r>
            <a:r>
              <a:rPr lang="en-US" altLang="en-US" dirty="0" err="1"/>
              <a:t>s.t.</a:t>
            </a:r>
            <a:r>
              <a:rPr lang="en-US" altLang="en-US" dirty="0"/>
              <a:t> both: </a:t>
            </a:r>
          </a:p>
          <a:p>
            <a:pPr marL="800100" lvl="1" indent="-342900">
              <a:buNone/>
            </a:pPr>
            <a:r>
              <a:rPr lang="en-US" altLang="en-US" dirty="0"/>
              <a:t>(a)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 err="1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00100" lvl="1" indent="-342900">
              <a:buNone/>
            </a:pPr>
            <a:r>
              <a:rPr lang="en-US" altLang="en-US" dirty="0"/>
              <a:t>(b) </a:t>
            </a:r>
            <a:r>
              <a:rPr lang="en-US" altLang="en-US" b="1" i="1" dirty="0" err="1"/>
              <a:t>Need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buNone/>
            </a:pPr>
            <a:r>
              <a:rPr lang="en-US" altLang="en-US" dirty="0">
                <a:sym typeface="Symbol" panose="05050102010706020507" pitchFamily="18" charset="2"/>
              </a:rPr>
              <a:t>If no such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</a:p>
          <a:p>
            <a:pPr marL="800100" lvl="1" indent="-342900"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i="1" dirty="0"/>
              <a:t>3.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 </a:t>
            </a:r>
            <a:r>
              <a:rPr lang="en-US" altLang="en-US" b="1" dirty="0"/>
              <a:t>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 err="1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true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dirty="0"/>
              <a:t>go to step 2</a:t>
            </a:r>
          </a:p>
          <a:p>
            <a:endParaRPr lang="en-US" altLang="en-US" sz="800" dirty="0"/>
          </a:p>
          <a:p>
            <a:pPr>
              <a:buNone/>
            </a:pPr>
            <a:r>
              <a:rPr lang="en-US" altLang="en-US" dirty="0"/>
              <a:t>4.If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 err="1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true</a:t>
            </a:r>
            <a:r>
              <a:rPr lang="en-US" altLang="en-US" b="1" dirty="0"/>
              <a:t> </a:t>
            </a:r>
            <a:r>
              <a:rPr lang="en-US" altLang="en-US" dirty="0"/>
              <a:t>for all </a:t>
            </a:r>
            <a:r>
              <a:rPr lang="en-US" altLang="en-US" b="1" i="1" dirty="0" err="1"/>
              <a:t>i</a:t>
            </a:r>
            <a:r>
              <a:rPr lang="en-US" altLang="en-US" dirty="0"/>
              <a:t>, then the system is in a safe state</a:t>
            </a:r>
          </a:p>
        </p:txBody>
      </p:sp>
    </p:spTree>
    <p:extLst>
      <p:ext uri="{BB962C8B-B14F-4D97-AF65-F5344CB8AC3E}">
        <p14:creationId xmlns:p14="http://schemas.microsoft.com/office/powerpoint/2010/main" val="4294283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67675" y="246957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Banker’s Algorithm Example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06889" y="1357184"/>
            <a:ext cx="4506428" cy="22592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i="1" dirty="0" smtClean="0"/>
              <a:t>A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(10 instances),  </a:t>
            </a:r>
            <a:r>
              <a:rPr lang="en-US" altLang="en-US" sz="2400" i="1" dirty="0"/>
              <a:t>B</a:t>
            </a:r>
            <a:r>
              <a:rPr lang="en-US" altLang="en-US" sz="2400" dirty="0"/>
              <a:t> (5 instances), and </a:t>
            </a:r>
            <a:r>
              <a:rPr lang="en-US" altLang="en-US" sz="2400" i="1" dirty="0"/>
              <a:t>C</a:t>
            </a:r>
            <a:r>
              <a:rPr lang="en-US" altLang="en-US" sz="2400" dirty="0"/>
              <a:t> (7 instances)</a:t>
            </a:r>
          </a:p>
          <a:p>
            <a:pPr>
              <a:buFont typeface="Wingdings" panose="05000000000000000000" pitchFamily="2" charset="2"/>
              <a:buChar char="v"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dirty="0"/>
              <a:t>Snapshot at time </a:t>
            </a:r>
            <a:r>
              <a:rPr lang="en-US" altLang="en-US" sz="2400" i="1" dirty="0"/>
              <a:t>T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:</a:t>
            </a:r>
          </a:p>
          <a:p>
            <a:pPr>
              <a:buFont typeface="Wingdings" panose="05000000000000000000" pitchFamily="2" charset="2"/>
              <a:buChar char="v"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v"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v"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v"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v"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v"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v"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v"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dirty="0" smtClean="0"/>
              <a:t>&lt;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,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0</a:t>
            </a:r>
            <a:r>
              <a:rPr lang="en-US" altLang="en-US" sz="2400" dirty="0"/>
              <a:t>,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4</a:t>
            </a:r>
            <a:r>
              <a:rPr lang="en-US" altLang="en-US" sz="2400" dirty="0" smtClean="0"/>
              <a:t>&gt;</a:t>
            </a:r>
            <a:endParaRPr lang="en-US" altLang="en-US" sz="2400" baseline="-25000" dirty="0"/>
          </a:p>
          <a:p>
            <a:pPr>
              <a:buFont typeface="Wingdings" panose="05000000000000000000" pitchFamily="2" charset="2"/>
              <a:buChar char="v"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sz="2400" dirty="0"/>
          </a:p>
          <a:p>
            <a:pPr marL="0" indent="0"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969549"/>
              </p:ext>
            </p:extLst>
          </p:nvPr>
        </p:nvGraphicFramePr>
        <p:xfrm>
          <a:off x="4713317" y="1357184"/>
          <a:ext cx="6885459" cy="2712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4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83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7432">
                <a:tc row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Process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Allocation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Max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Available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 rowSpan="4"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879557"/>
              </p:ext>
            </p:extLst>
          </p:nvPr>
        </p:nvGraphicFramePr>
        <p:xfrm>
          <a:off x="1316111" y="2579268"/>
          <a:ext cx="1978728" cy="2712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29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725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Need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72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05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05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05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05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05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572900"/>
              </p:ext>
            </p:extLst>
          </p:nvPr>
        </p:nvGraphicFramePr>
        <p:xfrm>
          <a:off x="367675" y="2579268"/>
          <a:ext cx="948436" cy="2712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4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6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Process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8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8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68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68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68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718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System Model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7" y="1505465"/>
            <a:ext cx="10132540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System consists of resources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Resource types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 . ., </a:t>
            </a:r>
            <a:r>
              <a:rPr lang="en-US" altLang="en-US" i="1" dirty="0"/>
              <a:t>R</a:t>
            </a:r>
            <a:r>
              <a:rPr lang="en-US" altLang="en-US" baseline="-25000" dirty="0"/>
              <a:t>m</a:t>
            </a:r>
            <a:endParaRPr lang="en-US" altLang="en-US" i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Each resource type </a:t>
            </a:r>
            <a:r>
              <a:rPr lang="en-US" altLang="en-US" i="1" dirty="0" err="1"/>
              <a:t>R</a:t>
            </a:r>
            <a:r>
              <a:rPr lang="en-US" altLang="en-US" baseline="-25000" dirty="0" err="1"/>
              <a:t>i</a:t>
            </a:r>
            <a:r>
              <a:rPr lang="en-US" altLang="en-US" dirty="0"/>
              <a:t> has </a:t>
            </a:r>
            <a:r>
              <a:rPr lang="en-US" altLang="en-US" i="1" dirty="0"/>
              <a:t>W</a:t>
            </a:r>
            <a:r>
              <a:rPr lang="en-US" altLang="en-US" baseline="-25000" dirty="0"/>
              <a:t>i</a:t>
            </a:r>
            <a:r>
              <a:rPr lang="en-US" altLang="en-US" dirty="0"/>
              <a:t> instances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Each process utilizes a resource as follows: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b="1" dirty="0"/>
              <a:t>request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b="1" dirty="0"/>
              <a:t>use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b="1" dirty="0"/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164295430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67675" y="246957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Resource-Request Algorithm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67675" y="1431324"/>
            <a:ext cx="11664778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sz="2400" i="1" dirty="0"/>
              <a:t> </a:t>
            </a:r>
            <a:r>
              <a:rPr lang="en-US" altLang="en-US" sz="2400" b="1" i="1" dirty="0" err="1"/>
              <a:t>Request</a:t>
            </a:r>
            <a:r>
              <a:rPr lang="en-US" altLang="en-US" sz="2400" b="1" i="1" baseline="-25000" dirty="0" err="1"/>
              <a:t>i</a:t>
            </a:r>
            <a:r>
              <a:rPr lang="en-US" altLang="en-US" sz="2400" dirty="0"/>
              <a:t> = request vector for process </a:t>
            </a:r>
            <a:r>
              <a:rPr lang="en-US" altLang="en-US" sz="2400" b="1" i="1" dirty="0"/>
              <a:t>P</a:t>
            </a:r>
            <a:r>
              <a:rPr lang="en-US" altLang="en-US" sz="2400" b="1" i="1" baseline="-25000" dirty="0"/>
              <a:t>i</a:t>
            </a:r>
            <a:r>
              <a:rPr lang="en-US" altLang="en-US" sz="2400" dirty="0"/>
              <a:t>.  If </a:t>
            </a:r>
            <a:r>
              <a:rPr lang="en-US" altLang="en-US" sz="2400" b="1" i="1" dirty="0" err="1"/>
              <a:t>Request</a:t>
            </a:r>
            <a:r>
              <a:rPr lang="en-US" altLang="en-US" sz="2400" b="1" i="1" baseline="-25000" dirty="0" err="1"/>
              <a:t>i</a:t>
            </a:r>
            <a:r>
              <a:rPr lang="en-US" altLang="en-US" sz="2400" b="1" baseline="-25000" dirty="0"/>
              <a:t> </a:t>
            </a:r>
            <a:r>
              <a:rPr lang="en-US" altLang="en-US" sz="2400" b="1" dirty="0"/>
              <a:t>[</a:t>
            </a:r>
            <a:r>
              <a:rPr lang="en-US" altLang="en-US" sz="2400" b="1" i="1" dirty="0"/>
              <a:t>j</a:t>
            </a:r>
            <a:r>
              <a:rPr lang="en-US" altLang="en-US" sz="2400" b="1" dirty="0"/>
              <a:t>] = </a:t>
            </a:r>
            <a:r>
              <a:rPr lang="en-US" altLang="en-US" sz="2400" b="1" i="1" dirty="0"/>
              <a:t>k</a:t>
            </a:r>
            <a:r>
              <a:rPr lang="en-US" altLang="en-US" sz="2400" b="1" dirty="0"/>
              <a:t> </a:t>
            </a:r>
            <a:r>
              <a:rPr lang="en-US" altLang="en-US" sz="2400" dirty="0"/>
              <a:t>then process </a:t>
            </a:r>
            <a:r>
              <a:rPr lang="en-US" altLang="en-US" sz="2400" b="1" i="1" dirty="0"/>
              <a:t>P</a:t>
            </a:r>
            <a:r>
              <a:rPr lang="en-US" altLang="en-US" sz="2400" b="1" i="1" baseline="-25000" dirty="0"/>
              <a:t>i</a:t>
            </a:r>
            <a:r>
              <a:rPr lang="en-US" altLang="en-US" sz="2400" dirty="0"/>
              <a:t> wants </a:t>
            </a:r>
            <a:r>
              <a:rPr lang="en-US" altLang="en-US" sz="2400" b="1" i="1" dirty="0"/>
              <a:t>k</a:t>
            </a:r>
            <a:r>
              <a:rPr lang="en-US" altLang="en-US" sz="2400" dirty="0"/>
              <a:t> instances of resource type </a:t>
            </a:r>
            <a:r>
              <a:rPr lang="en-US" altLang="en-US" sz="2400" b="1" i="1" dirty="0" err="1"/>
              <a:t>R</a:t>
            </a:r>
            <a:r>
              <a:rPr lang="en-US" altLang="en-US" sz="2400" b="1" i="1" baseline="-25000" dirty="0" err="1"/>
              <a:t>j</a:t>
            </a:r>
            <a:endParaRPr lang="en-US" altLang="en-US" sz="2400" b="1" baseline="-25000" dirty="0"/>
          </a:p>
          <a:p>
            <a:pPr lvl="1">
              <a:buNone/>
            </a:pPr>
            <a:r>
              <a:rPr lang="en-US" altLang="en-US" dirty="0"/>
              <a:t>1.	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i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lvl="1">
              <a:buNone/>
            </a:pPr>
            <a:r>
              <a:rPr lang="en-US" altLang="en-US" dirty="0">
                <a:sym typeface="Symbol" panose="05050102010706020507" pitchFamily="18" charset="2"/>
              </a:rPr>
              <a:t>2.	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dirty="0">
                <a:sym typeface="Symbol" panose="05050102010706020507" pitchFamily="18" charset="2"/>
              </a:rPr>
              <a:t>, go to step 3.  Otherwise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 must wait, since resources are not available</a:t>
            </a:r>
          </a:p>
          <a:p>
            <a:pPr lvl="1">
              <a:buNone/>
            </a:pPr>
            <a:r>
              <a:rPr lang="en-US" altLang="en-US" dirty="0">
                <a:sym typeface="Symbol" panose="05050102010706020507" pitchFamily="18" charset="2"/>
              </a:rPr>
              <a:t>3.	Pretend to allocate requested resources to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</a:t>
            </a:r>
            <a:r>
              <a:rPr lang="en-US" altLang="en-US" sz="2400" b="1" i="1" dirty="0">
                <a:sym typeface="Symbol" panose="05050102010706020507" pitchFamily="18" charset="2"/>
              </a:rPr>
              <a:t>Available</a:t>
            </a:r>
            <a:r>
              <a:rPr lang="en-US" altLang="en-US" sz="2400" b="1" dirty="0">
                <a:sym typeface="Symbol" panose="05050102010706020507" pitchFamily="18" charset="2"/>
              </a:rPr>
              <a:t> = </a:t>
            </a:r>
            <a:r>
              <a:rPr lang="en-US" altLang="en-US" sz="2400" b="1" i="1" dirty="0">
                <a:sym typeface="Symbol" panose="05050102010706020507" pitchFamily="18" charset="2"/>
              </a:rPr>
              <a:t>Available  </a:t>
            </a:r>
            <a:r>
              <a:rPr lang="en-US" altLang="en-US" sz="2400" b="1" dirty="0">
                <a:sym typeface="Symbol" panose="05050102010706020507" pitchFamily="18" charset="2"/>
              </a:rPr>
              <a:t>–</a:t>
            </a:r>
            <a:r>
              <a:rPr lang="en-US" altLang="en-US" sz="2400" b="1" i="1" dirty="0">
                <a:sym typeface="Symbol" panose="05050102010706020507" pitchFamily="18" charset="2"/>
              </a:rPr>
              <a:t>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Request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400" b="1" i="1" baseline="-25000" dirty="0">
                <a:sym typeface="Symbol" panose="05050102010706020507" pitchFamily="18" charset="2"/>
              </a:rPr>
              <a:t> </a:t>
            </a:r>
            <a:r>
              <a:rPr lang="en-US" altLang="en-US" sz="2400" b="1" i="1" dirty="0">
                <a:sym typeface="Symbol" panose="05050102010706020507" pitchFamily="18" charset="2"/>
              </a:rPr>
              <a:t>;</a:t>
            </a:r>
          </a:p>
          <a:p>
            <a:pPr lvl="3">
              <a:buNone/>
            </a:pPr>
            <a:r>
              <a:rPr lang="en-US" altLang="en-US" sz="2400" b="1" dirty="0">
                <a:sym typeface="Symbol" panose="05050102010706020507" pitchFamily="18" charset="2"/>
              </a:rPr>
              <a:t>		</a:t>
            </a:r>
            <a:r>
              <a:rPr lang="en-US" altLang="en-US" sz="2400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400" b="1" baseline="-25000" dirty="0"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=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400" b="1" dirty="0">
                <a:sym typeface="Symbol" panose="05050102010706020507" pitchFamily="18" charset="2"/>
              </a:rPr>
              <a:t> +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Request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400" b="1" dirty="0">
                <a:sym typeface="Symbol" panose="05050102010706020507" pitchFamily="18" charset="2"/>
              </a:rPr>
              <a:t>;</a:t>
            </a:r>
          </a:p>
          <a:p>
            <a:pPr lvl="3">
              <a:buNone/>
            </a:pPr>
            <a:r>
              <a:rPr lang="en-US" altLang="en-US" sz="2400" b="1" dirty="0">
                <a:sym typeface="Symbol" panose="05050102010706020507" pitchFamily="18" charset="2"/>
              </a:rPr>
              <a:t>		</a:t>
            </a:r>
            <a:r>
              <a:rPr lang="en-US" altLang="en-US" sz="2400" b="1" i="1" dirty="0" err="1">
                <a:sym typeface="Symbol" panose="05050102010706020507" pitchFamily="18" charset="2"/>
              </a:rPr>
              <a:t>Need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400" b="1" i="1" dirty="0"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=</a:t>
            </a:r>
            <a:r>
              <a:rPr lang="en-US" altLang="en-US" sz="2400" b="1" i="1" dirty="0">
                <a:sym typeface="Symbol" panose="05050102010706020507" pitchFamily="18" charset="2"/>
              </a:rPr>
              <a:t>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Need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400" b="1" dirty="0">
                <a:sym typeface="Symbol" panose="05050102010706020507" pitchFamily="18" charset="2"/>
              </a:rPr>
              <a:t> –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Request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400" b="1" i="1" baseline="-25000" dirty="0">
                <a:sym typeface="Symbol" panose="05050102010706020507" pitchFamily="18" charset="2"/>
              </a:rPr>
              <a:t> </a:t>
            </a:r>
            <a:r>
              <a:rPr lang="en-US" altLang="en-US" sz="2400" b="1" i="1" dirty="0">
                <a:sym typeface="Symbol" panose="05050102010706020507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sz="2400" dirty="0"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sz="2400" b="1" i="1" dirty="0"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>
                <a:sym typeface="Symbol" panose="05050102010706020507" pitchFamily="18" charset="2"/>
              </a:rPr>
              <a:t>i</a:t>
            </a:r>
          </a:p>
          <a:p>
            <a:pPr lvl="2"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sz="2400" dirty="0">
                <a:sym typeface="Symbol" panose="05050102010706020507" pitchFamily="18" charset="2"/>
              </a:rPr>
              <a:t>If unsafe  </a:t>
            </a:r>
            <a:r>
              <a:rPr lang="en-US" altLang="en-US" sz="2400" b="1" i="1" dirty="0"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 must wait, and the old resource-allocation state is restored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8756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20448" y="0"/>
            <a:ext cx="85044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Banker’s Algorithm Example: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</a:t>
            </a:r>
            <a:r>
              <a:rPr lang="en-US" altLang="en-US" sz="4000" baseline="-25000" dirty="0">
                <a:solidFill>
                  <a:srgbClr val="0000FF"/>
                </a:solidFill>
              </a:rPr>
              <a:t>1</a:t>
            </a:r>
            <a:r>
              <a:rPr lang="en-US" altLang="en-US" sz="4000" dirty="0">
                <a:solidFill>
                  <a:srgbClr val="0000FF"/>
                </a:solidFill>
              </a:rPr>
              <a:t> Requests (1,0,2)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0713" y="1357184"/>
            <a:ext cx="10621601" cy="22592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400" dirty="0"/>
              <a:t>Check that </a:t>
            </a:r>
            <a:r>
              <a:rPr lang="en-US" altLang="en-US" sz="2400" dirty="0" smtClean="0"/>
              <a:t>Request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 Available (that is, (1,0,2)  (3,3,2)  true </a:t>
            </a:r>
          </a:p>
          <a:p>
            <a:pPr>
              <a:buFont typeface="Wingdings" panose="05000000000000000000" pitchFamily="2" charset="2"/>
              <a:buChar char="v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24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v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24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v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24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v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24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v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24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v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24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v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105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94984"/>
              </p:ext>
            </p:extLst>
          </p:nvPr>
        </p:nvGraphicFramePr>
        <p:xfrm>
          <a:off x="1129955" y="1924763"/>
          <a:ext cx="6885459" cy="2712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4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83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7432">
                <a:tc row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Process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Allocation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Max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Available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 rowSpan="4"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068771"/>
              </p:ext>
            </p:extLst>
          </p:nvPr>
        </p:nvGraphicFramePr>
        <p:xfrm>
          <a:off x="9908060" y="1904916"/>
          <a:ext cx="1978728" cy="264241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29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84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Need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10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311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31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311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31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31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396780"/>
              </p:ext>
            </p:extLst>
          </p:nvPr>
        </p:nvGraphicFramePr>
        <p:xfrm>
          <a:off x="8959624" y="1904916"/>
          <a:ext cx="948436" cy="26517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4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43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Process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32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067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67675" y="246957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Deadlock Detection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67675" y="1431324"/>
            <a:ext cx="11664778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Allow system to enter deadlock state 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Detection algorithm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Recovery scheme</a:t>
            </a:r>
          </a:p>
        </p:txBody>
      </p:sp>
    </p:spTree>
    <p:extLst>
      <p:ext uri="{BB962C8B-B14F-4D97-AF65-F5344CB8AC3E}">
        <p14:creationId xmlns:p14="http://schemas.microsoft.com/office/powerpoint/2010/main" val="367881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66529" y="0"/>
            <a:ext cx="85044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Single Instance of Each Resource Type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2553" y="2171633"/>
            <a:ext cx="5398811" cy="40930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Maintain </a:t>
            </a:r>
            <a:r>
              <a:rPr lang="en-US" altLang="en-US" sz="2400" b="1" dirty="0">
                <a:solidFill>
                  <a:srgbClr val="3366FF"/>
                </a:solidFill>
              </a:rPr>
              <a:t>wait-for </a:t>
            </a:r>
            <a:r>
              <a:rPr lang="en-US" altLang="en-US" sz="2400" dirty="0"/>
              <a:t>graph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Nodes are processes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 </a:t>
            </a:r>
            <a:r>
              <a:rPr lang="en-US" altLang="en-US" b="1" i="1" dirty="0" err="1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b="1" i="1" baseline="-25000" dirty="0">
                <a:sym typeface="Symbol" panose="05050102010706020507" pitchFamily="18" charset="2"/>
              </a:rPr>
              <a:t>   </a:t>
            </a: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waiting for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b="1" i="1" dirty="0">
                <a:sym typeface="Symbol" panose="05050102010706020507" pitchFamily="18" charset="2"/>
              </a:rPr>
              <a:t/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i="1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Periodically invoke an algorithm that searches for a cycle in the graph. If there is a cycle, there exists a deadlock</a:t>
            </a:r>
          </a:p>
          <a:p>
            <a:pPr marL="0" indent="0">
              <a:buNone/>
            </a:pPr>
            <a:endParaRPr lang="en-US" altLang="en-US" sz="2400" dirty="0"/>
          </a:p>
        </p:txBody>
      </p:sp>
      <p:pic>
        <p:nvPicPr>
          <p:cNvPr id="6" name="Picture 6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681" y="1676401"/>
            <a:ext cx="5937250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110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67675" y="0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Recovery from Deadlock: 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67675" y="1797084"/>
            <a:ext cx="11664778" cy="12145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Abort all deadlocked </a:t>
            </a:r>
            <a:r>
              <a:rPr lang="en-US" altLang="en-US" dirty="0" smtClean="0"/>
              <a:t>processes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 smtClean="0"/>
              <a:t>Abort </a:t>
            </a:r>
            <a:r>
              <a:rPr lang="en-US" altLang="en-US" dirty="0"/>
              <a:t>one process at a time until the deadlock cycle is eliminated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68716" y="1335419"/>
            <a:ext cx="31252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Process Termination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67675" y="3132312"/>
            <a:ext cx="3319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Resource Preemption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67675" y="3850329"/>
            <a:ext cx="10455496" cy="9461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Preempt some resources from processes and give these resources to other processes until the deadlock cycle is broken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0803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Necessary Conditions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7" y="1505465"/>
            <a:ext cx="10132540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50000"/>
              </a:spcBef>
              <a:buNone/>
            </a:pPr>
            <a:r>
              <a:rPr lang="en-US" altLang="en-US" b="1" dirty="0">
                <a:solidFill>
                  <a:srgbClr val="FF0000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Deadlock can arise if four conditions hold simultaneously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3366FF"/>
                </a:solidFill>
              </a:rPr>
              <a:t>Mutual exclusion</a:t>
            </a:r>
            <a:r>
              <a:rPr lang="en-US" altLang="en-US" b="1" dirty="0"/>
              <a:t>:</a:t>
            </a:r>
            <a:r>
              <a:rPr lang="en-US" altLang="en-US" dirty="0"/>
              <a:t>  only one process at a time can use a resource</a:t>
            </a:r>
            <a:endParaRPr lang="en-US" altLang="en-US" sz="105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3366FF"/>
                </a:solidFill>
              </a:rPr>
              <a:t>Hold and wait</a:t>
            </a:r>
            <a:r>
              <a:rPr lang="en-US" altLang="en-US" b="1" dirty="0"/>
              <a:t>:</a:t>
            </a:r>
            <a:r>
              <a:rPr lang="en-US" altLang="en-US" dirty="0"/>
              <a:t>  a process holding at least one resource is waiting to acquire additional resources held by other processes</a:t>
            </a:r>
            <a:endParaRPr lang="en-US" altLang="en-US" sz="105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3366FF"/>
                </a:solidFill>
              </a:rPr>
              <a:t>No preemption</a:t>
            </a:r>
            <a:r>
              <a:rPr lang="en-US" altLang="en-US" b="1" dirty="0"/>
              <a:t>:</a:t>
            </a:r>
            <a:r>
              <a:rPr lang="en-US" altLang="en-US" dirty="0"/>
              <a:t>  a resource can be released only voluntarily by the process holding it, after that process has completed its task</a:t>
            </a:r>
            <a:endParaRPr lang="en-US" altLang="en-US" sz="105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3366FF"/>
                </a:solidFill>
              </a:rPr>
              <a:t>Circular wait</a:t>
            </a:r>
            <a:r>
              <a:rPr lang="en-US" altLang="en-US" b="1" dirty="0"/>
              <a:t>:</a:t>
            </a:r>
            <a:r>
              <a:rPr lang="en-US" altLang="en-US" dirty="0"/>
              <a:t>  there exists a set {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} of waiting processes such that </a:t>
            </a:r>
            <a:r>
              <a:rPr lang="en-US" altLang="en-US" i="1" dirty="0"/>
              <a:t>P</a:t>
            </a:r>
            <a:r>
              <a:rPr lang="en-US" altLang="en-US" baseline="-25000" dirty="0"/>
              <a:t>0 </a:t>
            </a:r>
            <a:r>
              <a:rPr lang="en-US" altLang="en-US" dirty="0"/>
              <a:t>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baseline="-25000" dirty="0"/>
              <a:t>–1</a:t>
            </a:r>
            <a:r>
              <a:rPr lang="en-US" altLang="en-US" dirty="0"/>
              <a:t> is waiting for a resource that is held by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, and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endParaRPr lang="en-US" altLang="en-US" dirty="0"/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dirty="0"/>
          </a:p>
          <a:p>
            <a:pPr algn="just">
              <a:spcBef>
                <a:spcPct val="50000"/>
              </a:spcBef>
            </a:pPr>
            <a:endParaRPr lang="en-US" altLang="en-US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948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Resource-Allocation Graph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7" y="1505465"/>
            <a:ext cx="6491416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altLang="en-US" dirty="0"/>
              <a:t>A set of vertices </a:t>
            </a:r>
            <a:r>
              <a:rPr lang="en-US" altLang="en-US" i="1" dirty="0"/>
              <a:t>V</a:t>
            </a:r>
            <a:r>
              <a:rPr lang="en-US" altLang="en-US" dirty="0"/>
              <a:t> and a set of edges </a:t>
            </a:r>
            <a:r>
              <a:rPr lang="en-US" altLang="en-US" i="1" dirty="0"/>
              <a:t>E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V is partitioned into two types: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i="1" dirty="0"/>
              <a:t>P</a:t>
            </a:r>
            <a:r>
              <a:rPr lang="en-US" altLang="en-US" dirty="0"/>
              <a:t> = {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}, the set consisting of all the processes in the system</a:t>
            </a:r>
            <a:br>
              <a:rPr lang="en-US" altLang="en-US" dirty="0"/>
            </a:br>
            <a:endParaRPr lang="en-US" alt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i="1" dirty="0"/>
              <a:t>R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m</a:t>
            </a:r>
            <a:r>
              <a:rPr lang="en-US" altLang="en-US" dirty="0"/>
              <a:t>}, the set consisting of all resource types in the system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altLang="en-US" sz="9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3366FF"/>
                </a:solidFill>
              </a:rPr>
              <a:t>request edge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directed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en-US" sz="800" i="1" baseline="-250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3366FF"/>
                </a:solidFill>
                <a:sym typeface="Symbol" panose="05050102010706020507" pitchFamily="18" charset="2"/>
              </a:rPr>
              <a:t>assignment edge</a:t>
            </a:r>
            <a:r>
              <a:rPr lang="en-US" altLang="en-US" dirty="0">
                <a:solidFill>
                  <a:srgbClr val="3366FF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endParaRPr lang="en-US" altLang="en-US" dirty="0">
              <a:sym typeface="Symbol" panose="05050102010706020507" pitchFamily="18" charset="2"/>
            </a:endParaRPr>
          </a:p>
          <a:p>
            <a:pPr algn="ctr">
              <a:spcBef>
                <a:spcPct val="50000"/>
              </a:spcBef>
              <a:buFont typeface="Wingdings" panose="05000000000000000000" pitchFamily="2" charset="2"/>
              <a:buChar char="v"/>
            </a:pPr>
            <a:endParaRPr lang="en-US" altLang="en-US" dirty="0">
              <a:latin typeface="Helvetica" panose="020B0604020202020204" pitchFamily="34" charset="0"/>
            </a:endParaRPr>
          </a:p>
        </p:txBody>
      </p:sp>
      <p:pic>
        <p:nvPicPr>
          <p:cNvPr id="6" name="Picture 10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926" r="25287" b="1532"/>
          <a:stretch>
            <a:fillRect/>
          </a:stretch>
        </p:blipFill>
        <p:spPr bwMode="auto">
          <a:xfrm>
            <a:off x="7941276" y="1737109"/>
            <a:ext cx="2905216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3740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Examples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830" y="1785542"/>
            <a:ext cx="27813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210" y="1676401"/>
            <a:ext cx="2952750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9957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Inferring Deadlock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96317" y="1516895"/>
            <a:ext cx="10132540" cy="18320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If graph contains no cycles </a:t>
            </a:r>
            <a:r>
              <a:rPr lang="en-US" altLang="en-US" dirty="0">
                <a:sym typeface="Symbol" panose="05050102010706020507" pitchFamily="18" charset="2"/>
              </a:rPr>
              <a:t> no deadlock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sym typeface="Symbol" panose="05050102010706020507" pitchFamily="18" charset="2"/>
              </a:rPr>
              <a:t>If graph contains a cycle 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>
                <a:sym typeface="Symbol" panose="05050102010706020507" pitchFamily="18" charset="2"/>
              </a:rPr>
              <a:t>if several instances per resource type, possibility of deadlock, look for knot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12" y="3632783"/>
            <a:ext cx="11321364" cy="18320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What is KNOT??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sym typeface="Symbol" panose="05050102010706020507" pitchFamily="18" charset="2"/>
              </a:rPr>
              <a:t>A collection of vertices and edges </a:t>
            </a:r>
            <a:r>
              <a:rPr lang="en-US" altLang="en-US" dirty="0" err="1">
                <a:sym typeface="Symbol" panose="05050102010706020507" pitchFamily="18" charset="2"/>
              </a:rPr>
              <a:t>s.t.</a:t>
            </a:r>
            <a:r>
              <a:rPr lang="en-US" altLang="en-US" dirty="0">
                <a:sym typeface="Symbol" panose="05050102010706020507" pitchFamily="18" charset="2"/>
              </a:rPr>
              <a:t> every vertex in the knot has outgoing edges that terminate at other vertices in the knot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 smtClean="0">
                <a:sym typeface="Symbol" panose="05050102010706020507" pitchFamily="18" charset="2"/>
              </a:rPr>
              <a:t>Impossible </a:t>
            </a:r>
            <a:r>
              <a:rPr lang="en-US" altLang="en-US" dirty="0">
                <a:sym typeface="Symbol" panose="05050102010706020507" pitchFamily="18" charset="2"/>
              </a:rPr>
              <a:t>to leave the knot by following the edges of the graph</a:t>
            </a:r>
          </a:p>
        </p:txBody>
      </p:sp>
    </p:spTree>
    <p:extLst>
      <p:ext uri="{BB962C8B-B14F-4D97-AF65-F5344CB8AC3E}">
        <p14:creationId xmlns:p14="http://schemas.microsoft.com/office/powerpoint/2010/main" val="463074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Deadlock Handling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7" y="1505465"/>
            <a:ext cx="10132540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Ensure that the system will </a:t>
            </a:r>
            <a:r>
              <a:rPr lang="en-US" altLang="en-US" b="1" i="1" dirty="0">
                <a:solidFill>
                  <a:srgbClr val="FF0066"/>
                </a:solidFill>
              </a:rPr>
              <a:t>never</a:t>
            </a:r>
            <a:r>
              <a:rPr lang="en-US" altLang="en-US" dirty="0"/>
              <a:t> enter a deadlock state: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Deadlock prevention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Deadlock avoidance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Allow the system to enter a deadlock state and then recover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Ignore the problem and pretend that deadlocks never occur in the system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782018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Deadlock Prevention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7" y="1505465"/>
            <a:ext cx="10132540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FF0000"/>
                </a:solidFill>
              </a:rPr>
              <a:t>Mutual Exclusion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– not required for sharable resources (e.g., read-only files); must hold for non-sharable resources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FF0000"/>
                </a:solidFill>
              </a:rPr>
              <a:t>Hold and Wait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– must guarantee that whenever a process requests a resource, it does not hold any other resources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altLang="en-US" dirty="0"/>
              <a:t>Require process to request and be allocated all its resources before it begins execution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altLang="en-US" dirty="0"/>
              <a:t>Allow process to request resources only when the process has none allocated to it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altLang="en-US" dirty="0"/>
              <a:t>Low resource utilization; starvation possible</a:t>
            </a:r>
          </a:p>
        </p:txBody>
      </p:sp>
    </p:spTree>
    <p:extLst>
      <p:ext uri="{BB962C8B-B14F-4D97-AF65-F5344CB8AC3E}">
        <p14:creationId xmlns:p14="http://schemas.microsoft.com/office/powerpoint/2010/main" val="102116861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Deadlock Prevention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0628" y="1505465"/>
            <a:ext cx="11257972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FF0000"/>
                </a:solidFill>
              </a:rPr>
              <a:t>No Preemption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–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Preempted resources are added to the list of resources for which the process is waiting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Process will be restarted only when it can regain its old resources, as well as the new ones that it is requesting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When a process P</a:t>
            </a:r>
            <a:r>
              <a:rPr lang="en-US" altLang="en-US" baseline="-25000" dirty="0"/>
              <a:t>1</a:t>
            </a:r>
            <a:r>
              <a:rPr lang="en-US" altLang="en-US" dirty="0"/>
              <a:t> requests some resources and they are allocated to some other waiting process P</a:t>
            </a:r>
            <a:r>
              <a:rPr lang="en-US" altLang="en-US" baseline="-25000" dirty="0"/>
              <a:t>2</a:t>
            </a:r>
            <a:r>
              <a:rPr lang="en-US" altLang="en-US" dirty="0"/>
              <a:t>, then preempt the desired resources from P</a:t>
            </a:r>
            <a:r>
              <a:rPr lang="en-US" altLang="en-US" baseline="-25000" dirty="0"/>
              <a:t>2</a:t>
            </a:r>
            <a:r>
              <a:rPr lang="en-US" altLang="en-US" dirty="0"/>
              <a:t> and give them to P</a:t>
            </a:r>
            <a:r>
              <a:rPr lang="en-US" altLang="en-US" baseline="-25000" dirty="0"/>
              <a:t>1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If the resources are not allocated to a waiting process, then P</a:t>
            </a:r>
            <a:r>
              <a:rPr lang="en-US" altLang="en-US" baseline="-25000" dirty="0"/>
              <a:t>1</a:t>
            </a:r>
            <a:r>
              <a:rPr lang="en-US" altLang="en-US" dirty="0"/>
              <a:t> must wait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While waiting P</a:t>
            </a:r>
            <a:r>
              <a:rPr lang="en-US" altLang="en-US" baseline="-25000" dirty="0"/>
              <a:t>1</a:t>
            </a:r>
            <a:r>
              <a:rPr lang="en-US" altLang="en-US" dirty="0"/>
              <a:t>’s resources may be preempted</a:t>
            </a:r>
          </a:p>
        </p:txBody>
      </p:sp>
    </p:spTree>
    <p:extLst>
      <p:ext uri="{BB962C8B-B14F-4D97-AF65-F5344CB8AC3E}">
        <p14:creationId xmlns:p14="http://schemas.microsoft.com/office/powerpoint/2010/main" val="81772386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7392</TotalTime>
  <Words>1466</Words>
  <Application>Microsoft Office PowerPoint</Application>
  <PresentationFormat>Widescreen</PresentationFormat>
  <Paragraphs>314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ＭＳ Ｐゴシック</vt:lpstr>
      <vt:lpstr>Arial</vt:lpstr>
      <vt:lpstr>Baskerville Old Face</vt:lpstr>
      <vt:lpstr>Book Antiqua</vt:lpstr>
      <vt:lpstr>Calibri</vt:lpstr>
      <vt:lpstr>Calibri Light</vt:lpstr>
      <vt:lpstr>Cambria Math</vt:lpstr>
      <vt:lpstr>FrankRuehl</vt:lpstr>
      <vt:lpstr>Helvetica</vt:lpstr>
      <vt:lpstr>Monotype Sorts</vt:lpstr>
      <vt:lpstr>Symbol</vt:lpstr>
      <vt:lpstr>Wingdings</vt:lpstr>
      <vt:lpstr>Office Theme</vt:lpstr>
      <vt:lpstr>OPERATING SYSTEMS (CS F372) Deadlocks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758</cp:revision>
  <cp:lastPrinted>2018-08-03T03:52:21Z</cp:lastPrinted>
  <dcterms:created xsi:type="dcterms:W3CDTF">2016-05-19T10:09:53Z</dcterms:created>
  <dcterms:modified xsi:type="dcterms:W3CDTF">2024-03-26T12:35:25Z</dcterms:modified>
</cp:coreProperties>
</file>