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62" r:id="rId4"/>
    <p:sldId id="263" r:id="rId5"/>
    <p:sldId id="265" r:id="rId6"/>
    <p:sldId id="268" r:id="rId7"/>
    <p:sldId id="266" r:id="rId8"/>
    <p:sldId id="267" r:id="rId9"/>
    <p:sldId id="269" r:id="rId10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Baskerville" panose="020B060402020202020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110DB-485C-4131-86A1-BB1FE7E37F59}">
  <a:tblStyle styleId="{BDB110DB-485C-4131-86A1-BB1FE7E37F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671a6839b_3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6671a6839b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13297" y="1142467"/>
            <a:ext cx="2832509" cy="308572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2d01ae9e2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b2d01ae9e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253df8ca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b253df8ca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aa7be98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aa7be98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aa7be985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aa7be985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aa7be985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aa7be985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aa7be985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aa7be985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671a6839b_3_4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6671a6839b_3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2514601"/>
            <a:ext cx="2057400" cy="148471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-76200" y="3943350"/>
            <a:ext cx="2209800" cy="41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100"/>
          </a:p>
        </p:txBody>
      </p:sp>
      <p:sp>
        <p:nvSpPr>
          <p:cNvPr id="63" name="Google Shape;63;p14"/>
          <p:cNvSpPr txBox="1"/>
          <p:nvPr/>
        </p:nvSpPr>
        <p:spPr>
          <a:xfrm>
            <a:off x="152400" y="4250532"/>
            <a:ext cx="1905000" cy="20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10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514600" y="4057650"/>
            <a:ext cx="6019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0" y="971550"/>
            <a:ext cx="7010400" cy="34529"/>
            <a:chOff x="1905000" y="6553200"/>
            <a:chExt cx="7010400" cy="45719"/>
          </a:xfrm>
        </p:grpSpPr>
        <p:sp>
          <p:nvSpPr>
            <p:cNvPr id="68" name="Google Shape;68;p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72" name="Google Shape;72;p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5" name="Google Shape;75;p15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276600" y="4947048"/>
            <a:ext cx="5867400" cy="19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8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3276600" y="4947048"/>
            <a:ext cx="5867400" cy="19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8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/>
          </a:p>
        </p:txBody>
      </p:sp>
      <p:grpSp>
        <p:nvGrpSpPr>
          <p:cNvPr id="149" name="Google Shape;149;p27"/>
          <p:cNvGrpSpPr/>
          <p:nvPr/>
        </p:nvGrpSpPr>
        <p:grpSpPr>
          <a:xfrm>
            <a:off x="2084388" y="4912520"/>
            <a:ext cx="7059612" cy="36910"/>
            <a:chOff x="2083888" y="6550671"/>
            <a:chExt cx="7060112" cy="48665"/>
          </a:xfrm>
        </p:grpSpPr>
        <p:sp>
          <p:nvSpPr>
            <p:cNvPr id="150" name="Google Shape;150;p27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3" name="Google Shape;153;p27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7"/>
          <p:cNvGrpSpPr/>
          <p:nvPr/>
        </p:nvGrpSpPr>
        <p:grpSpPr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155" name="Google Shape;155;p2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27"/>
          <p:cNvGrpSpPr/>
          <p:nvPr/>
        </p:nvGrpSpPr>
        <p:grpSpPr>
          <a:xfrm>
            <a:off x="0" y="971550"/>
            <a:ext cx="7010400" cy="34529"/>
            <a:chOff x="1905000" y="6553200"/>
            <a:chExt cx="7010400" cy="45719"/>
          </a:xfrm>
        </p:grpSpPr>
        <p:sp>
          <p:nvSpPr>
            <p:cNvPr id="159" name="Google Shape;159;p2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304800" y="112037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2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3276600" y="4947048"/>
            <a:ext cx="5867400" cy="19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8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/>
          </a:p>
        </p:txBody>
      </p:sp>
      <p:grpSp>
        <p:nvGrpSpPr>
          <p:cNvPr id="166" name="Google Shape;166;p28"/>
          <p:cNvGrpSpPr/>
          <p:nvPr/>
        </p:nvGrpSpPr>
        <p:grpSpPr>
          <a:xfrm>
            <a:off x="2084388" y="4912520"/>
            <a:ext cx="7059612" cy="36910"/>
            <a:chOff x="2083888" y="6550671"/>
            <a:chExt cx="7060112" cy="48665"/>
          </a:xfrm>
        </p:grpSpPr>
        <p:sp>
          <p:nvSpPr>
            <p:cNvPr id="167" name="Google Shape;167;p2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0" name="Google Shape;170;p28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8"/>
          <p:cNvGrpSpPr/>
          <p:nvPr/>
        </p:nvGrpSpPr>
        <p:grpSpPr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172" name="Google Shape;172;p2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28"/>
          <p:cNvGrpSpPr/>
          <p:nvPr/>
        </p:nvGrpSpPr>
        <p:grpSpPr>
          <a:xfrm>
            <a:off x="0" y="971550"/>
            <a:ext cx="7010400" cy="34529"/>
            <a:chOff x="1905000" y="6553200"/>
            <a:chExt cx="7010400" cy="45719"/>
          </a:xfrm>
        </p:grpSpPr>
        <p:sp>
          <p:nvSpPr>
            <p:cNvPr id="176" name="Google Shape;176;p2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04800" y="112037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2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3276600" y="4947048"/>
            <a:ext cx="5867400" cy="19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8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/>
          </a:p>
        </p:txBody>
      </p:sp>
      <p:grpSp>
        <p:nvGrpSpPr>
          <p:cNvPr id="183" name="Google Shape;183;p29"/>
          <p:cNvGrpSpPr/>
          <p:nvPr/>
        </p:nvGrpSpPr>
        <p:grpSpPr>
          <a:xfrm>
            <a:off x="2084388" y="4912520"/>
            <a:ext cx="7059612" cy="36910"/>
            <a:chOff x="2083888" y="6550671"/>
            <a:chExt cx="7060112" cy="48665"/>
          </a:xfrm>
        </p:grpSpPr>
        <p:sp>
          <p:nvSpPr>
            <p:cNvPr id="184" name="Google Shape;184;p29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7" name="Google Shape;187;p29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29"/>
          <p:cNvGrpSpPr/>
          <p:nvPr/>
        </p:nvGrpSpPr>
        <p:grpSpPr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189" name="Google Shape;189;p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9"/>
          <p:cNvGrpSpPr/>
          <p:nvPr/>
        </p:nvGrpSpPr>
        <p:grpSpPr>
          <a:xfrm>
            <a:off x="0" y="971550"/>
            <a:ext cx="7010400" cy="34529"/>
            <a:chOff x="1905000" y="6553200"/>
            <a:chExt cx="7010400" cy="45719"/>
          </a:xfrm>
        </p:grpSpPr>
        <p:sp>
          <p:nvSpPr>
            <p:cNvPr id="193" name="Google Shape;193;p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04800" y="112037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2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2686050" y="3166420"/>
            <a:ext cx="4972050" cy="69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ibre Baskerville"/>
              <a:buNone/>
            </a:pPr>
            <a:r>
              <a:rPr lang="en" sz="2100" b="1">
                <a:latin typeface="Libre Baskerville"/>
                <a:ea typeface="Libre Baskerville"/>
                <a:cs typeface="Libre Baskerville"/>
                <a:sym typeface="Libre Baskerville"/>
              </a:rPr>
              <a:t>OPERATING SYSTEMS (CS F372) Mutex</a:t>
            </a: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ibre Baskerville"/>
              <a:buNone/>
            </a:pP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2852093" y="3892381"/>
            <a:ext cx="45148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Barsha Mitra</a:t>
            </a:r>
            <a:endParaRPr sz="11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CSIS Dept., BITS Pilani, Hyderabad Campus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1714500" y="1257301"/>
            <a:ext cx="4572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409574" y="1191975"/>
            <a:ext cx="7508599" cy="3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❖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state is unlocked, acquire() changes the state to locked and returns immediately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❖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state is locked, acquire() blocks until a call to release() in another thread changes it to unlocked, then the acquire() call resets it to locked and returns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66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806997" y="411918"/>
            <a:ext cx="5479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0000FF"/>
                </a:solidFill>
              </a:rPr>
              <a:t>acquire()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/>
        </p:nvSpPr>
        <p:spPr>
          <a:xfrm>
            <a:off x="1714500" y="1257301"/>
            <a:ext cx="4572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807097" y="404918"/>
            <a:ext cx="5479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0000FF"/>
                </a:solidFill>
              </a:rPr>
              <a:t>release()</a:t>
            </a:r>
            <a:endParaRPr sz="1100"/>
          </a:p>
        </p:txBody>
      </p:sp>
      <p:sp>
        <p:nvSpPr>
          <p:cNvPr id="254" name="Google Shape;254;p37"/>
          <p:cNvSpPr/>
          <p:nvPr/>
        </p:nvSpPr>
        <p:spPr>
          <a:xfrm>
            <a:off x="478600" y="1109926"/>
            <a:ext cx="7770300" cy="3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release() method should only be called in the locked state; it changes the state to unlocked and returns immediately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❖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attempt is made to release an unlocked lock, </a:t>
            </a:r>
            <a:r>
              <a:rPr lang="en-U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lead to undefined behavior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304801" y="1120375"/>
            <a:ext cx="8368748" cy="368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457200" lvl="0" indent="-351948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❖"/>
            </a:pPr>
            <a:r>
              <a:rPr lang="en" sz="2100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 pthread_mutex_init(pthread_mutex_t </a:t>
            </a:r>
            <a:r>
              <a:rPr lang="en" sz="21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21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en" sz="2100" b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 lang="en" sz="2100" b="1" dirty="0" smtClean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05252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" sz="2100" b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1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" sz="2100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pthread_mutexattr_t </a:t>
            </a:r>
            <a:r>
              <a:rPr lang="en" sz="21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21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" sz="2100" b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);</a:t>
            </a:r>
            <a:endParaRPr sz="2100" dirty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lang="en" sz="2100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Initialize the mutex referenced by </a:t>
            </a:r>
            <a:r>
              <a:rPr lang="en" sz="2100" i="1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en" sz="2100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with attributes specified by </a:t>
            </a:r>
            <a:r>
              <a:rPr lang="en" sz="2100" i="1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attr</a:t>
            </a:r>
            <a:endParaRPr sz="2100" i="1" dirty="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❖"/>
            </a:pPr>
            <a:r>
              <a:rPr lang="en" sz="2100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" sz="2100" i="1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" sz="2100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NULL, the default mutex attributes are used</a:t>
            </a:r>
            <a:endParaRPr sz="2100" dirty="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❖"/>
            </a:pPr>
            <a:r>
              <a:rPr lang="en" sz="2100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successful, the function returns zero; otherwise, an error number is returned to indicate the error</a:t>
            </a:r>
            <a:endParaRPr sz="2100" dirty="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alibri"/>
              <a:buChar char="❖"/>
            </a:pPr>
            <a:r>
              <a:rPr lang="en" sz="2100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Upon successful initialization, the state of the mutex becomes initialized and </a:t>
            </a:r>
            <a:r>
              <a:rPr lang="en" sz="2100" dirty="0" smtClean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unlocked</a:t>
            </a:r>
            <a:endParaRPr sz="2100" dirty="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2"/>
          </p:nvPr>
        </p:nvSpPr>
        <p:spPr>
          <a:xfrm>
            <a:off x="304800" y="114300"/>
            <a:ext cx="6324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 b="0">
                <a:solidFill>
                  <a:srgbClr val="0000FF"/>
                </a:solidFill>
                <a:highlight>
                  <a:srgbClr val="FFFFFF"/>
                </a:highlight>
              </a:rPr>
              <a:t>pthread_mutex_init()</a:t>
            </a:r>
            <a:endParaRPr sz="3000" b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304800" y="1120375"/>
            <a:ext cx="8331300" cy="368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100"/>
              <a:buChar char="❖"/>
            </a:pPr>
            <a:r>
              <a:rPr lang="en" sz="21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 pthread_mutex_destroy(pthread_mutex_t *mutex);</a:t>
            </a:r>
            <a:endParaRPr sz="21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❖"/>
            </a:pPr>
            <a:r>
              <a:rPr lang="en" sz="210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Destroys the mutex object referenced by mutex; the mutex object becomes uninitialized</a:t>
            </a:r>
            <a:endParaRPr sz="2100" i="1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100"/>
              <a:buFont typeface="Calibri"/>
              <a:buChar char="❖"/>
            </a:pPr>
            <a:r>
              <a:rPr lang="en" sz="210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is safe to destroy an initialized mutex that is unlocked. Attempting to destroy a locked mutex results in undefined behavior.</a:t>
            </a:r>
            <a:endParaRPr sz="2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100"/>
              <a:buFont typeface="Calibri"/>
              <a:buChar char="❖"/>
            </a:pPr>
            <a:r>
              <a:rPr lang="en" sz="210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successful, the function returns zero; otherwise, an error number is returned to indicate the error</a:t>
            </a:r>
            <a:endParaRPr sz="2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2"/>
          </p:nvPr>
        </p:nvSpPr>
        <p:spPr>
          <a:xfrm>
            <a:off x="304800" y="114300"/>
            <a:ext cx="6324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 b="0">
                <a:solidFill>
                  <a:srgbClr val="0000FF"/>
                </a:solidFill>
                <a:highlight>
                  <a:srgbClr val="FFFFFF"/>
                </a:highlight>
              </a:rPr>
              <a:t>pthread_mutex_destroy()</a:t>
            </a:r>
            <a:endParaRPr sz="3000" b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304800" y="1120375"/>
            <a:ext cx="8331300" cy="368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100"/>
              <a:buChar char="❖"/>
            </a:pPr>
            <a:r>
              <a:rPr lang="en" sz="2100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 pthread_mutex_lock(pthread_mutex_t *mutex);</a:t>
            </a:r>
            <a:endParaRPr sz="2100" dirty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❖"/>
            </a:pPr>
            <a:r>
              <a:rPr lang="en" sz="2100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Mutex object referenced by mutex shall be locked</a:t>
            </a:r>
            <a:endParaRPr sz="2100" i="1" dirty="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100"/>
              <a:buFont typeface="Calibri"/>
              <a:buChar char="❖"/>
            </a:pPr>
            <a:r>
              <a:rPr lang="en" sz="2100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the mutex is already locked, the calling thread shall block until the mutex becomes available</a:t>
            </a:r>
            <a:endParaRPr sz="2100" dirty="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100"/>
              <a:buFont typeface="Calibri"/>
              <a:buChar char="❖"/>
            </a:pPr>
            <a:r>
              <a:rPr lang="en" sz="2100" dirty="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successful, the function returns zero; otherwise, an error number is returned to indicate the error</a:t>
            </a:r>
            <a:endParaRPr sz="2100" dirty="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 txBox="1">
            <a:spLocks noGrp="1"/>
          </p:cNvSpPr>
          <p:nvPr>
            <p:ph type="body" idx="2"/>
          </p:nvPr>
        </p:nvSpPr>
        <p:spPr>
          <a:xfrm>
            <a:off x="304800" y="114300"/>
            <a:ext cx="6324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 b="0">
                <a:solidFill>
                  <a:srgbClr val="0000FF"/>
                </a:solidFill>
                <a:highlight>
                  <a:srgbClr val="FFFFFF"/>
                </a:highlight>
              </a:rPr>
              <a:t>pthread_mutex_lock()</a:t>
            </a:r>
            <a:endParaRPr sz="3000" b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304800" y="1120375"/>
            <a:ext cx="8331300" cy="368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100"/>
              <a:buChar char="❖"/>
            </a:pPr>
            <a:r>
              <a:rPr lang="en" sz="21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 pthread_mutex_unlock(pthread_mutex_t *mutex);</a:t>
            </a:r>
            <a:endParaRPr sz="21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❖"/>
            </a:pPr>
            <a:r>
              <a:rPr lang="en" sz="210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Releases the mutex object referenced by mutex</a:t>
            </a:r>
            <a:endParaRPr sz="2100" i="1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100"/>
              <a:buFont typeface="Calibri"/>
              <a:buChar char="❖"/>
            </a:pPr>
            <a:r>
              <a:rPr lang="en" sz="210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there are threads blocked on the mutex object referenced by mutex, when pthread_mutex_unlock() is called, resulting in the mutex becoming available, the scheduling policy shall determine which thread shall acquire the mutex.</a:t>
            </a:r>
            <a:endParaRPr sz="2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100"/>
              <a:buFont typeface="Calibri"/>
              <a:buChar char="❖"/>
            </a:pPr>
            <a:r>
              <a:rPr lang="en" sz="2100">
                <a:solidFill>
                  <a:srgbClr val="44444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successful, the function returns zero; otherwise, an error number is returned to indicate the error</a:t>
            </a:r>
            <a:endParaRPr sz="2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2"/>
          </p:nvPr>
        </p:nvSpPr>
        <p:spPr>
          <a:xfrm>
            <a:off x="304800" y="114300"/>
            <a:ext cx="6324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 b="0">
                <a:solidFill>
                  <a:srgbClr val="0000FF"/>
                </a:solidFill>
                <a:highlight>
                  <a:srgbClr val="FFFFFF"/>
                </a:highlight>
              </a:rPr>
              <a:t>pthread_mutex_unlock()</a:t>
            </a:r>
            <a:endParaRPr sz="3000" b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1886162" y="2185745"/>
            <a:ext cx="43688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302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Book Antiqua</vt:lpstr>
      <vt:lpstr>Calibri</vt:lpstr>
      <vt:lpstr>Noto Sans Symbols</vt:lpstr>
      <vt:lpstr>Libre Baskerville</vt:lpstr>
      <vt:lpstr>Arial</vt:lpstr>
      <vt:lpstr>Simple Light</vt:lpstr>
      <vt:lpstr>Office Theme</vt:lpstr>
      <vt:lpstr>OPERATING SYSTEMS (CS F372) Mutex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(CS F372) Mutex </dc:title>
  <cp:lastModifiedBy>Barsha Mitra</cp:lastModifiedBy>
  <cp:revision>6</cp:revision>
  <dcterms:modified xsi:type="dcterms:W3CDTF">2024-03-20T10:03:55Z</dcterms:modified>
</cp:coreProperties>
</file>