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372" r:id="rId3"/>
    <p:sldId id="374" r:id="rId4"/>
    <p:sldId id="378" r:id="rId5"/>
    <p:sldId id="379" r:id="rId6"/>
    <p:sldId id="380" r:id="rId7"/>
    <p:sldId id="383" r:id="rId8"/>
    <p:sldId id="384" r:id="rId9"/>
    <p:sldId id="385" r:id="rId10"/>
    <p:sldId id="392" r:id="rId11"/>
    <p:sldId id="389" r:id="rId12"/>
    <p:sldId id="390" r:id="rId13"/>
    <p:sldId id="391" r:id="rId14"/>
    <p:sldId id="395" r:id="rId15"/>
    <p:sldId id="268" r:id="rId16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3300"/>
    <a:srgbClr val="0066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9342-A0CF-441D-8031-A99377EDC02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7908-FFF3-4E06-8AAB-65081BE1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DDD6-8C87-4C9D-B8B1-F905E3E845CB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4221893"/>
            <a:ext cx="6629400" cy="93087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b="1" dirty="0">
                <a:latin typeface="Baskerville Old Face" panose="02020602080505020303" pitchFamily="18" charset="0"/>
              </a:rPr>
              <a:t>OPERATING SYSTEMS (CS F372)</a:t>
            </a:r>
            <a:br>
              <a:rPr lang="en-US" sz="2800" b="1" dirty="0">
                <a:latin typeface="Baskerville Old Face" panose="02020602080505020303" pitchFamily="18" charset="0"/>
              </a:rPr>
            </a:br>
            <a:r>
              <a:rPr lang="en-US" sz="2800" dirty="0">
                <a:latin typeface="Baskerville Old Face" panose="02020602080505020303" pitchFamily="18" charset="0"/>
              </a:rPr>
              <a:t>OS Structures </a:t>
            </a:r>
            <a:r>
              <a:rPr lang="en-US" sz="2800" dirty="0">
                <a:latin typeface="Baskerville Old Face" panose="02020602080505020303" pitchFamily="18" charset="0"/>
                <a:cs typeface="Arial" charset="0"/>
              </a:rPr>
              <a:t>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3802791" y="5189841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Book Antiqua" panose="02040602050305030304" pitchFamily="18" charset="0"/>
              </a:rPr>
              <a:t>Barsha </a:t>
            </a:r>
            <a:r>
              <a:rPr lang="en-US" dirty="0">
                <a:latin typeface="Book Antiqua" panose="02040602050305030304" pitchFamily="18" charset="0"/>
              </a:rPr>
              <a:t>Mitra</a:t>
            </a:r>
          </a:p>
          <a:p>
            <a:r>
              <a:rPr lang="en-US" dirty="0">
                <a:latin typeface="Book Antiqua" panose="02040602050305030304" pitchFamily="18" charset="0"/>
              </a:rPr>
              <a:t>CSIS Dept.,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9028" y="1421028"/>
            <a:ext cx="10676238" cy="430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loadable kernel modules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kernel has a core set of components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links in additional services via modules, either at boot time or during run time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inter module communication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dynamically linking services is preferable to adding new features directly to the kernel </a:t>
            </a:r>
            <a:r>
              <a:rPr lang="en-US" altLang="en-US" sz="2400" dirty="0">
                <a:sym typeface="Wingdings"/>
              </a:rPr>
              <a:t> does not require recompiling the kernel for every change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sym typeface="Wingdings"/>
              </a:rPr>
              <a:t>better than a layered approach  any module can call any module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sym typeface="Wingdings"/>
              </a:rPr>
              <a:t>better than microkernel  no message passing required to invoke modules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sym typeface="Wingdings"/>
              </a:rPr>
              <a:t>Solaris, Linux, Max OS X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Modules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13" y="1421028"/>
            <a:ext cx="10187953" cy="5209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458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Performance Tuning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11520" y="1526831"/>
            <a:ext cx="5881044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OS must provide means of computing and displaying measures of system behavior</a:t>
            </a:r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top program or Windows Task Manager</a:t>
            </a:r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7" y="1435980"/>
            <a:ext cx="6195224" cy="4908259"/>
          </a:xfrm>
          <a:prstGeom prst="rect">
            <a:avLst/>
          </a:prstGeom>
        </p:spPr>
      </p:pic>
      <p:pic>
        <p:nvPicPr>
          <p:cNvPr id="1026" name="Picture 2" descr="Windows Task Manager: The Complete Gu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191" y="1481429"/>
            <a:ext cx="5585971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596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8" name="Rectangle 1434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ere is the BIOS chip situated in a computer's motherboard? - Quora">
            <a:extLst>
              <a:ext uri="{FF2B5EF4-FFF2-40B4-BE49-F238E27FC236}">
                <a16:creationId xmlns:a16="http://schemas.microsoft.com/office/drawing/2014/main" id="{BD59EE86-C566-43FD-36ED-22999E24C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b="2878"/>
          <a:stretch/>
        </p:blipFill>
        <p:spPr bwMode="auto">
          <a:xfrm>
            <a:off x="1" y="10"/>
            <a:ext cx="896671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7" name="Rectangle 1434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7738644" y="356498"/>
            <a:ext cx="3822189" cy="18999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b="1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System Boot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7531610" y="2434201"/>
            <a:ext cx="4411574" cy="3742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b="1" dirty="0">
                <a:solidFill>
                  <a:srgbClr val="FF0000"/>
                </a:solidFill>
              </a:rPr>
              <a:t>BIOS </a:t>
            </a:r>
          </a:p>
          <a:p>
            <a:pPr lvl="1"/>
            <a:r>
              <a:rPr lang="en-US" altLang="x-none" sz="2000" dirty="0"/>
              <a:t>Non-volatile firmware</a:t>
            </a:r>
          </a:p>
          <a:p>
            <a:pPr lvl="1"/>
            <a:r>
              <a:rPr lang="en-US" altLang="x-none" sz="2000" dirty="0"/>
              <a:t>Stored on EPROM</a:t>
            </a:r>
          </a:p>
          <a:p>
            <a:pPr lvl="1"/>
            <a:r>
              <a:rPr lang="en-US" altLang="x-none" sz="2000" dirty="0"/>
              <a:t>Stored on a chip on motherboard </a:t>
            </a:r>
          </a:p>
          <a:p>
            <a:pPr lvl="1"/>
            <a:r>
              <a:rPr lang="en-US" sz="2000" dirty="0"/>
              <a:t>Performs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POST</a:t>
            </a:r>
          </a:p>
          <a:p>
            <a:pPr lvl="1"/>
            <a:endParaRPr 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sz="2400" i="1" dirty="0">
                <a:solidFill>
                  <a:srgbClr val="FF0000"/>
                </a:solidFill>
                <a:highlight>
                  <a:srgbClr val="FFFF00"/>
                </a:highlight>
              </a:rPr>
              <a:t>POST (Power-On Self-Test) </a:t>
            </a:r>
            <a:r>
              <a:rPr lang="en-US" sz="2400" i="1" dirty="0">
                <a:solidFill>
                  <a:srgbClr val="FF0000"/>
                </a:solidFill>
              </a:rPr>
              <a:t>is the diagnostic testing sequence that BIOS runs to determine if the computer keyboard, random access memory, disk drives, and other hardware are working correctly</a:t>
            </a:r>
          </a:p>
          <a:p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99751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System Boot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3C98248-EC11-BE49-D731-AB05E4B0981D}"/>
              </a:ext>
            </a:extLst>
          </p:cNvPr>
          <p:cNvSpPr/>
          <p:nvPr/>
        </p:nvSpPr>
        <p:spPr>
          <a:xfrm>
            <a:off x="220454" y="1343855"/>
            <a:ext cx="1352020" cy="1931459"/>
          </a:xfrm>
          <a:custGeom>
            <a:avLst/>
            <a:gdLst>
              <a:gd name="connsiteX0" fmla="*/ 0 w 1931458"/>
              <a:gd name="connsiteY0" fmla="*/ 0 h 1352020"/>
              <a:gd name="connsiteX1" fmla="*/ 1255448 w 1931458"/>
              <a:gd name="connsiteY1" fmla="*/ 0 h 1352020"/>
              <a:gd name="connsiteX2" fmla="*/ 1931458 w 1931458"/>
              <a:gd name="connsiteY2" fmla="*/ 676010 h 1352020"/>
              <a:gd name="connsiteX3" fmla="*/ 1255448 w 1931458"/>
              <a:gd name="connsiteY3" fmla="*/ 1352020 h 1352020"/>
              <a:gd name="connsiteX4" fmla="*/ 0 w 1931458"/>
              <a:gd name="connsiteY4" fmla="*/ 1352020 h 1352020"/>
              <a:gd name="connsiteX5" fmla="*/ 676010 w 1931458"/>
              <a:gd name="connsiteY5" fmla="*/ 676010 h 1352020"/>
              <a:gd name="connsiteX6" fmla="*/ 0 w 1931458"/>
              <a:gd name="connsiteY6" fmla="*/ 0 h 135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58" h="1352020">
                <a:moveTo>
                  <a:pt x="1931457" y="0"/>
                </a:moveTo>
                <a:lnTo>
                  <a:pt x="1931457" y="878813"/>
                </a:lnTo>
                <a:lnTo>
                  <a:pt x="965729" y="1352020"/>
                </a:lnTo>
                <a:lnTo>
                  <a:pt x="1" y="878813"/>
                </a:lnTo>
                <a:lnTo>
                  <a:pt x="1" y="0"/>
                </a:lnTo>
                <a:lnTo>
                  <a:pt x="965729" y="473207"/>
                </a:lnTo>
                <a:lnTo>
                  <a:pt x="1931457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688076" rIns="12065" bIns="688075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1" kern="1200" dirty="0"/>
              <a:t>BIOS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20818CB-095A-971D-9C3E-BBF0633ADD14}"/>
              </a:ext>
            </a:extLst>
          </p:cNvPr>
          <p:cNvSpPr/>
          <p:nvPr/>
        </p:nvSpPr>
        <p:spPr>
          <a:xfrm>
            <a:off x="1572473" y="1343855"/>
            <a:ext cx="6803775" cy="1255447"/>
          </a:xfrm>
          <a:custGeom>
            <a:avLst/>
            <a:gdLst>
              <a:gd name="connsiteX0" fmla="*/ 209245 w 1255447"/>
              <a:gd name="connsiteY0" fmla="*/ 0 h 6803775"/>
              <a:gd name="connsiteX1" fmla="*/ 1046202 w 1255447"/>
              <a:gd name="connsiteY1" fmla="*/ 0 h 6803775"/>
              <a:gd name="connsiteX2" fmla="*/ 1255447 w 1255447"/>
              <a:gd name="connsiteY2" fmla="*/ 209245 h 6803775"/>
              <a:gd name="connsiteX3" fmla="*/ 1255447 w 1255447"/>
              <a:gd name="connsiteY3" fmla="*/ 6803775 h 6803775"/>
              <a:gd name="connsiteX4" fmla="*/ 1255447 w 1255447"/>
              <a:gd name="connsiteY4" fmla="*/ 6803775 h 6803775"/>
              <a:gd name="connsiteX5" fmla="*/ 0 w 1255447"/>
              <a:gd name="connsiteY5" fmla="*/ 6803775 h 6803775"/>
              <a:gd name="connsiteX6" fmla="*/ 0 w 1255447"/>
              <a:gd name="connsiteY6" fmla="*/ 6803775 h 6803775"/>
              <a:gd name="connsiteX7" fmla="*/ 0 w 1255447"/>
              <a:gd name="connsiteY7" fmla="*/ 209245 h 6803775"/>
              <a:gd name="connsiteX8" fmla="*/ 209245 w 1255447"/>
              <a:gd name="connsiteY8" fmla="*/ 0 h 680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5447" h="6803775">
                <a:moveTo>
                  <a:pt x="1255447" y="1133985"/>
                </a:moveTo>
                <a:lnTo>
                  <a:pt x="1255447" y="5669790"/>
                </a:lnTo>
                <a:cubicBezTo>
                  <a:pt x="1255447" y="6296072"/>
                  <a:pt x="1238161" y="6803772"/>
                  <a:pt x="1216837" y="6803772"/>
                </a:cubicBezTo>
                <a:lnTo>
                  <a:pt x="0" y="6803772"/>
                </a:lnTo>
                <a:lnTo>
                  <a:pt x="0" y="6803772"/>
                </a:lnTo>
                <a:lnTo>
                  <a:pt x="0" y="3"/>
                </a:lnTo>
                <a:lnTo>
                  <a:pt x="0" y="3"/>
                </a:lnTo>
                <a:lnTo>
                  <a:pt x="1216837" y="3"/>
                </a:lnTo>
                <a:cubicBezTo>
                  <a:pt x="1238161" y="3"/>
                  <a:pt x="1255447" y="507703"/>
                  <a:pt x="1255447" y="1133985"/>
                </a:cubicBez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352" tIns="74621" rIns="74621" bIns="74621" numCol="1" spcCol="1270" anchor="ctr" anchorCtr="0">
            <a:noAutofit/>
          </a:bodyPr>
          <a:lstStyle/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100" kern="1200" dirty="0"/>
              <a:t>Runs POST</a:t>
            </a:r>
          </a:p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100" kern="1200" dirty="0"/>
              <a:t>Does h/w initialization</a:t>
            </a:r>
          </a:p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100" kern="1200" dirty="0"/>
              <a:t>Reads </a:t>
            </a:r>
            <a:r>
              <a:rPr lang="en-US" sz="2100" b="1" kern="1200" dirty="0">
                <a:solidFill>
                  <a:srgbClr val="FF3300"/>
                </a:solidFill>
              </a:rPr>
              <a:t>boot block </a:t>
            </a:r>
            <a:r>
              <a:rPr lang="en-US" sz="2100" kern="1200" dirty="0"/>
              <a:t>content into RAM (1</a:t>
            </a:r>
            <a:r>
              <a:rPr lang="en-US" sz="2100" kern="1200" baseline="30000" dirty="0"/>
              <a:t>st</a:t>
            </a:r>
            <a:r>
              <a:rPr lang="en-US" sz="2100" kern="1200" dirty="0"/>
              <a:t> level boot loader)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78D7371-C1A5-99F4-597F-A3E2EAE5A0FE}"/>
              </a:ext>
            </a:extLst>
          </p:cNvPr>
          <p:cNvSpPr/>
          <p:nvPr/>
        </p:nvSpPr>
        <p:spPr>
          <a:xfrm>
            <a:off x="220454" y="3084372"/>
            <a:ext cx="1352020" cy="1931458"/>
          </a:xfrm>
          <a:custGeom>
            <a:avLst/>
            <a:gdLst>
              <a:gd name="connsiteX0" fmla="*/ 0 w 1931458"/>
              <a:gd name="connsiteY0" fmla="*/ 0 h 1352020"/>
              <a:gd name="connsiteX1" fmla="*/ 1255448 w 1931458"/>
              <a:gd name="connsiteY1" fmla="*/ 0 h 1352020"/>
              <a:gd name="connsiteX2" fmla="*/ 1931458 w 1931458"/>
              <a:gd name="connsiteY2" fmla="*/ 676010 h 1352020"/>
              <a:gd name="connsiteX3" fmla="*/ 1255448 w 1931458"/>
              <a:gd name="connsiteY3" fmla="*/ 1352020 h 1352020"/>
              <a:gd name="connsiteX4" fmla="*/ 0 w 1931458"/>
              <a:gd name="connsiteY4" fmla="*/ 1352020 h 1352020"/>
              <a:gd name="connsiteX5" fmla="*/ 676010 w 1931458"/>
              <a:gd name="connsiteY5" fmla="*/ 676010 h 1352020"/>
              <a:gd name="connsiteX6" fmla="*/ 0 w 1931458"/>
              <a:gd name="connsiteY6" fmla="*/ 0 h 135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58" h="1352020">
                <a:moveTo>
                  <a:pt x="1931457" y="0"/>
                </a:moveTo>
                <a:lnTo>
                  <a:pt x="1931457" y="878813"/>
                </a:lnTo>
                <a:lnTo>
                  <a:pt x="965729" y="1352020"/>
                </a:lnTo>
                <a:lnTo>
                  <a:pt x="1" y="878813"/>
                </a:lnTo>
                <a:lnTo>
                  <a:pt x="1" y="0"/>
                </a:lnTo>
                <a:lnTo>
                  <a:pt x="965729" y="473207"/>
                </a:lnTo>
                <a:lnTo>
                  <a:pt x="1931457" y="0"/>
                </a:lnTo>
                <a:close/>
              </a:path>
            </a:pathLst>
          </a:custGeom>
        </p:spPr>
        <p:style>
          <a:lnRef idx="2">
            <a:schemeClr val="accent5">
              <a:hueOff val="-3676672"/>
              <a:satOff val="-5114"/>
              <a:lumOff val="-1961"/>
              <a:alphaOff val="0"/>
            </a:schemeClr>
          </a:lnRef>
          <a:fillRef idx="1">
            <a:schemeClr val="accent5">
              <a:hueOff val="-3676672"/>
              <a:satOff val="-5114"/>
              <a:lumOff val="-1961"/>
              <a:alphaOff val="0"/>
            </a:schemeClr>
          </a:fillRef>
          <a:effectRef idx="0">
            <a:schemeClr val="accent5">
              <a:hueOff val="-3676672"/>
              <a:satOff val="-5114"/>
              <a:lumOff val="-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688075" rIns="12065" bIns="688075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1" kern="1200" dirty="0"/>
              <a:t>1</a:t>
            </a:r>
            <a:r>
              <a:rPr lang="en-US" sz="1900" b="1" kern="1200" baseline="30000" dirty="0"/>
              <a:t>st</a:t>
            </a:r>
            <a:r>
              <a:rPr lang="en-US" sz="1900" b="1" kern="1200" dirty="0"/>
              <a:t> Level Bootloader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958CC6A-A152-6607-6B25-9F64CFE84B2E}"/>
              </a:ext>
            </a:extLst>
          </p:cNvPr>
          <p:cNvSpPr/>
          <p:nvPr/>
        </p:nvSpPr>
        <p:spPr>
          <a:xfrm>
            <a:off x="1572473" y="3084373"/>
            <a:ext cx="6803775" cy="1255447"/>
          </a:xfrm>
          <a:custGeom>
            <a:avLst/>
            <a:gdLst>
              <a:gd name="connsiteX0" fmla="*/ 209245 w 1255447"/>
              <a:gd name="connsiteY0" fmla="*/ 0 h 6803775"/>
              <a:gd name="connsiteX1" fmla="*/ 1046202 w 1255447"/>
              <a:gd name="connsiteY1" fmla="*/ 0 h 6803775"/>
              <a:gd name="connsiteX2" fmla="*/ 1255447 w 1255447"/>
              <a:gd name="connsiteY2" fmla="*/ 209245 h 6803775"/>
              <a:gd name="connsiteX3" fmla="*/ 1255447 w 1255447"/>
              <a:gd name="connsiteY3" fmla="*/ 6803775 h 6803775"/>
              <a:gd name="connsiteX4" fmla="*/ 1255447 w 1255447"/>
              <a:gd name="connsiteY4" fmla="*/ 6803775 h 6803775"/>
              <a:gd name="connsiteX5" fmla="*/ 0 w 1255447"/>
              <a:gd name="connsiteY5" fmla="*/ 6803775 h 6803775"/>
              <a:gd name="connsiteX6" fmla="*/ 0 w 1255447"/>
              <a:gd name="connsiteY6" fmla="*/ 6803775 h 6803775"/>
              <a:gd name="connsiteX7" fmla="*/ 0 w 1255447"/>
              <a:gd name="connsiteY7" fmla="*/ 209245 h 6803775"/>
              <a:gd name="connsiteX8" fmla="*/ 209245 w 1255447"/>
              <a:gd name="connsiteY8" fmla="*/ 0 h 680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5447" h="6803775">
                <a:moveTo>
                  <a:pt x="1255447" y="1133985"/>
                </a:moveTo>
                <a:lnTo>
                  <a:pt x="1255447" y="5669790"/>
                </a:lnTo>
                <a:cubicBezTo>
                  <a:pt x="1255447" y="6296072"/>
                  <a:pt x="1238161" y="6803772"/>
                  <a:pt x="1216837" y="6803772"/>
                </a:cubicBezTo>
                <a:lnTo>
                  <a:pt x="0" y="6803772"/>
                </a:lnTo>
                <a:lnTo>
                  <a:pt x="0" y="6803772"/>
                </a:lnTo>
                <a:lnTo>
                  <a:pt x="0" y="3"/>
                </a:lnTo>
                <a:lnTo>
                  <a:pt x="0" y="3"/>
                </a:lnTo>
                <a:lnTo>
                  <a:pt x="1216837" y="3"/>
                </a:lnTo>
                <a:cubicBezTo>
                  <a:pt x="1238161" y="3"/>
                  <a:pt x="1255447" y="507703"/>
                  <a:pt x="1255447" y="1133985"/>
                </a:cubicBezTo>
                <a:close/>
              </a:path>
            </a:pathLst>
          </a:custGeom>
        </p:spPr>
        <p:style>
          <a:lnRef idx="2">
            <a:schemeClr val="accent5">
              <a:hueOff val="-3676672"/>
              <a:satOff val="-5114"/>
              <a:lumOff val="-196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352" tIns="74621" rIns="74621" bIns="74621" numCol="1" spcCol="1270" anchor="ctr" anchorCtr="0">
            <a:noAutofit/>
          </a:bodyPr>
          <a:lstStyle/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100" kern="1200" dirty="0"/>
              <a:t>May contain the remaining bootstrap program </a:t>
            </a:r>
          </a:p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100" kern="1200" dirty="0"/>
              <a:t>Address and length of 2</a:t>
            </a:r>
            <a:r>
              <a:rPr lang="en-US" sz="2100" kern="1200" baseline="30000" dirty="0"/>
              <a:t>nd</a:t>
            </a:r>
            <a:r>
              <a:rPr lang="en-US" sz="2100" kern="1200" dirty="0"/>
              <a:t> level bootloader on disk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EF2A19-FC0E-D6EE-67AA-4C2EDEFD49BE}"/>
              </a:ext>
            </a:extLst>
          </p:cNvPr>
          <p:cNvSpPr/>
          <p:nvPr/>
        </p:nvSpPr>
        <p:spPr>
          <a:xfrm>
            <a:off x="220454" y="4824889"/>
            <a:ext cx="1352020" cy="1931458"/>
          </a:xfrm>
          <a:custGeom>
            <a:avLst/>
            <a:gdLst>
              <a:gd name="connsiteX0" fmla="*/ 0 w 1931458"/>
              <a:gd name="connsiteY0" fmla="*/ 0 h 1352020"/>
              <a:gd name="connsiteX1" fmla="*/ 1255448 w 1931458"/>
              <a:gd name="connsiteY1" fmla="*/ 0 h 1352020"/>
              <a:gd name="connsiteX2" fmla="*/ 1931458 w 1931458"/>
              <a:gd name="connsiteY2" fmla="*/ 676010 h 1352020"/>
              <a:gd name="connsiteX3" fmla="*/ 1255448 w 1931458"/>
              <a:gd name="connsiteY3" fmla="*/ 1352020 h 1352020"/>
              <a:gd name="connsiteX4" fmla="*/ 0 w 1931458"/>
              <a:gd name="connsiteY4" fmla="*/ 1352020 h 1352020"/>
              <a:gd name="connsiteX5" fmla="*/ 676010 w 1931458"/>
              <a:gd name="connsiteY5" fmla="*/ 676010 h 1352020"/>
              <a:gd name="connsiteX6" fmla="*/ 0 w 1931458"/>
              <a:gd name="connsiteY6" fmla="*/ 0 h 135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58" h="1352020">
                <a:moveTo>
                  <a:pt x="1931457" y="0"/>
                </a:moveTo>
                <a:lnTo>
                  <a:pt x="1931457" y="878813"/>
                </a:lnTo>
                <a:lnTo>
                  <a:pt x="965729" y="1352020"/>
                </a:lnTo>
                <a:lnTo>
                  <a:pt x="1" y="878813"/>
                </a:lnTo>
                <a:lnTo>
                  <a:pt x="1" y="0"/>
                </a:lnTo>
                <a:lnTo>
                  <a:pt x="965729" y="473207"/>
                </a:lnTo>
                <a:lnTo>
                  <a:pt x="1931457" y="0"/>
                </a:lnTo>
                <a:close/>
              </a:path>
            </a:pathLst>
          </a:custGeom>
        </p:spPr>
        <p:style>
          <a:lnRef idx="2">
            <a:schemeClr val="accent5">
              <a:hueOff val="-7353344"/>
              <a:satOff val="-10228"/>
              <a:lumOff val="-3922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688075" rIns="12065" bIns="688075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1" kern="1200" dirty="0"/>
              <a:t>2</a:t>
            </a:r>
            <a:r>
              <a:rPr lang="en-US" sz="1900" b="1" kern="1200" baseline="30000" dirty="0"/>
              <a:t>nd</a:t>
            </a:r>
            <a:r>
              <a:rPr lang="en-US" sz="1900" b="1" kern="1200" dirty="0"/>
              <a:t> Level Bootloader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6C2AB24-CB1A-322E-593F-117E55A98D0D}"/>
              </a:ext>
            </a:extLst>
          </p:cNvPr>
          <p:cNvSpPr/>
          <p:nvPr/>
        </p:nvSpPr>
        <p:spPr>
          <a:xfrm>
            <a:off x="1572473" y="4824890"/>
            <a:ext cx="6803775" cy="1255447"/>
          </a:xfrm>
          <a:custGeom>
            <a:avLst/>
            <a:gdLst>
              <a:gd name="connsiteX0" fmla="*/ 209245 w 1255447"/>
              <a:gd name="connsiteY0" fmla="*/ 0 h 6803775"/>
              <a:gd name="connsiteX1" fmla="*/ 1046202 w 1255447"/>
              <a:gd name="connsiteY1" fmla="*/ 0 h 6803775"/>
              <a:gd name="connsiteX2" fmla="*/ 1255447 w 1255447"/>
              <a:gd name="connsiteY2" fmla="*/ 209245 h 6803775"/>
              <a:gd name="connsiteX3" fmla="*/ 1255447 w 1255447"/>
              <a:gd name="connsiteY3" fmla="*/ 6803775 h 6803775"/>
              <a:gd name="connsiteX4" fmla="*/ 1255447 w 1255447"/>
              <a:gd name="connsiteY4" fmla="*/ 6803775 h 6803775"/>
              <a:gd name="connsiteX5" fmla="*/ 0 w 1255447"/>
              <a:gd name="connsiteY5" fmla="*/ 6803775 h 6803775"/>
              <a:gd name="connsiteX6" fmla="*/ 0 w 1255447"/>
              <a:gd name="connsiteY6" fmla="*/ 6803775 h 6803775"/>
              <a:gd name="connsiteX7" fmla="*/ 0 w 1255447"/>
              <a:gd name="connsiteY7" fmla="*/ 209245 h 6803775"/>
              <a:gd name="connsiteX8" fmla="*/ 209245 w 1255447"/>
              <a:gd name="connsiteY8" fmla="*/ 0 h 680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5447" h="6803775">
                <a:moveTo>
                  <a:pt x="1255447" y="1133985"/>
                </a:moveTo>
                <a:lnTo>
                  <a:pt x="1255447" y="5669790"/>
                </a:lnTo>
                <a:cubicBezTo>
                  <a:pt x="1255447" y="6296072"/>
                  <a:pt x="1238161" y="6803772"/>
                  <a:pt x="1216837" y="6803772"/>
                </a:cubicBezTo>
                <a:lnTo>
                  <a:pt x="0" y="6803772"/>
                </a:lnTo>
                <a:lnTo>
                  <a:pt x="0" y="6803772"/>
                </a:lnTo>
                <a:lnTo>
                  <a:pt x="0" y="3"/>
                </a:lnTo>
                <a:lnTo>
                  <a:pt x="0" y="3"/>
                </a:lnTo>
                <a:lnTo>
                  <a:pt x="1216837" y="3"/>
                </a:lnTo>
                <a:cubicBezTo>
                  <a:pt x="1238161" y="3"/>
                  <a:pt x="1255447" y="507703"/>
                  <a:pt x="1255447" y="1133985"/>
                </a:cubicBezTo>
                <a:close/>
              </a:path>
            </a:pathLst>
          </a:custGeom>
        </p:spPr>
        <p:style>
          <a:lnRef idx="2">
            <a:schemeClr val="accent5">
              <a:hueOff val="-7353344"/>
              <a:satOff val="-10228"/>
              <a:lumOff val="-392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352" tIns="74621" rIns="74621" bIns="74621" numCol="1" spcCol="1270" anchor="ctr" anchorCtr="0">
            <a:noAutofit/>
          </a:bodyPr>
          <a:lstStyle/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nn-NO" sz="2100" kern="1200" dirty="0"/>
              <a:t>Traverses the file system to locate OS kernel</a:t>
            </a:r>
            <a:endParaRPr lang="en-US" sz="2100" kern="1200" dirty="0"/>
          </a:p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nn-NO" sz="2100" kern="1200" dirty="0"/>
              <a:t>Loads kernel into memory</a:t>
            </a:r>
            <a:endParaRPr lang="en-US" sz="2100" kern="1200" dirty="0"/>
          </a:p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nn-NO" sz="2100" kern="1200" dirty="0"/>
              <a:t>Starts its execution</a:t>
            </a:r>
            <a:endParaRPr lang="en-US" sz="2100" kern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F5A23-DF93-9A3A-3BBB-FE2E95EB4AA3}"/>
              </a:ext>
            </a:extLst>
          </p:cNvPr>
          <p:cNvSpPr txBox="1"/>
          <p:nvPr/>
        </p:nvSpPr>
        <p:spPr>
          <a:xfrm>
            <a:off x="8255479" y="1280383"/>
            <a:ext cx="3441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980BF59-85B6-DBDF-9A94-12658A9E2733}"/>
              </a:ext>
            </a:extLst>
          </p:cNvPr>
          <p:cNvSpPr/>
          <p:nvPr/>
        </p:nvSpPr>
        <p:spPr>
          <a:xfrm>
            <a:off x="8479766" y="1465049"/>
            <a:ext cx="3557063" cy="3771185"/>
          </a:xfrm>
          <a:prstGeom prst="wedgeRectCallout">
            <a:avLst>
              <a:gd name="adj1" fmla="val -185152"/>
              <a:gd name="adj2" fmla="val -27365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dedicated </a:t>
            </a:r>
            <a:r>
              <a:rPr lang="en-US" sz="1800" b="1" dirty="0">
                <a:solidFill>
                  <a:srgbClr val="FF0000"/>
                </a:solidFill>
              </a:rPr>
              <a:t>block</a:t>
            </a:r>
            <a:r>
              <a:rPr lang="en-US" sz="1800" dirty="0">
                <a:solidFill>
                  <a:schemeClr val="tx1"/>
                </a:solidFill>
              </a:rPr>
              <a:t> usually at the beginning of a storage medium 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holds special data used to start a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some systems use a boot block of several physical sectors, while some use only one boot sector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FF"/>
                </a:solidFill>
              </a:rPr>
              <a:t>boot disk </a:t>
            </a:r>
            <a:r>
              <a:rPr lang="en-US" sz="1800" dirty="0">
                <a:solidFill>
                  <a:srgbClr val="0000FF"/>
                </a:solidFill>
              </a:rPr>
              <a:t>– disk containing a boot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FF"/>
                </a:solidFill>
              </a:rPr>
              <a:t>boot partition </a:t>
            </a:r>
            <a:r>
              <a:rPr lang="en-US" sz="1800" dirty="0">
                <a:solidFill>
                  <a:srgbClr val="0000FF"/>
                </a:solidFill>
              </a:rPr>
              <a:t>– disk partition containing a boot block</a:t>
            </a:r>
          </a:p>
        </p:txBody>
      </p:sp>
    </p:spTree>
    <p:extLst>
      <p:ext uri="{BB962C8B-B14F-4D97-AF65-F5344CB8AC3E}">
        <p14:creationId xmlns:p14="http://schemas.microsoft.com/office/powerpoint/2010/main" val="46674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56" name="Rectangle 14355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58" name="Rectangle 14357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" r="-1" b="-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581650" y="1671566"/>
            <a:ext cx="5775197" cy="407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FF00"/>
                </a:solidFill>
              </a:rPr>
              <a:t>GRUB</a:t>
            </a:r>
          </a:p>
          <a:p>
            <a:r>
              <a:rPr lang="en-US" b="1" u="sng" dirty="0" err="1">
                <a:solidFill>
                  <a:srgbClr val="00FF00"/>
                </a:solidFill>
              </a:rPr>
              <a:t>GR</a:t>
            </a:r>
            <a:r>
              <a:rPr lang="en-US" b="1" dirty="0" err="1">
                <a:solidFill>
                  <a:srgbClr val="00FF00"/>
                </a:solidFill>
              </a:rPr>
              <a:t>and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u="sng" dirty="0">
                <a:solidFill>
                  <a:srgbClr val="00FF00"/>
                </a:solidFill>
              </a:rPr>
              <a:t>U</a:t>
            </a:r>
            <a:r>
              <a:rPr lang="en-US" b="1" dirty="0">
                <a:solidFill>
                  <a:srgbClr val="00FF00"/>
                </a:solidFill>
              </a:rPr>
              <a:t>nified </a:t>
            </a:r>
            <a:r>
              <a:rPr lang="en-US" b="1" u="sng" dirty="0">
                <a:solidFill>
                  <a:srgbClr val="00FF00"/>
                </a:solidFill>
              </a:rPr>
              <a:t>B</a:t>
            </a:r>
            <a:r>
              <a:rPr lang="en-US" b="1" dirty="0">
                <a:solidFill>
                  <a:srgbClr val="00FF00"/>
                </a:solidFill>
              </a:rPr>
              <a:t>ootloader </a:t>
            </a:r>
          </a:p>
          <a:p>
            <a:r>
              <a:rPr lang="en-US" dirty="0">
                <a:solidFill>
                  <a:srgbClr val="00FF00"/>
                </a:solidFill>
              </a:rPr>
              <a:t>Bootloader package from GNU project</a:t>
            </a:r>
          </a:p>
          <a:p>
            <a:r>
              <a:rPr lang="en-US" dirty="0">
                <a:solidFill>
                  <a:srgbClr val="00FF00"/>
                </a:solidFill>
              </a:rPr>
              <a:t>Provides user the choice to boot one of the OSs installed on a computer</a:t>
            </a:r>
          </a:p>
        </p:txBody>
      </p:sp>
    </p:spTree>
    <p:extLst>
      <p:ext uri="{BB962C8B-B14F-4D97-AF65-F5344CB8AC3E}">
        <p14:creationId xmlns:p14="http://schemas.microsoft.com/office/powerpoint/2010/main" val="494209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9028" y="1421028"/>
            <a:ext cx="10676238" cy="472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Interface to the services provided by the OS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Typically written in a high-level language (C or C++)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System calls are not directly used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Mostly accessed by programs via a high-level Application Programming Interface (API) 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API specifies a set of functions available to application programmers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Programmers access API via code library provided by the OS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3 most common APIs </a:t>
            </a:r>
          </a:p>
          <a:p>
            <a:pPr marL="1257300" lvl="2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Win32 API for Windows </a:t>
            </a:r>
          </a:p>
          <a:p>
            <a:pPr marL="1257300" lvl="2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POSIX API for POSIX-based systems (all versions of UNIX, Linux, Mac OS X)</a:t>
            </a:r>
          </a:p>
          <a:p>
            <a:pPr marL="1257300" lvl="2" indent="-342900"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Java API for the Java virtual machine (JVM)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00FF"/>
                </a:solidFill>
              </a:rPr>
              <a:t>System Calls</a:t>
            </a:r>
            <a:endParaRPr lang="en-US" alt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828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9028" y="1421028"/>
            <a:ext cx="106762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Caller need know nothing about system call implementation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Needs to obey API and understand what OS will do as a result of call execution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System call implementation details are </a:t>
            </a:r>
            <a:r>
              <a:rPr lang="en-US" altLang="en-US" sz="2400" dirty="0"/>
              <a:t>hidden from programmer by API  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00FF"/>
                </a:solidFill>
              </a:rPr>
              <a:t>System Calls</a:t>
            </a:r>
            <a:endParaRPr lang="en-US" alt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35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Examples of System Calls</a:t>
            </a:r>
          </a:p>
        </p:txBody>
      </p:sp>
      <p:pic>
        <p:nvPicPr>
          <p:cNvPr id="6" name="Picture 6" descr="OS8-p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49" y="1405008"/>
            <a:ext cx="5778585" cy="51529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625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OS Structure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200275" y="1691588"/>
            <a:ext cx="8501063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>
                <a:ea typeface="MS PGothic" charset="-128"/>
              </a:rPr>
              <a:t>Simple Structure</a:t>
            </a:r>
          </a:p>
          <a:p>
            <a:r>
              <a:rPr lang="en-US" altLang="x-none" dirty="0">
                <a:ea typeface="MS PGothic" charset="-128"/>
              </a:rPr>
              <a:t>Monolithic Kernel</a:t>
            </a:r>
          </a:p>
          <a:p>
            <a:r>
              <a:rPr lang="en-US" altLang="x-none" dirty="0">
                <a:ea typeface="MS PGothic" charset="-128"/>
              </a:rPr>
              <a:t>Layered Approach</a:t>
            </a:r>
          </a:p>
          <a:p>
            <a:r>
              <a:rPr lang="en-US" altLang="x-none" dirty="0">
                <a:ea typeface="MS PGothic" charset="-128"/>
              </a:rPr>
              <a:t>Microkernels</a:t>
            </a:r>
          </a:p>
          <a:p>
            <a:r>
              <a:rPr lang="en-US" altLang="x-none" dirty="0">
                <a:ea typeface="MS PGothic" charset="-128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51652103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Simple Structure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18610" y="1510356"/>
            <a:ext cx="5065497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dirty="0"/>
              <a:t>no well defined structure</a:t>
            </a:r>
          </a:p>
          <a:p>
            <a:pPr lvl="1"/>
            <a:r>
              <a:rPr lang="en-US" altLang="en-US" dirty="0"/>
              <a:t>not divided into modules</a:t>
            </a:r>
          </a:p>
          <a:p>
            <a:pPr lvl="1"/>
            <a:r>
              <a:rPr lang="en-US" dirty="0"/>
              <a:t>interfaces and levels of functionality are not well separated</a:t>
            </a:r>
          </a:p>
          <a:p>
            <a:pPr lvl="1"/>
            <a:r>
              <a:rPr lang="en-US" dirty="0"/>
              <a:t>application programs are able to access the basic I/O routines to write directly to the display and disk drives</a:t>
            </a:r>
          </a:p>
          <a:p>
            <a:pPr lvl="1"/>
            <a:r>
              <a:rPr lang="en-US" dirty="0"/>
              <a:t>vulnerable to malicious programs, causing entire system crashes when user programs fail</a:t>
            </a:r>
            <a:endParaRPr lang="en-US" altLang="en-US" sz="2000" dirty="0"/>
          </a:p>
        </p:txBody>
      </p:sp>
      <p:pic>
        <p:nvPicPr>
          <p:cNvPr id="4" name="Picture 6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732" y="1861195"/>
            <a:ext cx="3570288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3233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Monolithic Kernel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68620" y="1515401"/>
            <a:ext cx="5706400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x-none" dirty="0">
                <a:ea typeface="MS PGothic" charset="-128"/>
              </a:rPr>
              <a:t>entire operating system is working in kernel space </a:t>
            </a:r>
          </a:p>
          <a:p>
            <a:pPr algn="just"/>
            <a:r>
              <a:rPr lang="en-US" altLang="x-none" dirty="0">
                <a:ea typeface="MS PGothic" charset="-128"/>
              </a:rPr>
              <a:t>larger in size</a:t>
            </a:r>
          </a:p>
          <a:p>
            <a:pPr algn="just"/>
            <a:r>
              <a:rPr lang="en-US" altLang="x-none" dirty="0">
                <a:ea typeface="MS PGothic" charset="-128"/>
              </a:rPr>
              <a:t>little overhead in system call interface or in communication within kernel</a:t>
            </a:r>
          </a:p>
          <a:p>
            <a:r>
              <a:rPr lang="en-US" altLang="x-none" dirty="0">
                <a:ea typeface="MS PGothic" charset="-128"/>
              </a:rPr>
              <a:t>faster</a:t>
            </a:r>
          </a:p>
          <a:p>
            <a:r>
              <a:rPr lang="en-US" altLang="x-none" dirty="0">
                <a:ea typeface="MS PGothic" charset="-128"/>
              </a:rPr>
              <a:t>hard to extend</a:t>
            </a:r>
          </a:p>
          <a:p>
            <a:r>
              <a:rPr lang="en-US" altLang="x-none" dirty="0">
                <a:ea typeface="MS PGothic" charset="-128"/>
              </a:rPr>
              <a:t>if a service crashes, whole system is affected</a:t>
            </a:r>
          </a:p>
          <a:p>
            <a:r>
              <a:rPr lang="en-US" altLang="x-none" dirty="0" err="1">
                <a:ea typeface="MS PGothic" charset="-128"/>
              </a:rPr>
              <a:t>Eg</a:t>
            </a:r>
            <a:r>
              <a:rPr lang="en-US" altLang="x-none" dirty="0">
                <a:ea typeface="MS PGothic" charset="-128"/>
              </a:rPr>
              <a:t>., - Linux, Solaris, MS-DOS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40480" r="27027" b="16276"/>
          <a:stretch/>
        </p:blipFill>
        <p:spPr>
          <a:xfrm>
            <a:off x="6056107" y="1871018"/>
            <a:ext cx="6135893" cy="330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620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Layered Approach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60946" y="1633923"/>
            <a:ext cx="5839854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operating system is divided into a number of layers (levels), each built on top of lower layers</a:t>
            </a:r>
          </a:p>
          <a:p>
            <a:r>
              <a:rPr lang="en-US" altLang="en-US" dirty="0"/>
              <a:t>The bottom layer (layer 0), is the hardware; the highest (layer N) is the user interface</a:t>
            </a:r>
          </a:p>
          <a:p>
            <a:r>
              <a:rPr lang="en-US" altLang="en-US" dirty="0"/>
              <a:t>Each layer uses functions (operations) and services of only lower-level layers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97" y="1830430"/>
            <a:ext cx="36290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1650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252249"/>
            <a:ext cx="89133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Microkernel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98481" y="1415673"/>
            <a:ext cx="4899482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user services and kernel services are in separate address spaces</a:t>
            </a:r>
          </a:p>
          <a:p>
            <a:r>
              <a:rPr lang="en-US" altLang="en-US" sz="2400" dirty="0"/>
              <a:t>smaller in size</a:t>
            </a:r>
          </a:p>
          <a:p>
            <a:r>
              <a:rPr lang="en-US" altLang="en-US" sz="2400" dirty="0"/>
              <a:t>slower</a:t>
            </a:r>
          </a:p>
          <a:p>
            <a:r>
              <a:rPr lang="en-US" altLang="en-US" sz="2400" dirty="0"/>
              <a:t>extendible, all new services are added to user space</a:t>
            </a:r>
          </a:p>
          <a:p>
            <a:r>
              <a:rPr lang="en-US" altLang="en-US" sz="2400" dirty="0"/>
              <a:t>if a service crashes, working of microkernel is not affected</a:t>
            </a:r>
          </a:p>
          <a:p>
            <a:r>
              <a:rPr lang="en-US" altLang="en-US" sz="2400" dirty="0"/>
              <a:t>more secure and reliable</a:t>
            </a:r>
          </a:p>
          <a:p>
            <a:r>
              <a:rPr lang="en-US" altLang="en-US" sz="2400" dirty="0" err="1"/>
              <a:t>eg</a:t>
            </a:r>
            <a:r>
              <a:rPr lang="en-US" altLang="en-US" sz="2400" dirty="0"/>
              <a:t>., Mach, QNX, Windows NT (initial release)</a:t>
            </a:r>
          </a:p>
          <a:p>
            <a:r>
              <a:rPr lang="en-US" altLang="en-US" sz="2400" dirty="0"/>
              <a:t>Drawback ???</a:t>
            </a:r>
          </a:p>
          <a:p>
            <a:endParaRPr lang="en-US" alt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347321" y="5895441"/>
            <a:ext cx="9728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i="1" dirty="0">
                <a:solidFill>
                  <a:srgbClr val="FF0000"/>
                </a:solidFill>
              </a:rPr>
              <a:t>Performance overhead of user space to kernel space communication</a:t>
            </a:r>
          </a:p>
        </p:txBody>
      </p:sp>
      <p:pic>
        <p:nvPicPr>
          <p:cNvPr id="6" name="Picture 2" descr="2_14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579" y="1415673"/>
            <a:ext cx="6921042" cy="349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8"/>
          <a:stretch/>
        </p:blipFill>
        <p:spPr>
          <a:xfrm>
            <a:off x="86969" y="1415673"/>
            <a:ext cx="12022652" cy="49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3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4867</TotalTime>
  <Words>661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MS PGothic</vt:lpstr>
      <vt:lpstr>Arial</vt:lpstr>
      <vt:lpstr>Baskerville Old Face</vt:lpstr>
      <vt:lpstr>Book Antiqua</vt:lpstr>
      <vt:lpstr>Calibri</vt:lpstr>
      <vt:lpstr>Calibri Light</vt:lpstr>
      <vt:lpstr>Wingdings</vt:lpstr>
      <vt:lpstr>Office Theme</vt:lpstr>
      <vt:lpstr>OPERATING SYSTEMS (CS F372) OS Structures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390</cp:revision>
  <cp:lastPrinted>2018-08-03T03:52:21Z</cp:lastPrinted>
  <dcterms:created xsi:type="dcterms:W3CDTF">2016-05-19T10:09:53Z</dcterms:created>
  <dcterms:modified xsi:type="dcterms:W3CDTF">2024-01-23T09:18:20Z</dcterms:modified>
</cp:coreProperties>
</file>