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1" r:id="rId3"/>
    <p:sldId id="316" r:id="rId4"/>
    <p:sldId id="282" r:id="rId5"/>
    <p:sldId id="283" r:id="rId6"/>
    <p:sldId id="284" r:id="rId7"/>
    <p:sldId id="362" r:id="rId8"/>
    <p:sldId id="285" r:id="rId9"/>
    <p:sldId id="317" r:id="rId10"/>
    <p:sldId id="327" r:id="rId11"/>
    <p:sldId id="359" r:id="rId12"/>
    <p:sldId id="360" r:id="rId13"/>
    <p:sldId id="361" r:id="rId14"/>
    <p:sldId id="321" r:id="rId15"/>
    <p:sldId id="319" r:id="rId16"/>
    <p:sldId id="288" r:id="rId17"/>
    <p:sldId id="322" r:id="rId18"/>
    <p:sldId id="323" r:id="rId19"/>
    <p:sldId id="290" r:id="rId20"/>
    <p:sldId id="363" r:id="rId21"/>
    <p:sldId id="364" r:id="rId22"/>
    <p:sldId id="366" r:id="rId23"/>
    <p:sldId id="368" r:id="rId24"/>
    <p:sldId id="268" r:id="rId25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34DE9"/>
    <a:srgbClr val="0000FF"/>
    <a:srgbClr val="0066FF"/>
    <a:srgbClr val="42ECF4"/>
    <a:srgbClr val="0ED013"/>
    <a:srgbClr val="CA14A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4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48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69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Processes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-65902" y="1354189"/>
            <a:ext cx="63348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</a:rPr>
              <a:t>#include &lt;sys/</a:t>
            </a:r>
            <a:r>
              <a:rPr lang="en-US" sz="1600" dirty="0" err="1">
                <a:solidFill>
                  <a:srgbClr val="231F20"/>
                </a:solidFill>
              </a:rPr>
              <a:t>types.h</a:t>
            </a:r>
            <a:r>
              <a:rPr lang="en-US" sz="1600" dirty="0">
                <a:solidFill>
                  <a:srgbClr val="231F20"/>
                </a:solidFill>
              </a:rPr>
              <a:t>&gt;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#include &lt;</a:t>
            </a:r>
            <a:r>
              <a:rPr lang="en-US" sz="1600" dirty="0" err="1">
                <a:solidFill>
                  <a:srgbClr val="231F20"/>
                </a:solidFill>
              </a:rPr>
              <a:t>stdio.h</a:t>
            </a:r>
            <a:r>
              <a:rPr lang="en-US" sz="1600" dirty="0">
                <a:solidFill>
                  <a:srgbClr val="231F20"/>
                </a:solidFill>
              </a:rPr>
              <a:t>&gt;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#include &lt;</a:t>
            </a:r>
            <a:r>
              <a:rPr lang="en-US" sz="1600" dirty="0" err="1">
                <a:solidFill>
                  <a:srgbClr val="231F20"/>
                </a:solidFill>
              </a:rPr>
              <a:t>unistd.h</a:t>
            </a:r>
            <a:r>
              <a:rPr lang="en-US" sz="1600" dirty="0">
                <a:solidFill>
                  <a:srgbClr val="231F20"/>
                </a:solidFill>
              </a:rPr>
              <a:t>&gt;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#include&lt;sys/wait.h&gt;</a:t>
            </a:r>
          </a:p>
          <a:p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main()</a:t>
            </a:r>
          </a:p>
          <a:p>
            <a:r>
              <a:rPr lang="en-US" sz="1600" dirty="0">
                <a:solidFill>
                  <a:srgbClr val="231F20"/>
                </a:solidFill>
              </a:rPr>
              <a:t>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pid_t</a:t>
            </a:r>
            <a:r>
              <a:rPr lang="en-US" sz="1600" dirty="0">
                <a:solidFill>
                  <a:srgbClr val="231F20"/>
                </a:solidFill>
              </a:rPr>
              <a:t>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fork(); </a:t>
            </a:r>
            <a:r>
              <a:rPr lang="en-US" sz="1600" dirty="0">
                <a:solidFill>
                  <a:srgbClr val="FF0000"/>
                </a:solidFill>
              </a:rPr>
              <a:t>/* fork a child process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&lt; 0) { </a:t>
            </a:r>
            <a:r>
              <a:rPr lang="en-US" sz="1600" dirty="0">
                <a:solidFill>
                  <a:srgbClr val="FF0000"/>
                </a:solidFill>
              </a:rPr>
              <a:t>/* error occurred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fprintf</a:t>
            </a:r>
            <a:r>
              <a:rPr lang="en-US" sz="1600" dirty="0">
                <a:solidFill>
                  <a:srgbClr val="231F20"/>
                </a:solidFill>
              </a:rPr>
              <a:t>(</a:t>
            </a:r>
            <a:r>
              <a:rPr lang="en-US" sz="1600" dirty="0" err="1">
                <a:solidFill>
                  <a:srgbClr val="231F20"/>
                </a:solidFill>
              </a:rPr>
              <a:t>stderr</a:t>
            </a:r>
            <a:r>
              <a:rPr lang="en-US" sz="1600" dirty="0">
                <a:solidFill>
                  <a:srgbClr val="231F20"/>
                </a:solidFill>
              </a:rPr>
              <a:t>, "Fork Failed");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return 1;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== 0) { </a:t>
            </a:r>
            <a:r>
              <a:rPr lang="en-US" sz="1600" dirty="0">
                <a:solidFill>
                  <a:srgbClr val="FF0000"/>
                </a:solidFill>
              </a:rPr>
              <a:t>/* child process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Process\n");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execlp</a:t>
            </a:r>
            <a:r>
              <a:rPr lang="en-US" sz="1600" dirty="0">
                <a:solidFill>
                  <a:srgbClr val="231F20"/>
                </a:solidFill>
              </a:rPr>
              <a:t>("/bin/</a:t>
            </a:r>
            <a:r>
              <a:rPr lang="en-US" sz="1600" dirty="0" err="1">
                <a:solidFill>
                  <a:srgbClr val="231F20"/>
                </a:solidFill>
              </a:rPr>
              <a:t>ls","ls",NULL</a:t>
            </a:r>
            <a:r>
              <a:rPr lang="en-US" sz="1600" dirty="0">
                <a:solidFill>
                  <a:srgbClr val="231F20"/>
                </a:solidFill>
              </a:rPr>
              <a:t>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{ </a:t>
            </a:r>
            <a:r>
              <a:rPr lang="en-US" sz="1600" dirty="0">
                <a:solidFill>
                  <a:srgbClr val="FF0000"/>
                </a:solidFill>
              </a:rPr>
              <a:t>/* parent process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wait(NULL); </a:t>
            </a:r>
            <a:r>
              <a:rPr lang="en-US" sz="1600" dirty="0">
                <a:solidFill>
                  <a:srgbClr val="FF0000"/>
                </a:solidFill>
              </a:rPr>
              <a:t>/* parent waits for child to complete */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Complete");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return 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}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334000" y="3392266"/>
            <a:ext cx="6474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OUTPUT:</a:t>
            </a:r>
          </a:p>
          <a:p>
            <a:r>
              <a:rPr lang="en-US" dirty="0"/>
              <a:t>Child Process</a:t>
            </a:r>
          </a:p>
          <a:p>
            <a:r>
              <a:rPr lang="en-US" dirty="0" err="1"/>
              <a:t>a.out</a:t>
            </a:r>
            <a:r>
              <a:rPr lang="en-US" dirty="0"/>
              <a:t> Documents  </a:t>
            </a:r>
            <a:r>
              <a:rPr lang="en-US" dirty="0" err="1"/>
              <a:t>examples.desktop</a:t>
            </a:r>
            <a:r>
              <a:rPr lang="en-US" dirty="0"/>
              <a:t>  </a:t>
            </a:r>
            <a:r>
              <a:rPr lang="en-US" dirty="0" err="1"/>
              <a:t>MyPrograms</a:t>
            </a:r>
            <a:r>
              <a:rPr lang="en-US" dirty="0"/>
              <a:t>  Pictures  Templates</a:t>
            </a:r>
          </a:p>
          <a:p>
            <a:r>
              <a:rPr lang="en-US" dirty="0"/>
              <a:t>Desktop  Downloads  Music      </a:t>
            </a:r>
            <a:r>
              <a:rPr lang="en-US" dirty="0" err="1"/>
              <a:t>parent.c</a:t>
            </a:r>
            <a:r>
              <a:rPr lang="en-US" dirty="0"/>
              <a:t>  Public    Videos</a:t>
            </a:r>
          </a:p>
          <a:p>
            <a:r>
              <a:rPr lang="en-US" dirty="0"/>
              <a:t>Child Complete</a:t>
            </a:r>
          </a:p>
        </p:txBody>
      </p:sp>
      <p:pic>
        <p:nvPicPr>
          <p:cNvPr id="6" name="Picture 5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27" y="1453979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55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1" y="1447800"/>
            <a:ext cx="3798529" cy="2895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96900" y="3463290"/>
            <a:ext cx="5345471" cy="1493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hello</a:t>
            </a:r>
          </a:p>
          <a:p>
            <a:r>
              <a:rPr lang="en-IN" sz="3200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5872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95401"/>
            <a:ext cx="5105400" cy="32649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Example 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8170" y="4438417"/>
            <a:ext cx="7086600" cy="1790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Child Process : 0</a:t>
            </a:r>
          </a:p>
          <a:p>
            <a:r>
              <a:rPr lang="en-IN" sz="3200" dirty="0"/>
              <a:t>I am Parent : 1234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713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90" y="1783080"/>
            <a:ext cx="3162300" cy="34799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210832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8941" y="1312999"/>
            <a:ext cx="735105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main()</a:t>
            </a:r>
          </a:p>
          <a:p>
            <a:r>
              <a:rPr lang="en-US" sz="1600" dirty="0">
                <a:solidFill>
                  <a:srgbClr val="231F20"/>
                </a:solidFill>
              </a:rPr>
              <a:t>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pid_t</a:t>
            </a:r>
            <a:r>
              <a:rPr lang="en-US" sz="1600" dirty="0">
                <a:solidFill>
                  <a:srgbClr val="231F20"/>
                </a:solidFill>
              </a:rPr>
              <a:t>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fork();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&lt; 0) 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fprintf</a:t>
            </a:r>
            <a:r>
              <a:rPr lang="en-US" sz="1600" dirty="0">
                <a:solidFill>
                  <a:srgbClr val="231F20"/>
                </a:solidFill>
              </a:rPr>
              <a:t>(</a:t>
            </a:r>
            <a:r>
              <a:rPr lang="en-US" sz="1600" dirty="0" err="1">
                <a:solidFill>
                  <a:srgbClr val="231F20"/>
                </a:solidFill>
              </a:rPr>
              <a:t>stderr</a:t>
            </a:r>
            <a:r>
              <a:rPr lang="en-US" sz="1600" dirty="0">
                <a:solidFill>
                  <a:srgbClr val="231F20"/>
                </a:solidFill>
              </a:rPr>
              <a:t>, "Fork Failed");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return 1;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== 0)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Process\n");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%d\n", </a:t>
            </a:r>
            <a:r>
              <a:rPr lang="en-US" sz="1600" dirty="0" err="1">
                <a:solidFill>
                  <a:srgbClr val="231F20"/>
                </a:solidFill>
              </a:rPr>
              <a:t>getpid</a:t>
            </a:r>
            <a:r>
              <a:rPr lang="en-US" sz="1600" dirty="0">
                <a:solidFill>
                  <a:srgbClr val="231F20"/>
                </a:solidFill>
              </a:rPr>
              <a:t>());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("parent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%d\n", </a:t>
            </a:r>
            <a:r>
              <a:rPr lang="en-US" sz="1600" dirty="0" err="1">
                <a:solidFill>
                  <a:srgbClr val="231F20"/>
                </a:solidFill>
              </a:rPr>
              <a:t>getpid</a:t>
            </a:r>
            <a:r>
              <a:rPr lang="en-US" sz="1600" dirty="0">
                <a:solidFill>
                  <a:srgbClr val="231F20"/>
                </a:solidFill>
              </a:rPr>
              <a:t>());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wait(NULL);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Completed");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return 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}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334000" y="1859757"/>
            <a:ext cx="7043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OUTPUT:</a:t>
            </a:r>
          </a:p>
          <a:p>
            <a:r>
              <a:rPr lang="en-US" dirty="0"/>
              <a:t>parent </a:t>
            </a:r>
            <a:r>
              <a:rPr lang="en-US" dirty="0" err="1"/>
              <a:t>pid</a:t>
            </a:r>
            <a:r>
              <a:rPr lang="en-US" dirty="0"/>
              <a:t> = 6597</a:t>
            </a:r>
          </a:p>
          <a:p>
            <a:r>
              <a:rPr lang="en-US" dirty="0"/>
              <a:t>Child Process</a:t>
            </a:r>
          </a:p>
          <a:p>
            <a:r>
              <a:rPr lang="en-US" dirty="0"/>
              <a:t>child </a:t>
            </a:r>
            <a:r>
              <a:rPr lang="en-US" dirty="0" err="1"/>
              <a:t>pid</a:t>
            </a:r>
            <a:r>
              <a:rPr lang="en-US" dirty="0"/>
              <a:t> = 6598</a:t>
            </a:r>
          </a:p>
          <a:p>
            <a:r>
              <a:rPr lang="en-US" dirty="0"/>
              <a:t>Child Completed</a:t>
            </a:r>
          </a:p>
        </p:txBody>
      </p:sp>
    </p:spTree>
    <p:extLst>
      <p:ext uri="{BB962C8B-B14F-4D97-AF65-F5344CB8AC3E}">
        <p14:creationId xmlns:p14="http://schemas.microsoft.com/office/powerpoint/2010/main" val="3439611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8941" y="1312999"/>
            <a:ext cx="73510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main()</a:t>
            </a:r>
          </a:p>
          <a:p>
            <a:r>
              <a:rPr lang="en-US" sz="1600" dirty="0">
                <a:solidFill>
                  <a:srgbClr val="231F20"/>
                </a:solidFill>
              </a:rPr>
              <a:t>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pid_t</a:t>
            </a:r>
            <a:r>
              <a:rPr lang="en-US" sz="1600" dirty="0">
                <a:solidFill>
                  <a:srgbClr val="231F20"/>
                </a:solidFill>
              </a:rPr>
              <a:t> 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int</a:t>
            </a:r>
            <a:r>
              <a:rPr lang="en-US" sz="1600" dirty="0">
                <a:solidFill>
                  <a:srgbClr val="231F20"/>
                </a:solidFill>
              </a:rPr>
              <a:t> x = 10;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 fork();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&lt; 0)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fprintf</a:t>
            </a:r>
            <a:r>
              <a:rPr lang="en-US" sz="1600" dirty="0">
                <a:solidFill>
                  <a:srgbClr val="231F20"/>
                </a:solidFill>
              </a:rPr>
              <a:t>(</a:t>
            </a:r>
            <a:r>
              <a:rPr lang="en-US" sz="1600" dirty="0" err="1">
                <a:solidFill>
                  <a:srgbClr val="231F20"/>
                </a:solidFill>
              </a:rPr>
              <a:t>stderr</a:t>
            </a:r>
            <a:r>
              <a:rPr lang="en-US" sz="1600" dirty="0">
                <a:solidFill>
                  <a:srgbClr val="231F20"/>
                </a:solidFill>
              </a:rPr>
              <a:t>, "Fork Failed");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return 1;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if (</a:t>
            </a:r>
            <a:r>
              <a:rPr lang="en-US" sz="1600" dirty="0" err="1">
                <a:solidFill>
                  <a:srgbClr val="231F20"/>
                </a:solidFill>
              </a:rPr>
              <a:t>pid</a:t>
            </a:r>
            <a:r>
              <a:rPr lang="en-US" sz="1600" dirty="0">
                <a:solidFill>
                  <a:srgbClr val="231F20"/>
                </a:solidFill>
              </a:rPr>
              <a:t> == 0) {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x = x + 10;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Process: x = %d\n", x);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else { 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wait(NULL);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("Parent Process: x = %d\n", x);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	</a:t>
            </a:r>
            <a:r>
              <a:rPr lang="en-US" sz="1600" dirty="0" err="1">
                <a:solidFill>
                  <a:srgbClr val="231F20"/>
                </a:solidFill>
              </a:rPr>
              <a:t>printf</a:t>
            </a:r>
            <a:r>
              <a:rPr lang="en-US" sz="1600" dirty="0">
                <a:solidFill>
                  <a:srgbClr val="231F20"/>
                </a:solidFill>
              </a:rPr>
              <a:t>("Child Complete");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}</a:t>
            </a:r>
          </a:p>
          <a:p>
            <a:r>
              <a:rPr lang="en-US" sz="1600" dirty="0">
                <a:solidFill>
                  <a:srgbClr val="231F20"/>
                </a:solidFill>
              </a:rPr>
              <a:t>	return 0;</a:t>
            </a:r>
          </a:p>
          <a:p>
            <a:r>
              <a:rPr lang="en-US" sz="1600" dirty="0">
                <a:solidFill>
                  <a:srgbClr val="231F20"/>
                </a:solidFill>
              </a:rPr>
              <a:t>}</a:t>
            </a:r>
          </a:p>
          <a:p>
            <a:endParaRPr lang="en-US" sz="1600" dirty="0">
              <a:solidFill>
                <a:srgbClr val="231F2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5914" y="2329416"/>
            <a:ext cx="6474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OUTPUT:</a:t>
            </a:r>
          </a:p>
          <a:p>
            <a:r>
              <a:rPr lang="en-US" dirty="0"/>
              <a:t>Child Process: x = 20</a:t>
            </a:r>
          </a:p>
          <a:p>
            <a:r>
              <a:rPr lang="en-US" dirty="0"/>
              <a:t>Parent Process: x = 10</a:t>
            </a:r>
          </a:p>
          <a:p>
            <a:r>
              <a:rPr lang="en-US" dirty="0"/>
              <a:t>Child Complete</a:t>
            </a:r>
          </a:p>
        </p:txBody>
      </p:sp>
    </p:spTree>
    <p:extLst>
      <p:ext uri="{BB962C8B-B14F-4D97-AF65-F5344CB8AC3E}">
        <p14:creationId xmlns:p14="http://schemas.microsoft.com/office/powerpoint/2010/main" val="3614239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26960" y="1478977"/>
            <a:ext cx="111888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FF0000"/>
                </a:solidFill>
              </a:rPr>
              <a:t>exit()</a:t>
            </a:r>
            <a:r>
              <a:rPr lang="en-US" altLang="en-US" sz="2800" dirty="0"/>
              <a:t> system call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child can return status data to parent (via </a:t>
            </a:r>
            <a:r>
              <a:rPr lang="en-US" altLang="en-US" sz="2800" dirty="0">
                <a:solidFill>
                  <a:srgbClr val="FF0000"/>
                </a:solidFill>
              </a:rPr>
              <a:t>wait()</a:t>
            </a:r>
            <a:r>
              <a:rPr lang="en-US" altLang="en-US" sz="28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resources are deallocated by operating system</a:t>
            </a:r>
          </a:p>
          <a:p>
            <a:pPr lvl="1"/>
            <a:endParaRPr lang="en-US" altLang="en-US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pid_t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pid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int status;</a:t>
            </a:r>
          </a:p>
          <a:p>
            <a:pPr lvl="1"/>
            <a:r>
              <a:rPr lang="en-US" altLang="en-US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pid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 = wait(&amp;status); //parent can tell which child has terminated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If parent not waiting (did not invoke </a:t>
            </a:r>
            <a:r>
              <a:rPr lang="en-US" altLang="en-US" sz="2800" b="1" dirty="0">
                <a:solidFill>
                  <a:srgbClr val="000000"/>
                </a:solidFill>
                <a:cs typeface="Courier New" panose="02070309020205020404" pitchFamily="49" charset="0"/>
              </a:rPr>
              <a:t>wait() </a:t>
            </a: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till then</a:t>
            </a:r>
            <a:r>
              <a:rPr lang="en-US" altLang="en-US" sz="2800" dirty="0">
                <a:cs typeface="Courier New" panose="02070309020205020404" pitchFamily="49" charset="0"/>
              </a:rPr>
              <a:t>) </a:t>
            </a:r>
            <a:r>
              <a:rPr lang="en-US" altLang="en-US" sz="2800" dirty="0"/>
              <a:t>process is a </a:t>
            </a:r>
            <a:r>
              <a:rPr lang="en-US" altLang="en-US" sz="2800" b="1" dirty="0">
                <a:solidFill>
                  <a:srgbClr val="3366FF"/>
                </a:solidFill>
              </a:rPr>
              <a:t>zombie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If parent terminated, process is an </a:t>
            </a:r>
            <a:r>
              <a:rPr lang="en-US" altLang="en-US" sz="2800" b="1" dirty="0">
                <a:solidFill>
                  <a:srgbClr val="3366FF"/>
                </a:solidFill>
              </a:rPr>
              <a:t>orphan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41604928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926999" y="1442107"/>
            <a:ext cx="10676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 </a:t>
            </a:r>
          </a:p>
          <a:p>
            <a:r>
              <a:rPr lang="en-US" dirty="0"/>
              <a:t>{ </a:t>
            </a:r>
          </a:p>
          <a:p>
            <a:r>
              <a:rPr lang="en-US" dirty="0"/>
              <a:t>    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child_pid</a:t>
            </a:r>
            <a:r>
              <a:rPr lang="en-US" dirty="0"/>
              <a:t> = fork(); </a:t>
            </a:r>
          </a:p>
          <a:p>
            <a:r>
              <a:rPr lang="en-US" dirty="0"/>
              <a:t>    if (</a:t>
            </a:r>
            <a:r>
              <a:rPr lang="en-US" dirty="0" err="1"/>
              <a:t>child_pid</a:t>
            </a:r>
            <a:r>
              <a:rPr lang="en-US" dirty="0"/>
              <a:t> &gt; 0) {</a:t>
            </a:r>
          </a:p>
          <a:p>
            <a:r>
              <a:rPr lang="en-US" dirty="0"/>
              <a:t>        sleep(10);</a:t>
            </a:r>
          </a:p>
          <a:p>
            <a:r>
              <a:rPr lang="en-US" dirty="0"/>
              <a:t>        wait(NULL);</a:t>
            </a:r>
          </a:p>
          <a:p>
            <a:r>
              <a:rPr lang="en-US" dirty="0"/>
              <a:t>        sleep(200);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</a:t>
            </a:r>
            <a:r>
              <a:rPr lang="en-US" dirty="0" err="1"/>
              <a:t>getpid</a:t>
            </a:r>
            <a:r>
              <a:rPr lang="en-US" dirty="0"/>
              <a:t>());        </a:t>
            </a:r>
          </a:p>
          <a:p>
            <a:r>
              <a:rPr lang="en-US" dirty="0"/>
              <a:t>        exit(0); </a:t>
            </a:r>
          </a:p>
          <a:p>
            <a:r>
              <a:rPr lang="en-US" dirty="0"/>
              <a:t>     }</a:t>
            </a:r>
          </a:p>
          <a:p>
            <a:r>
              <a:rPr lang="en-US" dirty="0"/>
              <a:t>      return 0; </a:t>
            </a:r>
          </a:p>
          <a:p>
            <a:r>
              <a:rPr lang="en-US" dirty="0"/>
              <a:t>} 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Zombie Process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56953" y="2727297"/>
            <a:ext cx="13119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56382" y="2542631"/>
            <a:ext cx="134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zombie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41158" y="3030772"/>
            <a:ext cx="13119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0587" y="2846106"/>
            <a:ext cx="236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longer a zombie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BAFDE-213E-0442-A6F2-EBF0E860D885}"/>
              </a:ext>
            </a:extLst>
          </p:cNvPr>
          <p:cNvSpPr/>
          <p:nvPr/>
        </p:nvSpPr>
        <p:spPr>
          <a:xfrm>
            <a:off x="3112934" y="4649097"/>
            <a:ext cx="8819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 S   UID     PID     PPID  C  PRI   NI ADDR    SZ  WCHAN  TTY          TIME          CMD</a:t>
            </a:r>
            <a:br>
              <a:rPr lang="en-IN" dirty="0"/>
            </a:br>
            <a:endParaRPr lang="en-IN" dirty="0"/>
          </a:p>
          <a:p>
            <a:r>
              <a:rPr lang="en-IN" dirty="0"/>
              <a:t>1 Z  1001 17404 17403  0  80     0      -         0         -         pts/0    00:00:00    </a:t>
            </a:r>
            <a:r>
              <a:rPr lang="en-IN" dirty="0" err="1"/>
              <a:t>a.out</a:t>
            </a:r>
            <a:r>
              <a:rPr lang="en-IN" dirty="0"/>
              <a:t> &lt;defunct&gt;</a:t>
            </a:r>
          </a:p>
        </p:txBody>
      </p:sp>
    </p:spTree>
    <p:extLst>
      <p:ext uri="{BB962C8B-B14F-4D97-AF65-F5344CB8AC3E}">
        <p14:creationId xmlns:p14="http://schemas.microsoft.com/office/powerpoint/2010/main" val="13869157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926999" y="1442107"/>
            <a:ext cx="106762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 </a:t>
            </a:r>
          </a:p>
          <a:p>
            <a:r>
              <a:rPr lang="en-US" dirty="0"/>
              <a:t>{ </a:t>
            </a:r>
          </a:p>
          <a:p>
            <a:r>
              <a:rPr lang="en-US" dirty="0"/>
              <a:t>    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child_pid</a:t>
            </a:r>
            <a:r>
              <a:rPr lang="en-US" dirty="0"/>
              <a:t> = fork(); </a:t>
            </a:r>
          </a:p>
          <a:p>
            <a:r>
              <a:rPr lang="en-US" dirty="0"/>
              <a:t>    if (</a:t>
            </a:r>
            <a:r>
              <a:rPr lang="en-US" dirty="0" err="1"/>
              <a:t>child_pid</a:t>
            </a:r>
            <a:r>
              <a:rPr lang="en-US" dirty="0"/>
              <a:t> &gt; 0){</a:t>
            </a:r>
          </a:p>
          <a:p>
            <a:r>
              <a:rPr lang="en-US" dirty="0"/>
              <a:t>       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nParent</a:t>
            </a:r>
            <a:r>
              <a:rPr lang="en-US" dirty="0"/>
              <a:t> process: %d\n",</a:t>
            </a:r>
            <a:r>
              <a:rPr lang="en-US" dirty="0" err="1"/>
              <a:t>getpid</a:t>
            </a:r>
            <a:r>
              <a:rPr lang="en-US" dirty="0"/>
              <a:t>());</a:t>
            </a:r>
          </a:p>
          <a:p>
            <a:r>
              <a:rPr lang="en-US" dirty="0"/>
              <a:t>        sleep(6);</a:t>
            </a:r>
          </a:p>
          <a:p>
            <a:r>
              <a:rPr lang="en-US" dirty="0"/>
              <a:t>     }</a:t>
            </a:r>
          </a:p>
          <a:p>
            <a:r>
              <a:rPr lang="en-US" dirty="0"/>
              <a:t>    else{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nParent</a:t>
            </a:r>
            <a:r>
              <a:rPr lang="en-US" dirty="0"/>
              <a:t> PID: %d\n",</a:t>
            </a:r>
            <a:r>
              <a:rPr lang="en-US" dirty="0" err="1"/>
              <a:t>getppid</a:t>
            </a:r>
            <a:r>
              <a:rPr lang="en-US" dirty="0"/>
              <a:t>()); </a:t>
            </a:r>
          </a:p>
          <a:p>
            <a:r>
              <a:rPr lang="en-US" dirty="0"/>
              <a:t>        sleep(20);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nChild</a:t>
            </a:r>
            <a:r>
              <a:rPr lang="en-US" dirty="0"/>
              <a:t> Process: %d",</a:t>
            </a:r>
            <a:r>
              <a:rPr lang="en-US" dirty="0" err="1"/>
              <a:t>getpid</a:t>
            </a:r>
            <a:r>
              <a:rPr lang="en-US" dirty="0"/>
              <a:t>());     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nParent</a:t>
            </a:r>
            <a:r>
              <a:rPr lang="en-US" dirty="0"/>
              <a:t> PID: %d",</a:t>
            </a:r>
            <a:r>
              <a:rPr lang="en-US" dirty="0" err="1"/>
              <a:t>getppid</a:t>
            </a:r>
            <a:r>
              <a:rPr lang="en-US" dirty="0"/>
              <a:t>());        </a:t>
            </a:r>
          </a:p>
          <a:p>
            <a:r>
              <a:rPr lang="en-US" dirty="0"/>
              <a:t>        exit(0); </a:t>
            </a:r>
          </a:p>
          <a:p>
            <a:r>
              <a:rPr lang="en-US" dirty="0"/>
              <a:t>     }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   return 0; </a:t>
            </a:r>
          </a:p>
          <a:p>
            <a:r>
              <a:rPr lang="en-US" dirty="0"/>
              <a:t>} 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Orphan Process</a:t>
            </a:r>
          </a:p>
        </p:txBody>
      </p:sp>
    </p:spTree>
    <p:extLst>
      <p:ext uri="{BB962C8B-B14F-4D97-AF65-F5344CB8AC3E}">
        <p14:creationId xmlns:p14="http://schemas.microsoft.com/office/powerpoint/2010/main" val="322333745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926999" y="1442107"/>
            <a:ext cx="91729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Processes may be </a:t>
            </a:r>
            <a:r>
              <a:rPr lang="en-US" altLang="en-US" sz="2400" b="1" i="1" dirty="0"/>
              <a:t>independent</a:t>
            </a:r>
            <a:r>
              <a:rPr lang="en-US" altLang="en-US" sz="2400" b="1" dirty="0"/>
              <a:t> </a:t>
            </a:r>
            <a:r>
              <a:rPr lang="en-US" altLang="en-US" sz="2400" dirty="0"/>
              <a:t>or </a:t>
            </a:r>
            <a:r>
              <a:rPr lang="en-US" altLang="en-US" sz="2400" b="1" i="1" dirty="0"/>
              <a:t>cooperating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b="1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Cooperating process can affect or be affected by other processes, including sharing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Cooperating processes need </a:t>
            </a:r>
            <a:r>
              <a:rPr lang="en-US" altLang="en-US" sz="2400" b="1" dirty="0">
                <a:solidFill>
                  <a:srgbClr val="3366FF"/>
                </a:solidFill>
              </a:rPr>
              <a:t>interprocess communication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3366FF"/>
                </a:solidFill>
              </a:rPr>
              <a:t>IPC</a:t>
            </a:r>
            <a:r>
              <a:rPr lang="en-US" altLang="en-US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Pipes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Shared memory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Message passing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rgbClr val="3366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Interprocess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62467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238971" y="1676401"/>
            <a:ext cx="9505229" cy="341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An operating system executes a variety of programs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Batch system – </a:t>
            </a:r>
            <a:r>
              <a:rPr lang="en-US" altLang="en-US" sz="2400" b="1" dirty="0">
                <a:solidFill>
                  <a:srgbClr val="3366FF"/>
                </a:solidFill>
              </a:rPr>
              <a:t>jobs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Time-shared systems – </a:t>
            </a:r>
            <a:r>
              <a:rPr lang="en-US" altLang="en-US" sz="2400" b="1" dirty="0">
                <a:solidFill>
                  <a:srgbClr val="3366FF"/>
                </a:solidFill>
              </a:rPr>
              <a:t>user programs </a:t>
            </a:r>
            <a:r>
              <a:rPr lang="en-US" altLang="en-US" sz="2400" dirty="0"/>
              <a:t>or </a:t>
            </a:r>
            <a:r>
              <a:rPr lang="en-US" altLang="en-US" sz="2400" b="1" dirty="0">
                <a:solidFill>
                  <a:srgbClr val="3366FF"/>
                </a:solidFill>
              </a:rPr>
              <a:t>tasks</a:t>
            </a:r>
            <a:endParaRPr lang="en-US" altLang="en-US" sz="2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Terms </a:t>
            </a:r>
            <a:r>
              <a:rPr lang="en-US" altLang="en-US" sz="2400" b="1" i="1" dirty="0"/>
              <a:t>job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process</a:t>
            </a:r>
            <a:r>
              <a:rPr lang="en-US" altLang="en-US" sz="2400" dirty="0"/>
              <a:t> used interchangeably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Process</a:t>
            </a:r>
            <a:r>
              <a:rPr lang="en-US" altLang="en-US" sz="2400" dirty="0"/>
              <a:t> – a program in execution; process execution must progress in sequential fashion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Concept</a:t>
            </a:r>
          </a:p>
        </p:txBody>
      </p:sp>
    </p:spTree>
    <p:extLst>
      <p:ext uri="{BB962C8B-B14F-4D97-AF65-F5344CB8AC3E}">
        <p14:creationId xmlns:p14="http://schemas.microsoft.com/office/powerpoint/2010/main" val="5801931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076130" y="1494910"/>
            <a:ext cx="105483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Acts as a conduit allowing two processes to communicate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Ordinary pipes </a:t>
            </a:r>
            <a:r>
              <a:rPr lang="en-US" altLang="en-US" sz="2400" dirty="0"/>
              <a:t>–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one-way communication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What about two-way communication?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cannot be accessed  from outside the process that created it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parent process creates a pipe and uses it to communicate with a child process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Named pipes </a:t>
            </a:r>
            <a:r>
              <a:rPr lang="en-US" altLang="en-US" sz="2400" dirty="0"/>
              <a:t>– can be accessed without a parent-child relationship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6275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290068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Ordinary Pipe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idx="4294967295"/>
          </p:nvPr>
        </p:nvSpPr>
        <p:spPr>
          <a:xfrm>
            <a:off x="388742" y="1433120"/>
            <a:ext cx="11724961" cy="493077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One process writes to one end (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Another process reads from the other end (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5" y="3463475"/>
            <a:ext cx="5880936" cy="179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1231" y="3311577"/>
            <a:ext cx="5198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child inherits the pipe from its parent process like any other file</a:t>
            </a:r>
            <a:endParaRPr lang="en-US" sz="2400" b="1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4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Ordinary Pipe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2" y="1365371"/>
            <a:ext cx="4168868" cy="3043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5727"/>
          <a:stretch/>
        </p:blipFill>
        <p:spPr>
          <a:xfrm>
            <a:off x="5632293" y="1750422"/>
            <a:ext cx="5499413" cy="4407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4336"/>
          <a:stretch/>
        </p:blipFill>
        <p:spPr>
          <a:xfrm>
            <a:off x="388262" y="4408786"/>
            <a:ext cx="5499413" cy="24458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65371" y="1750422"/>
            <a:ext cx="4911635" cy="1907178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4960" y="3657600"/>
            <a:ext cx="4911635" cy="1976846"/>
          </a:xfrm>
          <a:prstGeom prst="rect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261462" y="2396732"/>
            <a:ext cx="1733006" cy="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61462" y="2887078"/>
            <a:ext cx="4406538" cy="23646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61462" y="3454824"/>
            <a:ext cx="1733006" cy="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1462" y="4160217"/>
            <a:ext cx="1733006" cy="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1462" y="4717566"/>
            <a:ext cx="3457304" cy="248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1462" y="5457795"/>
            <a:ext cx="1733006" cy="0"/>
          </a:xfrm>
          <a:prstGeom prst="line">
            <a:avLst/>
          </a:prstGeom>
          <a:ln w="28575">
            <a:solidFill>
              <a:srgbClr val="006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84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076130" y="1494910"/>
            <a:ext cx="105483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Communication is bidirectional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No parent-child relationship required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Several processes can use the named pipe for communication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Does not cease to exist if the communicating processes have terminated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Provided on both UNIX and Windows systems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/>
              <a:t>Referred to as FIFOs in UNIX systems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Named Pipe</a:t>
            </a:r>
          </a:p>
        </p:txBody>
      </p:sp>
    </p:spTree>
    <p:extLst>
      <p:ext uri="{BB962C8B-B14F-4D97-AF65-F5344CB8AC3E}">
        <p14:creationId xmlns:p14="http://schemas.microsoft.com/office/powerpoint/2010/main" val="228414406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341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Multiple parts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The program code, also called </a:t>
            </a:r>
            <a:r>
              <a:rPr lang="en-US" altLang="en-US" sz="2400" b="1" dirty="0">
                <a:solidFill>
                  <a:srgbClr val="3366FF"/>
                </a:solidFill>
              </a:rPr>
              <a:t>text section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Current activity including</a:t>
            </a:r>
            <a:r>
              <a:rPr lang="en-US" altLang="en-US" sz="2400" b="1" dirty="0">
                <a:solidFill>
                  <a:srgbClr val="3366FF"/>
                </a:solidFill>
              </a:rPr>
              <a:t> program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3366FF"/>
                </a:solidFill>
              </a:rPr>
              <a:t>counter</a:t>
            </a:r>
            <a:r>
              <a:rPr lang="en-US" altLang="en-US" sz="2400" dirty="0"/>
              <a:t>, processor registers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Stack</a:t>
            </a:r>
            <a:r>
              <a:rPr lang="en-US" altLang="en-US" sz="2400" b="1" dirty="0"/>
              <a:t> </a:t>
            </a:r>
            <a:r>
              <a:rPr lang="en-US" altLang="en-US" sz="2400" dirty="0"/>
              <a:t>containing temporary data</a:t>
            </a:r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Function parameters, return addresses, local variables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Data section</a:t>
            </a:r>
            <a:r>
              <a:rPr lang="en-US" altLang="en-US" sz="2400" b="1" dirty="0"/>
              <a:t> </a:t>
            </a:r>
            <a:r>
              <a:rPr lang="en-US" altLang="en-US" sz="2400" dirty="0"/>
              <a:t>containing global variables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Heap</a:t>
            </a:r>
            <a:r>
              <a:rPr lang="en-US" altLang="en-US" sz="2400" b="1" dirty="0"/>
              <a:t> </a:t>
            </a:r>
            <a:r>
              <a:rPr lang="en-US" altLang="en-US" sz="2400" dirty="0"/>
              <a:t>containing memory dynamically allocated during run time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Concept</a:t>
            </a:r>
          </a:p>
        </p:txBody>
      </p:sp>
    </p:spTree>
    <p:extLst>
      <p:ext uri="{BB962C8B-B14F-4D97-AF65-F5344CB8AC3E}">
        <p14:creationId xmlns:p14="http://schemas.microsoft.com/office/powerpoint/2010/main" val="1755084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5727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Program is </a:t>
            </a:r>
            <a:r>
              <a:rPr lang="en-US" altLang="en-US" sz="2400" b="1" i="1" dirty="0"/>
              <a:t>passive</a:t>
            </a:r>
            <a:r>
              <a:rPr lang="en-US" altLang="en-US" sz="2400" dirty="0"/>
              <a:t> entity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Process is </a:t>
            </a:r>
            <a:r>
              <a:rPr lang="en-US" altLang="en-US" sz="2400" b="1" i="1" dirty="0"/>
              <a:t>active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Program becomes process when executable file loaded into memory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One program can be several processes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Concept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38" y="1634260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043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32" y="1602261"/>
            <a:ext cx="45143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new</a:t>
            </a:r>
            <a:r>
              <a:rPr lang="en-US" altLang="en-US" sz="2400" dirty="0"/>
              <a:t>:  Process is being created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ready</a:t>
            </a:r>
            <a:r>
              <a:rPr lang="en-US" altLang="en-US" sz="2400" dirty="0"/>
              <a:t>:  Process is waiting to be assigned to a processor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running</a:t>
            </a:r>
            <a:r>
              <a:rPr lang="en-US" altLang="en-US" sz="2400" dirty="0"/>
              <a:t>:  Instructions are being executed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waiting</a:t>
            </a:r>
            <a:r>
              <a:rPr lang="en-US" altLang="en-US" sz="2400" dirty="0"/>
              <a:t>:  Process is waiting for some event to occur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terminated</a:t>
            </a:r>
            <a:r>
              <a:rPr lang="en-US" altLang="en-US" sz="2400" dirty="0"/>
              <a:t>:  Process has finished execution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States of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67" y="2117254"/>
            <a:ext cx="7327557" cy="2861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1483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73563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Process state </a:t>
            </a:r>
            <a:r>
              <a:rPr lang="en-US" altLang="en-US" sz="2400" dirty="0"/>
              <a:t>– new, ready, running, waiting,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Program counter </a:t>
            </a:r>
            <a:r>
              <a:rPr lang="en-US" altLang="en-US" sz="2400" dirty="0"/>
              <a:t>– location of instruction to next execute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CPU registers </a:t>
            </a:r>
            <a:r>
              <a:rPr lang="en-US" altLang="en-US" sz="2400" dirty="0"/>
              <a:t>– contents of all process-centric registers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CPU scheduling information</a:t>
            </a:r>
            <a:r>
              <a:rPr lang="en-US" altLang="en-US" sz="2400" dirty="0"/>
              <a:t>- priorities, scheduling queue pointers, scheduling parameters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Memory-management information </a:t>
            </a:r>
            <a:r>
              <a:rPr lang="en-US" altLang="en-US" sz="2400" dirty="0"/>
              <a:t>– memory allocated to the process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Accounting information </a:t>
            </a:r>
            <a:r>
              <a:rPr lang="en-US" altLang="en-US" sz="2400" dirty="0"/>
              <a:t>– CPU used, clock time elapsed since start, time limits, account nos., process nos.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I/O status information </a:t>
            </a:r>
            <a:r>
              <a:rPr lang="en-US" altLang="en-US" sz="2400" dirty="0"/>
              <a:t>– I/O devices allocated to process, list of open files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Control Block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035" y="1486931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366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1" r="69"/>
          <a:stretch/>
        </p:blipFill>
        <p:spPr>
          <a:xfrm>
            <a:off x="0" y="0"/>
            <a:ext cx="12081933" cy="68579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1267" y="313267"/>
            <a:ext cx="4334933" cy="2963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0" r="47361" b="77531"/>
          <a:stretch/>
        </p:blipFill>
        <p:spPr>
          <a:xfrm>
            <a:off x="424801" y="3860799"/>
            <a:ext cx="11232329" cy="711201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Down Arrow 14"/>
          <p:cNvSpPr/>
          <p:nvPr/>
        </p:nvSpPr>
        <p:spPr>
          <a:xfrm>
            <a:off x="2032000" y="609600"/>
            <a:ext cx="431800" cy="322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06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926999" y="1442107"/>
            <a:ext cx="10676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Parent</a:t>
            </a:r>
            <a:r>
              <a:rPr lang="en-US" altLang="en-US" sz="2800" b="1" dirty="0"/>
              <a:t> </a:t>
            </a:r>
            <a:r>
              <a:rPr lang="en-US" altLang="en-US" sz="2800" dirty="0"/>
              <a:t>process creates </a:t>
            </a:r>
            <a:r>
              <a:rPr lang="en-US" altLang="en-US" sz="2800" b="1" dirty="0">
                <a:solidFill>
                  <a:srgbClr val="3366FF"/>
                </a:solidFill>
              </a:rPr>
              <a:t>children</a:t>
            </a:r>
            <a:r>
              <a:rPr lang="en-US" altLang="en-US" sz="2800" b="1" dirty="0"/>
              <a:t> </a:t>
            </a:r>
            <a:r>
              <a:rPr lang="en-US" altLang="en-US" sz="2800" dirty="0"/>
              <a:t>processes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process identifier </a:t>
            </a:r>
            <a:r>
              <a:rPr lang="en-US" altLang="en-US" sz="2800" dirty="0"/>
              <a:t>(</a:t>
            </a:r>
            <a:r>
              <a:rPr lang="en-US" altLang="en-US" sz="2800" b="1" dirty="0" err="1">
                <a:solidFill>
                  <a:srgbClr val="3366FF"/>
                </a:solidFill>
              </a:rPr>
              <a:t>pid</a:t>
            </a:r>
            <a:r>
              <a:rPr lang="en-US" altLang="en-US" sz="2800" dirty="0"/>
              <a:t>), integer number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Resource sharing options (CPU time, memory, files, I/O devices)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Parent and children share all resources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Children share subset of parent</a:t>
            </a:r>
            <a:r>
              <a:rPr lang="en-IN" altLang="en-US" sz="2800" dirty="0"/>
              <a:t>’</a:t>
            </a:r>
            <a:r>
              <a:rPr lang="en-US" altLang="ja-JP" sz="2800" dirty="0"/>
              <a:t>s resources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Parent and child share no resources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Execution options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Parent and children execute concurrently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800" dirty="0"/>
              <a:t>Parent waits until children terminate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</p:spTree>
    <p:extLst>
      <p:ext uri="{BB962C8B-B14F-4D97-AF65-F5344CB8AC3E}">
        <p14:creationId xmlns:p14="http://schemas.microsoft.com/office/powerpoint/2010/main" val="1290044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337216" y="1324057"/>
            <a:ext cx="106762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fork()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address space of child process is a copy of parent (same program and data)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both child and parent continue execution at the instruction after fork()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return code for fork() is 0 for child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return code for fork() is non-zero (child </a:t>
            </a:r>
            <a:r>
              <a:rPr lang="en-US" altLang="en-US" sz="2400" i="1" dirty="0" err="1"/>
              <a:t>pid</a:t>
            </a:r>
            <a:r>
              <a:rPr lang="en-US" altLang="en-US" sz="2400" dirty="0"/>
              <a:t>) for parent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exec()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loads a binary file into calling process’s memory and starts execution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destroys previous memory image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call to exec() does not return unless an error occurs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wait()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parent can issue wait() to move out of ready queue until the child is done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Creation</a:t>
            </a:r>
          </a:p>
        </p:txBody>
      </p:sp>
    </p:spTree>
    <p:extLst>
      <p:ext uri="{BB962C8B-B14F-4D97-AF65-F5344CB8AC3E}">
        <p14:creationId xmlns:p14="http://schemas.microsoft.com/office/powerpoint/2010/main" val="1552774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7640</TotalTime>
  <Words>770</Words>
  <Application>Microsoft Office PowerPoint</Application>
  <PresentationFormat>Widescreen</PresentationFormat>
  <Paragraphs>227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Baskerville Old Face</vt:lpstr>
      <vt:lpstr>Book Antiqua</vt:lpstr>
      <vt:lpstr>Calibri</vt:lpstr>
      <vt:lpstr>Calibri Light</vt:lpstr>
      <vt:lpstr>Comic Sans MS</vt:lpstr>
      <vt:lpstr>Courier New</vt:lpstr>
      <vt:lpstr>Wingdings</vt:lpstr>
      <vt:lpstr>Office Theme</vt:lpstr>
      <vt:lpstr>OPERATING SYSTEMS (CS F372) Processes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576</cp:revision>
  <cp:lastPrinted>2018-08-03T03:52:21Z</cp:lastPrinted>
  <dcterms:created xsi:type="dcterms:W3CDTF">2016-05-19T10:09:53Z</dcterms:created>
  <dcterms:modified xsi:type="dcterms:W3CDTF">2024-02-05T06:27:22Z</dcterms:modified>
</cp:coreProperties>
</file>