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367" r:id="rId3"/>
    <p:sldId id="294" r:id="rId4"/>
    <p:sldId id="324" r:id="rId5"/>
    <p:sldId id="265" r:id="rId6"/>
    <p:sldId id="369" r:id="rId7"/>
    <p:sldId id="271" r:id="rId8"/>
    <p:sldId id="274" r:id="rId9"/>
    <p:sldId id="268" r:id="rId10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D34DE9"/>
    <a:srgbClr val="0066FF"/>
    <a:srgbClr val="42ECF4"/>
    <a:srgbClr val="0ED013"/>
    <a:srgbClr val="CA14A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253df8ca9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13" name="Google Shape;213;g2b253df8ca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1638" cy="3084513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253df8ca9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20" name="Google Shape;220;g2b253df8ca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1638" cy="3084513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253df8ca9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27" name="Google Shape;227;g2b253df8ca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13297" y="1142467"/>
            <a:ext cx="2832600" cy="30858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b253df8ca9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34" name="Google Shape;234;g2b253df8ca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1638" cy="3084513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3_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0" y="1295401"/>
            <a:ext cx="9347200" cy="46039"/>
            <a:chOff x="1905000" y="6553200"/>
            <a:chExt cx="7010400" cy="45719"/>
          </a:xfrm>
        </p:grpSpPr>
        <p:sp>
          <p:nvSpPr>
            <p:cNvPr id="68" name="Google Shape;68;p1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2844800" y="6553201"/>
            <a:ext cx="9347200" cy="46039"/>
            <a:chOff x="1905000" y="6553200"/>
            <a:chExt cx="7010400" cy="45719"/>
          </a:xfrm>
        </p:grpSpPr>
        <p:sp>
          <p:nvSpPr>
            <p:cNvPr id="72" name="Google Shape;72;p1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5" name="Google Shape;75;p15" descr="Picture 7.png"/>
          <p:cNvPicPr preferRelativeResize="0"/>
          <p:nvPr/>
        </p:nvPicPr>
        <p:blipFill>
          <a:blip r:embed="rId2">
            <a:alphaModFix/>
          </a:blip>
          <a:srcRect l="1923" b="5335"/>
          <a:stretch>
            <a:fillRect/>
          </a:stretch>
        </p:blipFill>
        <p:spPr>
          <a:xfrm>
            <a:off x="8839202" y="1"/>
            <a:ext cx="2925233" cy="69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368800" y="6596064"/>
            <a:ext cx="7823200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067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" sz="1067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67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7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ct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ct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ct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ct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ct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ct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ct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ct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82327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br>
              <a:rPr lang="en-US" sz="2800" b="1" dirty="0">
                <a:latin typeface="Baskerville Old Face" panose="02020602080505020303" pitchFamily="18" charset="0"/>
              </a:rPr>
            </a:br>
            <a:r>
              <a:rPr lang="en-US" sz="2800" dirty="0">
                <a:latin typeface="Baskerville Old Face" panose="02020602080505020303" pitchFamily="18" charset="0"/>
              </a:rPr>
              <a:t>Processes 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802791" y="5189841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 Antiqua" panose="02040602050305030304" pitchFamily="18" charset="0"/>
              </a:rPr>
              <a:t>Barsha Mitra</a:t>
            </a:r>
          </a:p>
          <a:p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Interprocess Communication</a:t>
            </a:r>
          </a:p>
        </p:txBody>
      </p:sp>
      <p:pic>
        <p:nvPicPr>
          <p:cNvPr id="5" name="Picture 1" descr="3_1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6"/>
          <a:stretch/>
        </p:blipFill>
        <p:spPr bwMode="auto">
          <a:xfrm>
            <a:off x="2513699" y="1931559"/>
            <a:ext cx="6100762" cy="403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59649" y="1348946"/>
            <a:ext cx="77044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message passing          shared memory </a:t>
            </a:r>
            <a:r>
              <a:rPr lang="en-US" altLang="en-US" b="1" dirty="0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05034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Producer-Consumer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9" r="61711" b="61537"/>
          <a:stretch/>
        </p:blipFill>
        <p:spPr>
          <a:xfrm>
            <a:off x="753227" y="1579671"/>
            <a:ext cx="2769541" cy="2333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19" t="58262" r="12567" b="10131"/>
          <a:stretch/>
        </p:blipFill>
        <p:spPr>
          <a:xfrm>
            <a:off x="8633254" y="3640762"/>
            <a:ext cx="2694624" cy="25864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0" t="37832" r="26350" b="45824"/>
          <a:stretch/>
        </p:blipFill>
        <p:spPr>
          <a:xfrm>
            <a:off x="3295135" y="3177319"/>
            <a:ext cx="5758249" cy="11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83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638131" y="1581511"/>
            <a:ext cx="10360548" cy="546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area of memory shared among cooperating processes</a:t>
            </a: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1600" dirty="0"/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create shared memory</a:t>
            </a: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1600" dirty="0"/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attach to shared memory</a:t>
            </a: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1600" dirty="0"/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shared memory region resides in address space of creating process</a:t>
            </a: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1600" dirty="0"/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faster than message passing</a:t>
            </a: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1600" dirty="0"/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system calls are required to establish shared memory region</a:t>
            </a: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1600" dirty="0"/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synchronization</a:t>
            </a: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marL="914400" lvl="1" indent="-45720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IPC – Shared Memory</a:t>
            </a:r>
          </a:p>
        </p:txBody>
      </p:sp>
    </p:spTree>
    <p:extLst>
      <p:ext uri="{BB962C8B-B14F-4D97-AF65-F5344CB8AC3E}">
        <p14:creationId xmlns:p14="http://schemas.microsoft.com/office/powerpoint/2010/main" val="254898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/>
        </p:nvSpPr>
        <p:spPr>
          <a:xfrm>
            <a:off x="2286000" y="1676402"/>
            <a:ext cx="6096000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400"/>
            </a:pPr>
            <a:endParaRPr sz="1867">
              <a:solidFill>
                <a:schemeClr val="dk1"/>
              </a:solidFill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1076129" y="539891"/>
            <a:ext cx="7306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000FF"/>
              </a:buClr>
              <a:buSzPts val="3000"/>
            </a:pPr>
            <a:r>
              <a:rPr lang="en" sz="4000">
                <a:solidFill>
                  <a:srgbClr val="0000FF"/>
                </a:solidFill>
              </a:rPr>
              <a:t>shmget()</a:t>
            </a:r>
            <a:endParaRPr sz="1467"/>
          </a:p>
        </p:txBody>
      </p:sp>
      <p:sp>
        <p:nvSpPr>
          <p:cNvPr id="217" name="Google Shape;217;p32"/>
          <p:cNvSpPr/>
          <p:nvPr/>
        </p:nvSpPr>
        <p:spPr>
          <a:xfrm>
            <a:off x="638133" y="1581500"/>
            <a:ext cx="10360400" cy="4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obtain the identifier of an existing shared memory segment, or create a new one.</a:t>
            </a:r>
            <a:endParaRPr sz="1467" dirty="0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shmget(</a:t>
            </a:r>
            <a:r>
              <a:rPr lang="en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key_t key, size_t size, int shmflg</a:t>
            </a:r>
            <a:r>
              <a:rPr lang="en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parameters:</a:t>
            </a:r>
            <a:endParaRPr sz="1467" dirty="0">
              <a:solidFill>
                <a:schemeClr val="dk1"/>
              </a:solidFill>
            </a:endParaRPr>
          </a:p>
          <a:p>
            <a:pPr marL="1219170" lvl="1" indent="-482588">
              <a:lnSpc>
                <a:spcPct val="90000"/>
              </a:lnSpc>
              <a:buClr>
                <a:srgbClr val="FF0000"/>
              </a:buClr>
              <a:buSzPts val="2100"/>
              <a:buFont typeface="Noto Sans Symbols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unique value which the segment is associated with</a:t>
            </a:r>
            <a:endParaRPr sz="1467" dirty="0">
              <a:solidFill>
                <a:schemeClr val="dk1"/>
              </a:solidFill>
            </a:endParaRPr>
          </a:p>
          <a:p>
            <a:pPr marL="1219170" lvl="1" indent="-482588">
              <a:lnSpc>
                <a:spcPct val="90000"/>
              </a:lnSpc>
              <a:buClr>
                <a:srgbClr val="FF0000"/>
              </a:buClr>
              <a:buSzPts val="2100"/>
              <a:buFont typeface="Noto Sans Symbols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size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size of the shared memory segment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170" lvl="1" indent="-482588">
              <a:lnSpc>
                <a:spcPct val="90000"/>
              </a:lnSpc>
              <a:buClr>
                <a:srgbClr val="FF0000"/>
              </a:buClr>
              <a:buSzPts val="2100"/>
              <a:buFont typeface="Courier New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shmflg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specify the read/write permissions along with flags such as </a:t>
            </a: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IPC_CREAT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(if any)</a:t>
            </a:r>
            <a:endParaRPr sz="1467" dirty="0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successful, a valid shared memory identifier is returned, else -1 is returned.</a:t>
            </a:r>
            <a:endParaRPr sz="1467" dirty="0"/>
          </a:p>
          <a:p>
            <a:pPr marL="457189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377" lvl="1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/>
        </p:nvSpPr>
        <p:spPr>
          <a:xfrm>
            <a:off x="2286000" y="1676402"/>
            <a:ext cx="6096000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400"/>
            </a:pPr>
            <a:endParaRPr sz="1867">
              <a:solidFill>
                <a:schemeClr val="dk1"/>
              </a:solidFill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1076129" y="539891"/>
            <a:ext cx="7306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000FF"/>
              </a:buClr>
              <a:buSzPts val="3000"/>
            </a:pPr>
            <a:r>
              <a:rPr lang="en" sz="4000">
                <a:solidFill>
                  <a:srgbClr val="0000FF"/>
                </a:solidFill>
              </a:rPr>
              <a:t>shmat()</a:t>
            </a:r>
            <a:endParaRPr sz="1467"/>
          </a:p>
        </p:txBody>
      </p:sp>
      <p:sp>
        <p:nvSpPr>
          <p:cNvPr id="224" name="Google Shape;224;p33"/>
          <p:cNvSpPr/>
          <p:nvPr/>
        </p:nvSpPr>
        <p:spPr>
          <a:xfrm>
            <a:off x="638133" y="1581501"/>
            <a:ext cx="10360400" cy="4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attach a shared memory segment with the address space of the calling process.</a:t>
            </a:r>
            <a:endParaRPr sz="1467" dirty="0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void* shmat(</a:t>
            </a:r>
            <a:r>
              <a:rPr lang="en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shmid, const void* shmaddr, int shmflg</a:t>
            </a:r>
            <a:r>
              <a:rPr lang="en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467" dirty="0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parameters:</a:t>
            </a:r>
            <a:endParaRPr sz="1467" dirty="0">
              <a:solidFill>
                <a:schemeClr val="dk1"/>
              </a:solidFill>
            </a:endParaRPr>
          </a:p>
          <a:p>
            <a:pPr marL="1219170" lvl="1" indent="-482588">
              <a:lnSpc>
                <a:spcPct val="90000"/>
              </a:lnSpc>
              <a:buClr>
                <a:srgbClr val="FF0000"/>
              </a:buClr>
              <a:buSzPts val="2100"/>
              <a:buFont typeface="Noto Sans Symbols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shmid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identifier for the shared memory segment</a:t>
            </a:r>
            <a:endParaRPr sz="1467" dirty="0">
              <a:solidFill>
                <a:schemeClr val="dk1"/>
              </a:solidFill>
            </a:endParaRPr>
          </a:p>
          <a:p>
            <a:pPr marL="1219170" lvl="1" indent="-482588">
              <a:lnSpc>
                <a:spcPct val="90000"/>
              </a:lnSpc>
              <a:buClr>
                <a:srgbClr val="FF0000"/>
              </a:buClr>
              <a:buSzPts val="2100"/>
              <a:buFont typeface="Noto Sans Symbols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shmaddr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address where the segment will be attached at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170" lvl="1" indent="-482588">
              <a:lnSpc>
                <a:spcPct val="90000"/>
              </a:lnSpc>
              <a:buClr>
                <a:srgbClr val="FF0000"/>
              </a:buClr>
              <a:buSzPts val="2100"/>
              <a:buFont typeface="Courier New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shmflg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specify the read/write permissions for the calling process.</a:t>
            </a:r>
            <a:endParaRPr sz="1467" dirty="0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successful, a void pointer to the segment’s start address is returned, else (void*) -1 is returned.</a:t>
            </a:r>
            <a:endParaRPr sz="1467" dirty="0"/>
          </a:p>
          <a:p>
            <a:pPr marL="457189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377" lvl="1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/>
        </p:nvSpPr>
        <p:spPr>
          <a:xfrm>
            <a:off x="2286000" y="1676402"/>
            <a:ext cx="6096000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400"/>
            </a:pPr>
            <a:endParaRPr sz="1867">
              <a:solidFill>
                <a:schemeClr val="dk1"/>
              </a:solidFill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638133" y="1581501"/>
            <a:ext cx="10360400" cy="4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detach a shared memory segment from the address space of the calling process.</a:t>
            </a:r>
            <a:endParaRPr sz="1467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shmdt(</a:t>
            </a:r>
            <a:r>
              <a:rPr lang="en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 void* shmaddr</a:t>
            </a:r>
            <a:r>
              <a:rPr lang="en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467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parameter:</a:t>
            </a:r>
            <a:endParaRPr sz="1467">
              <a:solidFill>
                <a:schemeClr val="dk1"/>
              </a:solidFill>
            </a:endParaRPr>
          </a:p>
          <a:p>
            <a:pPr marL="1219170" lvl="1" indent="-482588">
              <a:lnSpc>
                <a:spcPct val="90000"/>
              </a:lnSpc>
              <a:buClr>
                <a:srgbClr val="FF0000"/>
              </a:buClr>
              <a:buSzPts val="2100"/>
              <a:buFont typeface="Noto Sans Symbols"/>
              <a:buChar char="◆"/>
            </a:pPr>
            <a:r>
              <a:rPr lang="en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shmaddr 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address where the shared memory segment is currently located at.</a:t>
            </a:r>
            <a:endParaRPr sz="1467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successful, the shared memory segment is detached from the calling process and 0 is returned, else -1 is returned.</a:t>
            </a:r>
            <a:endParaRPr sz="1467"/>
          </a:p>
          <a:p>
            <a:pPr marL="457189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377" lvl="1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1076129" y="539891"/>
            <a:ext cx="7306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000FF"/>
              </a:buClr>
              <a:buSzPts val="3000"/>
            </a:pPr>
            <a:r>
              <a:rPr lang="en" sz="4000">
                <a:solidFill>
                  <a:srgbClr val="0000FF"/>
                </a:solidFill>
              </a:rPr>
              <a:t>shmdt()</a:t>
            </a:r>
            <a:endParaRPr sz="1467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/>
        </p:nvSpPr>
        <p:spPr>
          <a:xfrm>
            <a:off x="2286000" y="1676402"/>
            <a:ext cx="6096000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400"/>
            </a:pPr>
            <a:endParaRPr sz="1867">
              <a:solidFill>
                <a:schemeClr val="dk1"/>
              </a:solidFill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1076129" y="539891"/>
            <a:ext cx="7306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000FF"/>
              </a:buClr>
              <a:buSzPts val="3000"/>
            </a:pPr>
            <a:r>
              <a:rPr lang="en" sz="4000">
                <a:solidFill>
                  <a:srgbClr val="0000FF"/>
                </a:solidFill>
              </a:rPr>
              <a:t>shmctl()</a:t>
            </a:r>
            <a:endParaRPr sz="1467"/>
          </a:p>
        </p:txBody>
      </p:sp>
      <p:sp>
        <p:nvSpPr>
          <p:cNvPr id="238" name="Google Shape;238;p35"/>
          <p:cNvSpPr/>
          <p:nvPr/>
        </p:nvSpPr>
        <p:spPr>
          <a:xfrm>
            <a:off x="638133" y="1581501"/>
            <a:ext cx="10360400" cy="4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Performs certain control operations on a shared memory segment.</a:t>
            </a:r>
            <a:endParaRPr sz="1467" dirty="0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shmctl(</a:t>
            </a:r>
            <a:r>
              <a:rPr lang="en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shmid, int cmd, struct shmid_ds* buf</a:t>
            </a:r>
            <a:r>
              <a:rPr lang="en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467" dirty="0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parameters:</a:t>
            </a:r>
            <a:endParaRPr sz="1467" dirty="0">
              <a:solidFill>
                <a:schemeClr val="dk1"/>
              </a:solidFill>
            </a:endParaRPr>
          </a:p>
          <a:p>
            <a:pPr marL="1219170" lvl="1" indent="-482588">
              <a:lnSpc>
                <a:spcPct val="90000"/>
              </a:lnSpc>
              <a:buClr>
                <a:srgbClr val="FF0000"/>
              </a:buClr>
              <a:buSzPts val="2100"/>
              <a:buFont typeface="Noto Sans Symbols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shmid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identifier for the shared memory segment.</a:t>
            </a:r>
            <a:endParaRPr sz="1467" dirty="0">
              <a:solidFill>
                <a:schemeClr val="dk1"/>
              </a:solidFill>
            </a:endParaRPr>
          </a:p>
          <a:p>
            <a:pPr marL="1219170" lvl="1" indent="-482588">
              <a:lnSpc>
                <a:spcPct val="90000"/>
              </a:lnSpc>
              <a:buClr>
                <a:srgbClr val="FF0000"/>
              </a:buClr>
              <a:buSzPts val="2100"/>
              <a:buFont typeface="Noto Sans Symbols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cmd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specifies control operations to be performed on the segment, such as </a:t>
            </a: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IPC_RMID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delete the segment.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170" lvl="1" indent="-482588">
              <a:lnSpc>
                <a:spcPct val="90000"/>
              </a:lnSpc>
              <a:buClr>
                <a:srgbClr val="FF0000"/>
              </a:buClr>
              <a:buSzPts val="2100"/>
              <a:buFont typeface="Courier New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buf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pointer to a shmid_ds data structure as defined in the sys/shm.h header file. Used in certain control operations.</a:t>
            </a:r>
            <a:endParaRPr sz="1467" dirty="0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successful, the specified control operation is performed on the shared memory segment and 0 is returned, else -1 is returned.</a:t>
            </a:r>
            <a:endParaRPr sz="1467" dirty="0"/>
          </a:p>
          <a:p>
            <a:pPr marL="457189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377" lvl="1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2F6EA-3782-78FC-97A8-0C33E939D623}"/>
              </a:ext>
            </a:extLst>
          </p:cNvPr>
          <p:cNvSpPr txBox="1"/>
          <p:nvPr/>
        </p:nvSpPr>
        <p:spPr>
          <a:xfrm>
            <a:off x="1758745" y="476073"/>
            <a:ext cx="867451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Kernel maintains a special internal data structure for each shared memory segment which exists within its addressing space. This structure is of type </a:t>
            </a:r>
            <a:r>
              <a:rPr lang="en-US" sz="2400" dirty="0" err="1"/>
              <a:t>shmid_ds</a:t>
            </a:r>
            <a:r>
              <a:rPr lang="en-US" sz="2400" dirty="0"/>
              <a:t>, and is defined in sys/</a:t>
            </a:r>
            <a:r>
              <a:rPr lang="en-US" sz="2400" dirty="0" err="1"/>
              <a:t>shm.h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7650</TotalTime>
  <Words>474</Words>
  <Application>Microsoft Macintosh PowerPoint</Application>
  <PresentationFormat>Widescreen</PresentationFormat>
  <Paragraphs>68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Baskerville Old Face</vt:lpstr>
      <vt:lpstr>Book Antiqua</vt:lpstr>
      <vt:lpstr>Calibri</vt:lpstr>
      <vt:lpstr>Calibri Light</vt:lpstr>
      <vt:lpstr>Courier New</vt:lpstr>
      <vt:lpstr>Noto Sans Symbols</vt:lpstr>
      <vt:lpstr>Verdana</vt:lpstr>
      <vt:lpstr>Wingdings</vt:lpstr>
      <vt:lpstr>Office Theme</vt:lpstr>
      <vt:lpstr>OPERATING SYSTEMS (CS F372) Processes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Microsoft Office User</cp:lastModifiedBy>
  <cp:revision>579</cp:revision>
  <cp:lastPrinted>2018-08-03T03:52:21Z</cp:lastPrinted>
  <dcterms:created xsi:type="dcterms:W3CDTF">2016-05-19T10:09:53Z</dcterms:created>
  <dcterms:modified xsi:type="dcterms:W3CDTF">2024-03-11T08:42:15Z</dcterms:modified>
</cp:coreProperties>
</file>