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62" r:id="rId5"/>
    <p:sldId id="265" r:id="rId6"/>
    <p:sldId id="263" r:id="rId7"/>
    <p:sldId id="264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63241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920" y="562320"/>
            <a:ext cx="63241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04920" y="56232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545640" y="56232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443320" y="11448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81720" y="11448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04920" y="56232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2443320" y="56232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4581720" y="56232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304920" y="114480"/>
            <a:ext cx="63241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63241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04920" y="56232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04920" y="114480"/>
            <a:ext cx="63241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545640" y="56232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304920" y="562320"/>
            <a:ext cx="63241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63241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04920" y="562320"/>
            <a:ext cx="63241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304920" y="56232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545640" y="56232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2443320" y="11448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81720" y="11448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304920" y="56232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2443320" y="56232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4581720" y="562320"/>
            <a:ext cx="20361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63241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04920" y="56232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85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545640" y="56232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492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545640" y="114480"/>
            <a:ext cx="30859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04920" y="562320"/>
            <a:ext cx="632412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7;p14"/>
          <p:cNvSpPr/>
          <p:nvPr/>
        </p:nvSpPr>
        <p:spPr>
          <a:xfrm>
            <a:off x="0" y="2514600"/>
            <a:ext cx="8686440" cy="2057040"/>
          </a:xfrm>
          <a:prstGeom prst="rect">
            <a:avLst/>
          </a:prstGeom>
          <a:solidFill>
            <a:srgbClr val="10114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Google Shape;58;p14"/>
          <p:cNvSpPr/>
          <p:nvPr/>
        </p:nvSpPr>
        <p:spPr>
          <a:xfrm>
            <a:off x="2895480" y="4572000"/>
            <a:ext cx="2895120" cy="56880"/>
          </a:xfrm>
          <a:prstGeom prst="rect">
            <a:avLst/>
          </a:prstGeom>
          <a:solidFill>
            <a:srgbClr val="76C2E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59;p14"/>
          <p:cNvSpPr/>
          <p:nvPr/>
        </p:nvSpPr>
        <p:spPr>
          <a:xfrm>
            <a:off x="0" y="4572000"/>
            <a:ext cx="2895120" cy="56880"/>
          </a:xfrm>
          <a:prstGeom prst="rect">
            <a:avLst/>
          </a:prstGeom>
          <a:solidFill>
            <a:srgbClr val="FCB01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60;p14"/>
          <p:cNvSpPr/>
          <p:nvPr/>
        </p:nvSpPr>
        <p:spPr>
          <a:xfrm>
            <a:off x="5791320" y="4572000"/>
            <a:ext cx="2895120" cy="5688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oogle Shape;61;p14" descr="BITS_university_logo_whitevert.png"/>
          <p:cNvPicPr/>
          <p:nvPr/>
        </p:nvPicPr>
        <p:blipFill>
          <a:blip r:embed="rId15"/>
          <a:srcRect b="28589"/>
          <a:stretch/>
        </p:blipFill>
        <p:spPr>
          <a:xfrm>
            <a:off x="76320" y="2514600"/>
            <a:ext cx="2057040" cy="148428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62;p14"/>
          <p:cNvSpPr/>
          <p:nvPr/>
        </p:nvSpPr>
        <p:spPr>
          <a:xfrm>
            <a:off x="-76320" y="3943440"/>
            <a:ext cx="2209320" cy="40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200" b="1" strike="noStrike" spc="-1">
                <a:solidFill>
                  <a:srgbClr val="FFFFFF"/>
                </a:solidFill>
                <a:latin typeface="Arial"/>
                <a:ea typeface="Arial"/>
              </a:rPr>
              <a:t>BITS</a:t>
            </a:r>
            <a:r>
              <a:rPr lang="en" sz="2200" b="0" strike="noStrike" spc="-1">
                <a:solidFill>
                  <a:srgbClr val="FFFFFF"/>
                </a:solidFill>
                <a:latin typeface="Arial"/>
                <a:ea typeface="Arial"/>
              </a:rPr>
              <a:t> Pilani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6" name="Google Shape;63;p14"/>
          <p:cNvSpPr/>
          <p:nvPr/>
        </p:nvSpPr>
        <p:spPr>
          <a:xfrm>
            <a:off x="152280" y="4250520"/>
            <a:ext cx="1904760" cy="20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b="0" strike="noStrike" spc="-1">
                <a:solidFill>
                  <a:srgbClr val="FFFFFF"/>
                </a:solidFill>
                <a:latin typeface="Arial"/>
                <a:ea typeface="Arial"/>
              </a:rPr>
              <a:t>Hyderabad Campus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2514600" y="4057560"/>
            <a:ext cx="6019560" cy="3996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2514600" y="2857680"/>
            <a:ext cx="6019560" cy="114264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67;p15"/>
          <p:cNvGrpSpPr/>
          <p:nvPr/>
        </p:nvGrpSpPr>
        <p:grpSpPr>
          <a:xfrm>
            <a:off x="0" y="971640"/>
            <a:ext cx="7009920" cy="34200"/>
            <a:chOff x="0" y="971640"/>
            <a:chExt cx="7009920" cy="34200"/>
          </a:xfrm>
        </p:grpSpPr>
        <p:sp>
          <p:nvSpPr>
            <p:cNvPr id="46" name="Google Shape;68;p15"/>
            <p:cNvSpPr/>
            <p:nvPr/>
          </p:nvSpPr>
          <p:spPr>
            <a:xfrm>
              <a:off x="2362320" y="971640"/>
              <a:ext cx="2328480" cy="34200"/>
            </a:xfrm>
            <a:prstGeom prst="rect">
              <a:avLst/>
            </a:prstGeom>
            <a:solidFill>
              <a:srgbClr val="76C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Google Shape;69;p15"/>
            <p:cNvSpPr/>
            <p:nvPr/>
          </p:nvSpPr>
          <p:spPr>
            <a:xfrm>
              <a:off x="0" y="971640"/>
              <a:ext cx="2361960" cy="34200"/>
            </a:xfrm>
            <a:prstGeom prst="rect">
              <a:avLst/>
            </a:prstGeom>
            <a:solidFill>
              <a:srgbClr val="FCB01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Google Shape;70;p15"/>
            <p:cNvSpPr/>
            <p:nvPr/>
          </p:nvSpPr>
          <p:spPr>
            <a:xfrm>
              <a:off x="4681440" y="971640"/>
              <a:ext cx="2328480" cy="34200"/>
            </a:xfrm>
            <a:prstGeom prst="rect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" name="Google Shape;71;p15"/>
          <p:cNvGrpSpPr/>
          <p:nvPr/>
        </p:nvGrpSpPr>
        <p:grpSpPr>
          <a:xfrm>
            <a:off x="2133720" y="4915080"/>
            <a:ext cx="7009920" cy="34200"/>
            <a:chOff x="2133720" y="4915080"/>
            <a:chExt cx="7009920" cy="34200"/>
          </a:xfrm>
        </p:grpSpPr>
        <p:sp>
          <p:nvSpPr>
            <p:cNvPr id="50" name="Google Shape;72;p15"/>
            <p:cNvSpPr/>
            <p:nvPr/>
          </p:nvSpPr>
          <p:spPr>
            <a:xfrm>
              <a:off x="4495680" y="4915080"/>
              <a:ext cx="2328480" cy="34200"/>
            </a:xfrm>
            <a:prstGeom prst="rect">
              <a:avLst/>
            </a:prstGeom>
            <a:solidFill>
              <a:srgbClr val="76C2E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Google Shape;73;p15"/>
            <p:cNvSpPr/>
            <p:nvPr/>
          </p:nvSpPr>
          <p:spPr>
            <a:xfrm>
              <a:off x="2133720" y="4915080"/>
              <a:ext cx="2361960" cy="34200"/>
            </a:xfrm>
            <a:prstGeom prst="rect">
              <a:avLst/>
            </a:prstGeom>
            <a:solidFill>
              <a:srgbClr val="FCB01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Google Shape;74;p15"/>
            <p:cNvSpPr/>
            <p:nvPr/>
          </p:nvSpPr>
          <p:spPr>
            <a:xfrm>
              <a:off x="6815160" y="4915080"/>
              <a:ext cx="2328480" cy="34200"/>
            </a:xfrm>
            <a:prstGeom prst="rect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3" name="Google Shape;75;p15" descr="Picture 7.png"/>
          <p:cNvPicPr/>
          <p:nvPr/>
        </p:nvPicPr>
        <p:blipFill>
          <a:blip r:embed="rId14"/>
          <a:srcRect l="1916" b="5315"/>
          <a:stretch/>
        </p:blipFill>
        <p:spPr>
          <a:xfrm>
            <a:off x="6629400" y="0"/>
            <a:ext cx="2193480" cy="51876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76;p15"/>
          <p:cNvSpPr/>
          <p:nvPr/>
        </p:nvSpPr>
        <p:spPr>
          <a:xfrm>
            <a:off x="3276720" y="4947120"/>
            <a:ext cx="5866920" cy="18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" b="1" strike="noStrike" spc="-1">
                <a:solidFill>
                  <a:srgbClr val="101141"/>
                </a:solidFill>
                <a:latin typeface="Arial"/>
                <a:ea typeface="Arial"/>
              </a:rPr>
              <a:t>BITS </a:t>
            </a:r>
            <a:r>
              <a:rPr lang="en" sz="800" b="0" strike="noStrike" spc="-1">
                <a:solidFill>
                  <a:srgbClr val="101141"/>
                </a:solidFill>
                <a:latin typeface="Arial"/>
                <a:ea typeface="Arial"/>
              </a:rPr>
              <a:t>Pilani, Hyderabad Campus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304920" y="114480"/>
            <a:ext cx="6324120" cy="85680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rmAutofit fontScale="23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685960" y="3166560"/>
            <a:ext cx="4971600" cy="697680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42000"/>
              </a:lnSpc>
              <a:buNone/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Libre Baskerville"/>
                <a:ea typeface="Libre Baskerville"/>
              </a:rPr>
              <a:t>OPERATING SYSTEMS (CS F372) Semaphore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42000"/>
              </a:lnSpc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203;p30"/>
          <p:cNvSpPr/>
          <p:nvPr/>
        </p:nvSpPr>
        <p:spPr>
          <a:xfrm>
            <a:off x="2851920" y="3892320"/>
            <a:ext cx="4514400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Book Antiqua"/>
                <a:ea typeface="Book Antiqua"/>
              </a:rPr>
              <a:t>Barsha Mitra</a:t>
            </a:r>
            <a:endParaRPr lang="en-US" sz="14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Book Antiqua"/>
                <a:ea typeface="Book Antiqua"/>
              </a:rPr>
              <a:t>CSIS Dept., BITS Pilani, Hyderabad Campus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240;p35"/>
          <p:cNvSpPr/>
          <p:nvPr/>
        </p:nvSpPr>
        <p:spPr>
          <a:xfrm>
            <a:off x="1714680" y="1257480"/>
            <a:ext cx="4571640" cy="2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Google Shape;241;p35"/>
          <p:cNvSpPr/>
          <p:nvPr/>
        </p:nvSpPr>
        <p:spPr>
          <a:xfrm>
            <a:off x="807120" y="405000"/>
            <a:ext cx="5479200" cy="52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0000FF"/>
                </a:solidFill>
                <a:latin typeface="Arial"/>
                <a:ea typeface="Arial"/>
              </a:rPr>
              <a:t>Functions - Semaphore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2" name="Google Shape;242;p35"/>
          <p:cNvSpPr/>
          <p:nvPr/>
        </p:nvSpPr>
        <p:spPr>
          <a:xfrm>
            <a:off x="457200" y="1203840"/>
            <a:ext cx="7769880" cy="372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45720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457200" indent="-361800" algn="just">
              <a:lnSpc>
                <a:spcPct val="90000"/>
              </a:lnSpc>
              <a:buClr>
                <a:srgbClr val="000000"/>
              </a:buClr>
              <a:buFont typeface="Calibri"/>
              <a:buChar char="❖"/>
              <a:tabLst>
                <a:tab pos="0" algn="l"/>
              </a:tabLst>
            </a:pPr>
            <a:r>
              <a:rPr lang="en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Functions related to semaphore are defined in the header file </a:t>
            </a:r>
            <a:r>
              <a:rPr lang="en" sz="21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&lt;semaphore.h&gt;</a:t>
            </a:r>
            <a:endParaRPr lang="en-US" sz="2100" b="0" strike="noStrike" spc="-1" dirty="0">
              <a:latin typeface="Arial"/>
            </a:endParaRPr>
          </a:p>
          <a:p>
            <a:pPr marL="45720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343080" indent="-336600" algn="just">
              <a:lnSpc>
                <a:spcPct val="90000"/>
              </a:lnSpc>
              <a:buClr>
                <a:srgbClr val="000000"/>
              </a:buClr>
              <a:buFont typeface="Calibri"/>
              <a:buChar char="❖"/>
              <a:tabLst>
                <a:tab pos="0" algn="l"/>
              </a:tabLst>
            </a:pPr>
            <a:r>
              <a:rPr lang="en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Some functions used for semaphores are:</a:t>
            </a:r>
            <a:endParaRPr lang="en-US" sz="2100" b="0" strike="noStrike" spc="-1" dirty="0">
              <a:latin typeface="Arial"/>
            </a:endParaRPr>
          </a:p>
          <a:p>
            <a:pPr marL="914400" lvl="1" indent="-361800">
              <a:lnSpc>
                <a:spcPct val="90000"/>
              </a:lnSpc>
              <a:buClr>
                <a:srgbClr val="FF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sem_init()</a:t>
            </a:r>
            <a:endParaRPr lang="en-US" sz="2100" b="0" strike="noStrike" spc="-1" dirty="0">
              <a:latin typeface="Arial"/>
            </a:endParaRPr>
          </a:p>
          <a:p>
            <a:pPr marL="914400" lvl="1" indent="-361800">
              <a:lnSpc>
                <a:spcPct val="90000"/>
              </a:lnSpc>
              <a:buClr>
                <a:srgbClr val="FF0000"/>
              </a:buClr>
              <a:buFont typeface="Courier New"/>
              <a:buChar char="❖"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sem_wait()</a:t>
            </a:r>
            <a:endParaRPr lang="en-US" sz="2100" b="0" strike="noStrike" spc="-1" dirty="0">
              <a:latin typeface="Arial"/>
            </a:endParaRPr>
          </a:p>
          <a:p>
            <a:pPr marL="914400" lvl="1" indent="-361800">
              <a:lnSpc>
                <a:spcPct val="90000"/>
              </a:lnSpc>
              <a:buClr>
                <a:srgbClr val="FF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sem_post()</a:t>
            </a:r>
            <a:endParaRPr lang="en-US" sz="2100" b="0" strike="noStrike" spc="-1" dirty="0">
              <a:latin typeface="Arial"/>
            </a:endParaRPr>
          </a:p>
          <a:p>
            <a:pPr marL="914400" lvl="1" indent="-361800">
              <a:lnSpc>
                <a:spcPct val="90000"/>
              </a:lnSpc>
              <a:buClr>
                <a:srgbClr val="FF0000"/>
              </a:buClr>
              <a:buFont typeface="Courier New"/>
              <a:buChar char="❖"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sem_destroy()</a:t>
            </a:r>
            <a:endParaRPr lang="en-US" sz="2100" b="0" strike="noStrike" spc="-1" dirty="0">
              <a:latin typeface="Arial"/>
            </a:endParaRPr>
          </a:p>
          <a:p>
            <a:pPr marL="137160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34308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68580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47;p36"/>
          <p:cNvSpPr/>
          <p:nvPr/>
        </p:nvSpPr>
        <p:spPr>
          <a:xfrm>
            <a:off x="1714680" y="1257480"/>
            <a:ext cx="4571640" cy="2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Google Shape;248;p36"/>
          <p:cNvSpPr/>
          <p:nvPr/>
        </p:nvSpPr>
        <p:spPr>
          <a:xfrm>
            <a:off x="807120" y="405000"/>
            <a:ext cx="5479200" cy="52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0000FF"/>
                </a:solidFill>
                <a:latin typeface="Arial"/>
                <a:ea typeface="Arial"/>
              </a:rPr>
              <a:t>sem_init()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5" name="Google Shape;249;p36"/>
          <p:cNvSpPr/>
          <p:nvPr/>
        </p:nvSpPr>
        <p:spPr>
          <a:xfrm>
            <a:off x="457200" y="1203840"/>
            <a:ext cx="7769880" cy="372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Used to initialize a new unnamed semaphore.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int </a:t>
            </a:r>
            <a:r>
              <a:rPr lang="en" sz="1900" b="1" strike="noStrike" spc="-1" dirty="0" smtClean="0">
                <a:solidFill>
                  <a:srgbClr val="FF0000"/>
                </a:solidFill>
                <a:latin typeface="Calibri"/>
                <a:ea typeface="Calibri"/>
              </a:rPr>
              <a:t>sem_init(</a:t>
            </a:r>
            <a:r>
              <a:rPr lang="en" sz="1900" b="1" i="1" strike="noStrike" spc="-1" dirty="0" smtClean="0">
                <a:solidFill>
                  <a:srgbClr val="FF0000"/>
                </a:solidFill>
                <a:latin typeface="Calibri"/>
                <a:ea typeface="Calibri"/>
              </a:rPr>
              <a:t>sem_t *sem</a:t>
            </a:r>
            <a:r>
              <a:rPr lang="en" sz="1900" b="1" i="1" strike="noStrike" spc="-1" dirty="0">
                <a:solidFill>
                  <a:srgbClr val="FF0000"/>
                </a:solidFill>
                <a:latin typeface="Calibri"/>
                <a:ea typeface="Calibri"/>
              </a:rPr>
              <a:t>, int pshared, unsigned int value</a:t>
            </a:r>
            <a:r>
              <a:rPr lang="en" sz="1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);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 parameters:</a:t>
            </a:r>
            <a:endParaRPr lang="en-US" sz="1900" b="0" strike="noStrike" spc="-1" dirty="0">
              <a:latin typeface="Arial"/>
            </a:endParaRPr>
          </a:p>
          <a:p>
            <a:pPr marL="914400" lvl="1" indent="-349200">
              <a:lnSpc>
                <a:spcPct val="90000"/>
              </a:lnSpc>
              <a:buClr>
                <a:srgbClr val="FF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sem </a:t>
            </a: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– address at which the semaphore will be created.</a:t>
            </a:r>
            <a:endParaRPr lang="en-US" sz="1900" b="0" strike="noStrike" spc="-1" dirty="0">
              <a:latin typeface="Arial"/>
            </a:endParaRPr>
          </a:p>
          <a:p>
            <a:pPr marL="914400" lvl="1" indent="-349200">
              <a:lnSpc>
                <a:spcPct val="90000"/>
              </a:lnSpc>
              <a:buClr>
                <a:srgbClr val="FF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pshared </a:t>
            </a: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– indicates how the semaphore is </a:t>
            </a:r>
            <a:r>
              <a:rPr lang="en" sz="19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shared, 0 </a:t>
            </a: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implies the semaphore is shared between threads of a process, and non-zero implies that the semaphore is shared between processes.</a:t>
            </a:r>
            <a:endParaRPr lang="en-US" sz="1900" b="0" strike="noStrike" spc="-1" dirty="0">
              <a:latin typeface="Arial"/>
            </a:endParaRPr>
          </a:p>
          <a:p>
            <a:pPr marL="914400" lvl="1" indent="-349200">
              <a:lnSpc>
                <a:spcPct val="90000"/>
              </a:lnSpc>
              <a:buClr>
                <a:srgbClr val="FF0000"/>
              </a:buClr>
              <a:buFont typeface="Courier New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value </a:t>
            </a: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– initial value of the semaphore.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Initializing a semaphore that has already been initialized results in undefined behaviour.</a:t>
            </a:r>
            <a:endParaRPr lang="en-US" sz="1900" b="0" strike="noStrike" spc="-1" dirty="0">
              <a:latin typeface="Arial"/>
            </a:endParaRPr>
          </a:p>
          <a:p>
            <a:pPr marL="45720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Calibri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sem_init() returns 0 on success; on error, -1 is returned.</a:t>
            </a:r>
            <a:endParaRPr lang="en-US" sz="1900" b="0" strike="noStrike" spc="-1" dirty="0">
              <a:latin typeface="Arial"/>
            </a:endParaRPr>
          </a:p>
          <a:p>
            <a:pPr marL="137160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34308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68580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68;p39"/>
          <p:cNvSpPr/>
          <p:nvPr/>
        </p:nvSpPr>
        <p:spPr>
          <a:xfrm>
            <a:off x="1714680" y="1257480"/>
            <a:ext cx="4571640" cy="2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Google Shape;269;p39"/>
          <p:cNvSpPr/>
          <p:nvPr/>
        </p:nvSpPr>
        <p:spPr>
          <a:xfrm>
            <a:off x="807120" y="405000"/>
            <a:ext cx="5479200" cy="52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0000FF"/>
                </a:solidFill>
                <a:latin typeface="Arial"/>
                <a:ea typeface="Arial"/>
              </a:rPr>
              <a:t>sem_destroy()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4" name="Google Shape;270;p39"/>
          <p:cNvSpPr/>
          <p:nvPr/>
        </p:nvSpPr>
        <p:spPr>
          <a:xfrm>
            <a:off x="457200" y="1203840"/>
            <a:ext cx="7769880" cy="372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Used to destroy an unnamed </a:t>
            </a:r>
            <a:r>
              <a:rPr lang="en" sz="19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semaphore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int </a:t>
            </a:r>
            <a:r>
              <a:rPr lang="en" sz="1900" b="1" strike="noStrike" spc="-1" dirty="0" smtClean="0">
                <a:solidFill>
                  <a:srgbClr val="FF0000"/>
                </a:solidFill>
                <a:latin typeface="Calibri"/>
                <a:ea typeface="Calibri"/>
              </a:rPr>
              <a:t>sem_destroy(</a:t>
            </a:r>
            <a:r>
              <a:rPr lang="en" sz="1900" b="1" i="1" strike="noStrike" spc="-1" dirty="0" smtClean="0">
                <a:solidFill>
                  <a:srgbClr val="FF0000"/>
                </a:solidFill>
                <a:latin typeface="Calibri"/>
                <a:ea typeface="Calibri"/>
              </a:rPr>
              <a:t>sem_t *sem</a:t>
            </a:r>
            <a:r>
              <a:rPr lang="en" sz="1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);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 parameter:</a:t>
            </a:r>
            <a:endParaRPr lang="en-US" sz="1900" b="0" strike="noStrike" spc="-1" dirty="0">
              <a:latin typeface="Arial"/>
            </a:endParaRPr>
          </a:p>
          <a:p>
            <a:pPr marL="914400" lvl="1" indent="-349200">
              <a:lnSpc>
                <a:spcPct val="90000"/>
              </a:lnSpc>
              <a:buClr>
                <a:srgbClr val="FF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sem </a:t>
            </a: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– address of semaphore which is to be destroyed.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308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Only a semaphore initialized using sem_init() should be destroyed using sem_destroy(). Using a semaphore that has been destroyed gives undefined behaviour, until the semaphore has been reinitialized using sem_init().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308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Destroying a semaphore that other threads or processes are currently blocked on produces undefined behaviour.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3080" algn="just">
              <a:lnSpc>
                <a:spcPct val="90000"/>
              </a:lnSpc>
              <a:buClr>
                <a:srgbClr val="000000"/>
              </a:buClr>
              <a:buFont typeface="Calibri"/>
              <a:buChar char="❖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sem_destroy() returns 0 on success; on error, -1 is returned.</a:t>
            </a:r>
            <a:endParaRPr lang="en-US" sz="1800" b="0" strike="noStrike" spc="-1" dirty="0">
              <a:latin typeface="Arial"/>
            </a:endParaRPr>
          </a:p>
          <a:p>
            <a:pPr marL="137160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34308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68580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54;p37"/>
          <p:cNvSpPr/>
          <p:nvPr/>
        </p:nvSpPr>
        <p:spPr>
          <a:xfrm>
            <a:off x="1714680" y="1257480"/>
            <a:ext cx="4571640" cy="2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Google Shape;255;p37"/>
          <p:cNvSpPr/>
          <p:nvPr/>
        </p:nvSpPr>
        <p:spPr>
          <a:xfrm>
            <a:off x="807120" y="405000"/>
            <a:ext cx="5479200" cy="52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0000FF"/>
                </a:solidFill>
                <a:latin typeface="Arial"/>
                <a:ea typeface="Arial"/>
              </a:rPr>
              <a:t>sem_wait()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8" name="Google Shape;256;p37"/>
          <p:cNvSpPr/>
          <p:nvPr/>
        </p:nvSpPr>
        <p:spPr>
          <a:xfrm>
            <a:off x="457200" y="1203840"/>
            <a:ext cx="7769880" cy="372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Used to decrement the value of a semaphore.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int </a:t>
            </a:r>
            <a:r>
              <a:rPr lang="en" sz="1900" b="1" strike="noStrike" spc="-1" dirty="0" smtClean="0">
                <a:solidFill>
                  <a:srgbClr val="FF0000"/>
                </a:solidFill>
                <a:latin typeface="Calibri"/>
                <a:ea typeface="Calibri"/>
              </a:rPr>
              <a:t>sem_wait(</a:t>
            </a:r>
            <a:r>
              <a:rPr lang="en" sz="1900" b="1" i="1" strike="noStrike" spc="-1" dirty="0" smtClean="0">
                <a:solidFill>
                  <a:srgbClr val="FF0000"/>
                </a:solidFill>
                <a:latin typeface="Calibri"/>
                <a:ea typeface="Calibri"/>
              </a:rPr>
              <a:t>sem_t *sem</a:t>
            </a:r>
            <a:r>
              <a:rPr lang="en" sz="1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);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 parameter:</a:t>
            </a:r>
            <a:endParaRPr lang="en-US" sz="1900" b="0" strike="noStrike" spc="-1" dirty="0">
              <a:latin typeface="Arial"/>
            </a:endParaRPr>
          </a:p>
          <a:p>
            <a:pPr marL="914400" lvl="1" indent="-349200">
              <a:lnSpc>
                <a:spcPct val="90000"/>
              </a:lnSpc>
              <a:buClr>
                <a:srgbClr val="FF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sem </a:t>
            </a: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– address of semaphore whose value is to be decremented.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If the value of the semaphore is non-zero, then the value of the semaphore is decremented and the function returns.</a:t>
            </a:r>
            <a:endParaRPr lang="en-US" sz="19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If the value of the semaphore is 0, then the execution of the process/thread is blocked until the value increases to a non-zero number.</a:t>
            </a:r>
            <a:endParaRPr lang="en-US" sz="19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Calibri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sem_wait() returns 0 on success; on error, the value of the semaphore is left unchanged and -1 is returned.</a:t>
            </a:r>
            <a:endParaRPr lang="en-US" sz="1900" b="0" strike="noStrike" spc="-1" dirty="0">
              <a:latin typeface="Arial"/>
            </a:endParaRPr>
          </a:p>
          <a:p>
            <a:pPr marL="34308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68580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61;p38"/>
          <p:cNvSpPr/>
          <p:nvPr/>
        </p:nvSpPr>
        <p:spPr>
          <a:xfrm>
            <a:off x="1714680" y="1257480"/>
            <a:ext cx="4571640" cy="28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Google Shape;262;p38"/>
          <p:cNvSpPr/>
          <p:nvPr/>
        </p:nvSpPr>
        <p:spPr>
          <a:xfrm>
            <a:off x="807120" y="405000"/>
            <a:ext cx="5479200" cy="52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rgbClr val="0000FF"/>
                </a:solidFill>
                <a:latin typeface="Arial"/>
                <a:ea typeface="Arial"/>
              </a:rPr>
              <a:t>sem_post()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1" name="Google Shape;263;p38"/>
          <p:cNvSpPr/>
          <p:nvPr/>
        </p:nvSpPr>
        <p:spPr>
          <a:xfrm>
            <a:off x="457200" y="1203840"/>
            <a:ext cx="7769880" cy="372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Used to increment the value of a semaphore.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int </a:t>
            </a:r>
            <a:r>
              <a:rPr lang="en" sz="1900" b="1" strike="noStrike" spc="-1" dirty="0" smtClean="0">
                <a:solidFill>
                  <a:srgbClr val="FF0000"/>
                </a:solidFill>
                <a:latin typeface="Calibri"/>
                <a:ea typeface="Calibri"/>
              </a:rPr>
              <a:t>sem_post(</a:t>
            </a:r>
            <a:r>
              <a:rPr lang="en" sz="1900" b="1" i="1" strike="noStrike" spc="-1" dirty="0" smtClean="0">
                <a:solidFill>
                  <a:srgbClr val="FF0000"/>
                </a:solidFill>
                <a:latin typeface="Calibri"/>
                <a:ea typeface="Calibri"/>
              </a:rPr>
              <a:t>sem_t *sem</a:t>
            </a:r>
            <a:r>
              <a:rPr lang="en" sz="1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);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920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1 parameter:</a:t>
            </a:r>
            <a:endParaRPr lang="en-US" sz="1900" b="0" strike="noStrike" spc="-1" dirty="0">
              <a:latin typeface="Arial"/>
            </a:endParaRPr>
          </a:p>
          <a:p>
            <a:pPr marL="914400" lvl="1" indent="-349200">
              <a:lnSpc>
                <a:spcPct val="90000"/>
              </a:lnSpc>
              <a:buClr>
                <a:srgbClr val="FF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900" b="1" strike="noStrike" spc="-1" dirty="0">
                <a:solidFill>
                  <a:srgbClr val="FF0000"/>
                </a:solidFill>
                <a:latin typeface="Courier New"/>
                <a:ea typeface="Courier New"/>
              </a:rPr>
              <a:t>sem </a:t>
            </a:r>
            <a:r>
              <a:rPr lang="en" sz="1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– address of semaphore whose value is to be incremented.</a:t>
            </a:r>
            <a:endParaRPr lang="en-US" sz="1900" b="0" strike="noStrike" spc="-1" dirty="0">
              <a:latin typeface="Arial"/>
            </a:endParaRPr>
          </a:p>
          <a:p>
            <a:pPr marL="343080" indent="-26676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308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If the value of the semaphore is non-zero and not the maximum value, then the value of the semaphore is incremented and the function returns.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3080" algn="just">
              <a:lnSpc>
                <a:spcPct val="90000"/>
              </a:lnSpc>
              <a:buClr>
                <a:srgbClr val="000000"/>
              </a:buClr>
              <a:buFont typeface="Noto Sans Symbols"/>
              <a:buChar char="❖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If the value of the semaphore is 0 and another process is blocked in a sem_wait() call, then that process will be woken up and proceed to lock the semaphore.</a:t>
            </a: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  <a:p>
            <a:pPr marL="457200" indent="-343080" algn="just">
              <a:lnSpc>
                <a:spcPct val="90000"/>
              </a:lnSpc>
              <a:buClr>
                <a:srgbClr val="000000"/>
              </a:buClr>
              <a:buFont typeface="Calibri"/>
              <a:buChar char="❖"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sem_post() returns 0 on success; on error, the value of the semaphore is left unchanged and -1 is returned.</a:t>
            </a:r>
            <a:endParaRPr lang="en-US" sz="1800" b="0" strike="noStrike" spc="-1" dirty="0">
              <a:latin typeface="Arial"/>
            </a:endParaRPr>
          </a:p>
          <a:p>
            <a:pPr marL="137160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34308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  <a:p>
            <a:pPr marL="685800" indent="-203040" algn="just">
              <a:lnSpc>
                <a:spcPct val="90000"/>
              </a:lnSpc>
              <a:buNone/>
              <a:tabLst>
                <a:tab pos="0" algn="l"/>
              </a:tabLst>
            </a:pP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75;p40"/>
          <p:cNvSpPr/>
          <p:nvPr/>
        </p:nvSpPr>
        <p:spPr>
          <a:xfrm>
            <a:off x="2124541" y="2298407"/>
            <a:ext cx="4236501" cy="83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Thank You</a:t>
            </a:r>
            <a:endParaRPr lang="en-US" sz="5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463</Words>
  <Application>Microsoft Office PowerPoint</Application>
  <PresentationFormat>On-screen Show (16:9)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Book Antiqua</vt:lpstr>
      <vt:lpstr>Calibri</vt:lpstr>
      <vt:lpstr>Courier New</vt:lpstr>
      <vt:lpstr>DejaVu Sans</vt:lpstr>
      <vt:lpstr>Libre Baskerville</vt:lpstr>
      <vt:lpstr>Noto Sans Symbols</vt:lpstr>
      <vt:lpstr>Symbol</vt:lpstr>
      <vt:lpstr>Wingdings</vt:lpstr>
      <vt:lpstr>Office Theme</vt:lpstr>
      <vt:lpstr>Office Theme</vt:lpstr>
      <vt:lpstr>OPERATING SYSTEMS (CS F372) Semaphore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(CS F372) Semaphore </dc:title>
  <dc:subject/>
  <dc:creator/>
  <dc:description/>
  <cp:lastModifiedBy>Barsha Mitra</cp:lastModifiedBy>
  <cp:revision>6</cp:revision>
  <dcterms:modified xsi:type="dcterms:W3CDTF">2024-03-19T09:43:45Z</dcterms:modified>
  <dc:language>en-US</dc:language>
</cp:coreProperties>
</file>