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9" r:id="rId1"/>
  </p:sldMasterIdLst>
  <p:sldIdLst>
    <p:sldId id="256" r:id="rId2"/>
    <p:sldId id="260" r:id="rId3"/>
    <p:sldId id="263" r:id="rId4"/>
    <p:sldId id="264" r:id="rId5"/>
    <p:sldId id="265" r:id="rId6"/>
    <p:sldId id="267" r:id="rId7"/>
    <p:sldId id="268" r:id="rId8"/>
    <p:sldId id="269" r:id="rId9"/>
    <p:sldId id="270" r:id="rId10"/>
    <p:sldId id="271" r:id="rId11"/>
    <p:sldId id="272" r:id="rId12"/>
    <p:sldId id="276" r:id="rId13"/>
    <p:sldId id="279" r:id="rId14"/>
    <p:sldId id="287" r:id="rId15"/>
    <p:sldId id="281" r:id="rId16"/>
    <p:sldId id="274" r:id="rId17"/>
    <p:sldId id="284" r:id="rId18"/>
    <p:sldId id="285" r:id="rId19"/>
    <p:sldId id="286" r:id="rId20"/>
    <p:sldId id="280" r:id="rId21"/>
    <p:sldId id="275" r:id="rId22"/>
    <p:sldId id="288"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A650FB-FF3B-469B-86E1-6AEFDE5D4DE9}" v="305" dt="2022-07-30T21:02:01.459"/>
    <p1510:client id="{6EA8AB02-45B2-2996-2002-A5C6726177D8}" v="30" dt="2022-07-31T23:45:18.575"/>
    <p1510:client id="{8B818F40-6C95-250F-F37D-1B77AC662783}" v="645" dt="2022-07-31T23:25:23.673"/>
    <p1510:client id="{986DC2AE-3371-4F08-0FAE-3476BE658A04}" v="41" dt="2022-08-01T01:02:40.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3" d="100"/>
          <a:sy n="113" d="100"/>
        </p:scale>
        <p:origin x="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7/31/22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0049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7/31/22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583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7/31/22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416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7/31/22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50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7/31/22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818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7/31/22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07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7/31/22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747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7/31/22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561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7/31/22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1319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7/31/22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0257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7/31/22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665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7/31/22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352215"/>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2" r:id="rId6"/>
    <p:sldLayoutId id="2147483928" r:id="rId7"/>
    <p:sldLayoutId id="2147483929" r:id="rId8"/>
    <p:sldLayoutId id="2147483930" r:id="rId9"/>
    <p:sldLayoutId id="2147483931" r:id="rId10"/>
    <p:sldLayoutId id="214748393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5" name="Rectangle 55">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30000" y="639097"/>
            <a:ext cx="4813072" cy="3494791"/>
          </a:xfrm>
        </p:spPr>
        <p:txBody>
          <a:bodyPr>
            <a:normAutofit/>
          </a:bodyPr>
          <a:lstStyle/>
          <a:p>
            <a:r>
              <a:rPr lang="en-US" sz="6200"/>
              <a:t>Book Recommender System</a:t>
            </a:r>
          </a:p>
        </p:txBody>
      </p:sp>
      <p:sp>
        <p:nvSpPr>
          <p:cNvPr id="3" name="Subtitle 2"/>
          <p:cNvSpPr>
            <a:spLocks noGrp="1"/>
          </p:cNvSpPr>
          <p:nvPr>
            <p:ph type="subTitle" idx="1"/>
          </p:nvPr>
        </p:nvSpPr>
        <p:spPr>
          <a:xfrm>
            <a:off x="6729999" y="4455621"/>
            <a:ext cx="4829101" cy="1238616"/>
          </a:xfrm>
        </p:spPr>
        <p:txBody>
          <a:bodyPr vert="horz" lIns="91440" tIns="45720" rIns="91440" bIns="45720" rtlCol="0">
            <a:normAutofit/>
          </a:bodyPr>
          <a:lstStyle/>
          <a:p>
            <a:r>
              <a:rPr lang="en-US" dirty="0"/>
              <a:t>Data Miners</a:t>
            </a:r>
            <a:endParaRPr lang="en-US"/>
          </a:p>
        </p:txBody>
      </p:sp>
      <p:pic>
        <p:nvPicPr>
          <p:cNvPr id="16" name="Picture 3">
            <a:extLst>
              <a:ext uri="{FF2B5EF4-FFF2-40B4-BE49-F238E27FC236}">
                <a16:creationId xmlns:a16="http://schemas.microsoft.com/office/drawing/2014/main" id="{D2D0E1BF-7860-8F53-6F12-C6B8B5836546}"/>
              </a:ext>
            </a:extLst>
          </p:cNvPr>
          <p:cNvPicPr>
            <a:picLocks noChangeAspect="1"/>
          </p:cNvPicPr>
          <p:nvPr/>
        </p:nvPicPr>
        <p:blipFill rotWithShape="1">
          <a:blip r:embed="rId2"/>
          <a:srcRect r="40889"/>
          <a:stretch/>
        </p:blipFill>
        <p:spPr>
          <a:xfrm>
            <a:off x="1" y="10"/>
            <a:ext cx="6096000" cy="6857990"/>
          </a:xfrm>
          <a:prstGeom prst="rect">
            <a:avLst/>
          </a:prstGeom>
        </p:spPr>
      </p:pic>
      <p:cxnSp>
        <p:nvCxnSpPr>
          <p:cNvPr id="126" name="Straight Connector 5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34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4791AC-3FD7-58E5-94EF-7F21F055304F}"/>
              </a:ext>
            </a:extLst>
          </p:cNvPr>
          <p:cNvSpPr>
            <a:spLocks noGrp="1"/>
          </p:cNvSpPr>
          <p:nvPr>
            <p:ph type="title"/>
          </p:nvPr>
        </p:nvSpPr>
        <p:spPr>
          <a:xfrm>
            <a:off x="642257" y="634946"/>
            <a:ext cx="3690257" cy="1450757"/>
          </a:xfrm>
        </p:spPr>
        <p:txBody>
          <a:bodyPr vert="horz" lIns="91440" tIns="45720" rIns="91440" bIns="45720" rtlCol="0" anchor="b">
            <a:normAutofit/>
          </a:bodyPr>
          <a:lstStyle/>
          <a:p>
            <a:r>
              <a:rPr lang="en-US" sz="3600" b="1" cap="all" dirty="0">
                <a:latin typeface="Calibri"/>
                <a:ea typeface="+mj-lt"/>
                <a:cs typeface="+mj-lt"/>
              </a:rPr>
              <a:t>EDA RESULTS &amp; INFERENCES </a:t>
            </a:r>
            <a:endParaRPr lang="en-US" sz="3600" dirty="0">
              <a:latin typeface="Calibri"/>
              <a:ea typeface="+mj-lt"/>
              <a:cs typeface="+mj-lt"/>
            </a:endParaRPr>
          </a:p>
        </p:txBody>
      </p:sp>
      <p:cxnSp>
        <p:nvCxnSpPr>
          <p:cNvPr id="16" name="Straight Connector 15">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95665D1-AD76-E30F-9C0A-1302BB2E8AA6}"/>
              </a:ext>
            </a:extLst>
          </p:cNvPr>
          <p:cNvSpPr>
            <a:spLocks noGrp="1"/>
          </p:cNvSpPr>
          <p:nvPr>
            <p:ph sz="half" idx="2"/>
          </p:nvPr>
        </p:nvSpPr>
        <p:spPr>
          <a:xfrm>
            <a:off x="642257" y="2407436"/>
            <a:ext cx="3690257" cy="3461658"/>
          </a:xfrm>
        </p:spPr>
        <p:txBody>
          <a:bodyPr vert="horz" lIns="0" tIns="45720" rIns="0" bIns="45720" rtlCol="0" anchor="t">
            <a:normAutofit/>
          </a:bodyPr>
          <a:lstStyle/>
          <a:p>
            <a:pPr algn="just">
              <a:lnSpc>
                <a:spcPct val="100000"/>
              </a:lnSpc>
            </a:pPr>
            <a:r>
              <a:rPr lang="en-US" dirty="0">
                <a:latin typeface="Calibri"/>
                <a:cs typeface="Calibri"/>
              </a:rPr>
              <a:t>The highest number of ratings was given by the User ID between 0 and 2000. User ID's between 6400 and 10400 didn't rate any of the books or negligible. </a:t>
            </a:r>
            <a:endParaRPr lang="en-US"/>
          </a:p>
          <a:p>
            <a:pPr algn="just">
              <a:lnSpc>
                <a:spcPct val="100000"/>
              </a:lnSpc>
            </a:pPr>
            <a:endParaRPr lang="en-US" dirty="0">
              <a:latin typeface="Calibri"/>
              <a:cs typeface="Calibri"/>
            </a:endParaRPr>
          </a:p>
        </p:txBody>
      </p:sp>
      <p:pic>
        <p:nvPicPr>
          <p:cNvPr id="5" name="Picture 5" descr="Chart, histogram&#10;&#10;Description automatically generated">
            <a:extLst>
              <a:ext uri="{FF2B5EF4-FFF2-40B4-BE49-F238E27FC236}">
                <a16:creationId xmlns:a16="http://schemas.microsoft.com/office/drawing/2014/main" id="{8A658347-B846-259C-9A98-0E54BF7A5C5A}"/>
              </a:ext>
            </a:extLst>
          </p:cNvPr>
          <p:cNvPicPr>
            <a:picLocks noGrp="1" noChangeAspect="1"/>
          </p:cNvPicPr>
          <p:nvPr>
            <p:ph sz="half" idx="1"/>
          </p:nvPr>
        </p:nvPicPr>
        <p:blipFill rotWithShape="1">
          <a:blip r:embed="rId2"/>
          <a:srcRect r="3137" b="2"/>
          <a:stretch/>
        </p:blipFill>
        <p:spPr>
          <a:xfrm>
            <a:off x="4648201" y="640081"/>
            <a:ext cx="6909801" cy="5314406"/>
          </a:xfrm>
          <a:prstGeom prst="rect">
            <a:avLst/>
          </a:prstGeom>
        </p:spPr>
      </p:pic>
      <p:sp>
        <p:nvSpPr>
          <p:cNvPr id="18" name="Rectangle 1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625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 name="Rectangle 4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3" name="Straight Connector 4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4" name="Rectangle 46">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CE4F4-6490-06DB-2485-8971035C028C}"/>
              </a:ext>
            </a:extLst>
          </p:cNvPr>
          <p:cNvSpPr>
            <a:spLocks noGrp="1"/>
          </p:cNvSpPr>
          <p:nvPr>
            <p:ph type="title"/>
          </p:nvPr>
        </p:nvSpPr>
        <p:spPr>
          <a:xfrm>
            <a:off x="8614786" y="516836"/>
            <a:ext cx="3100136" cy="1960234"/>
          </a:xfrm>
        </p:spPr>
        <p:txBody>
          <a:bodyPr vert="horz" lIns="91440" tIns="45720" rIns="91440" bIns="45720" rtlCol="0" anchor="b">
            <a:normAutofit/>
          </a:bodyPr>
          <a:lstStyle/>
          <a:p>
            <a:r>
              <a:rPr lang="en-US" sz="3600" b="1" cap="all" dirty="0">
                <a:latin typeface="Calibri"/>
                <a:ea typeface="+mj-lt"/>
                <a:cs typeface="+mj-lt"/>
              </a:rPr>
              <a:t>EDA RESULTS &amp; Inferences </a:t>
            </a:r>
            <a:endParaRPr lang="en-US" sz="3600" b="1">
              <a:latin typeface="Calibri"/>
              <a:cs typeface="Calibri"/>
            </a:endParaRPr>
          </a:p>
        </p:txBody>
      </p:sp>
      <p:pic>
        <p:nvPicPr>
          <p:cNvPr id="8" name="Picture 8" descr="Chart, bar chart&#10;&#10;Description automatically generated">
            <a:extLst>
              <a:ext uri="{FF2B5EF4-FFF2-40B4-BE49-F238E27FC236}">
                <a16:creationId xmlns:a16="http://schemas.microsoft.com/office/drawing/2014/main" id="{8FF4AEB2-682B-3E73-8338-7DA8065DA8CB}"/>
              </a:ext>
            </a:extLst>
          </p:cNvPr>
          <p:cNvPicPr>
            <a:picLocks noChangeAspect="1"/>
          </p:cNvPicPr>
          <p:nvPr/>
        </p:nvPicPr>
        <p:blipFill>
          <a:blip r:embed="rId2"/>
          <a:stretch>
            <a:fillRect/>
          </a:stretch>
        </p:blipFill>
        <p:spPr>
          <a:xfrm>
            <a:off x="643468" y="992750"/>
            <a:ext cx="3583439" cy="1926097"/>
          </a:xfrm>
          <a:prstGeom prst="rect">
            <a:avLst/>
          </a:prstGeom>
        </p:spPr>
      </p:pic>
      <p:pic>
        <p:nvPicPr>
          <p:cNvPr id="5" name="Picture 5" descr="A picture containing histogram&#10;&#10;Description automatically generated">
            <a:extLst>
              <a:ext uri="{FF2B5EF4-FFF2-40B4-BE49-F238E27FC236}">
                <a16:creationId xmlns:a16="http://schemas.microsoft.com/office/drawing/2014/main" id="{A055BC74-6304-1CA4-4DFD-D23281358D21}"/>
              </a:ext>
            </a:extLst>
          </p:cNvPr>
          <p:cNvPicPr>
            <a:picLocks noChangeAspect="1"/>
          </p:cNvPicPr>
          <p:nvPr/>
        </p:nvPicPr>
        <p:blipFill>
          <a:blip r:embed="rId3"/>
          <a:stretch>
            <a:fillRect/>
          </a:stretch>
        </p:blipFill>
        <p:spPr>
          <a:xfrm>
            <a:off x="4548639" y="1001708"/>
            <a:ext cx="3583439" cy="1908181"/>
          </a:xfrm>
          <a:prstGeom prst="rect">
            <a:avLst/>
          </a:prstGeom>
        </p:spPr>
      </p:pic>
      <p:cxnSp>
        <p:nvCxnSpPr>
          <p:cNvPr id="175" name="Straight Connector 48">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5961"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7" descr="Chart, bar chart&#10;&#10;Description automatically generated">
            <a:extLst>
              <a:ext uri="{FF2B5EF4-FFF2-40B4-BE49-F238E27FC236}">
                <a16:creationId xmlns:a16="http://schemas.microsoft.com/office/drawing/2014/main" id="{A51A6FC5-A8C2-C018-8AA8-EAF9FA975763}"/>
              </a:ext>
            </a:extLst>
          </p:cNvPr>
          <p:cNvPicPr>
            <a:picLocks noChangeAspect="1"/>
          </p:cNvPicPr>
          <p:nvPr/>
        </p:nvPicPr>
        <p:blipFill>
          <a:blip r:embed="rId4"/>
          <a:stretch>
            <a:fillRect/>
          </a:stretch>
        </p:blipFill>
        <p:spPr>
          <a:xfrm>
            <a:off x="643468" y="3934332"/>
            <a:ext cx="3583438" cy="1890263"/>
          </a:xfrm>
          <a:prstGeom prst="rect">
            <a:avLst/>
          </a:prstGeom>
        </p:spPr>
      </p:pic>
      <p:pic>
        <p:nvPicPr>
          <p:cNvPr id="6" name="Picture 6" descr="Chart, bar chart&#10;&#10;Description automatically generated">
            <a:extLst>
              <a:ext uri="{FF2B5EF4-FFF2-40B4-BE49-F238E27FC236}">
                <a16:creationId xmlns:a16="http://schemas.microsoft.com/office/drawing/2014/main" id="{7AADE16F-1D7B-BECE-5302-27D045C062F6}"/>
              </a:ext>
            </a:extLst>
          </p:cNvPr>
          <p:cNvPicPr>
            <a:picLocks noGrp="1" noChangeAspect="1"/>
          </p:cNvPicPr>
          <p:nvPr>
            <p:ph sz="half" idx="2"/>
          </p:nvPr>
        </p:nvPicPr>
        <p:blipFill>
          <a:blip r:embed="rId5"/>
          <a:stretch>
            <a:fillRect/>
          </a:stretch>
        </p:blipFill>
        <p:spPr>
          <a:xfrm>
            <a:off x="4548640" y="3927373"/>
            <a:ext cx="3583438" cy="1926097"/>
          </a:xfrm>
          <a:prstGeom prst="rect">
            <a:avLst/>
          </a:prstGeom>
        </p:spPr>
      </p:pic>
      <p:sp>
        <p:nvSpPr>
          <p:cNvPr id="176" name="Content Placeholder 39">
            <a:extLst>
              <a:ext uri="{FF2B5EF4-FFF2-40B4-BE49-F238E27FC236}">
                <a16:creationId xmlns:a16="http://schemas.microsoft.com/office/drawing/2014/main" id="{F854FD19-0DE4-0C79-4814-EB37D7665665}"/>
              </a:ext>
            </a:extLst>
          </p:cNvPr>
          <p:cNvSpPr>
            <a:spLocks noGrp="1"/>
          </p:cNvSpPr>
          <p:nvPr>
            <p:ph sz="half" idx="1"/>
          </p:nvPr>
        </p:nvSpPr>
        <p:spPr>
          <a:xfrm>
            <a:off x="8614786" y="2790855"/>
            <a:ext cx="3084844" cy="3311766"/>
          </a:xfrm>
        </p:spPr>
        <p:txBody>
          <a:bodyPr vert="horz" lIns="0" tIns="45720" rIns="0" bIns="45720" rtlCol="0" anchor="t">
            <a:normAutofit/>
          </a:bodyPr>
          <a:lstStyle/>
          <a:p>
            <a:pPr algn="just">
              <a:lnSpc>
                <a:spcPct val="100000"/>
              </a:lnSpc>
            </a:pPr>
            <a:r>
              <a:rPr lang="en-US" sz="1600" dirty="0">
                <a:latin typeface="Calibri"/>
                <a:ea typeface="+mn-lt"/>
                <a:cs typeface="+mn-lt"/>
              </a:rPr>
              <a:t>From this graph, we can see the top most 20 frequent values of ISBN, Book-Author, Publisher and book title. The most frequent book was with ISBN 0971880107 followed by 0316666343 and the most popular author was Stephen King followed by Nora Roberts. The most frequent publisher was Ballantine Books who published 34724 books. Wild Animus was the top most book appeared followed by The Lovely Bones.</a:t>
            </a:r>
            <a:endParaRPr lang="en-US" sz="1600">
              <a:latin typeface="Calibri"/>
              <a:cs typeface="Calibri"/>
            </a:endParaRPr>
          </a:p>
          <a:p>
            <a:pPr>
              <a:lnSpc>
                <a:spcPct val="100000"/>
              </a:lnSpc>
            </a:pPr>
            <a:endParaRPr lang="en-US" sz="1600" dirty="0"/>
          </a:p>
        </p:txBody>
      </p:sp>
      <p:sp>
        <p:nvSpPr>
          <p:cNvPr id="177" name="Rectangle 50">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642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6B5B-9A7D-F67F-6CEE-0C4FA27DB956}"/>
              </a:ext>
            </a:extLst>
          </p:cNvPr>
          <p:cNvSpPr>
            <a:spLocks noGrp="1"/>
          </p:cNvSpPr>
          <p:nvPr>
            <p:ph type="title"/>
          </p:nvPr>
        </p:nvSpPr>
        <p:spPr/>
        <p:txBody>
          <a:bodyPr/>
          <a:lstStyle/>
          <a:p>
            <a:r>
              <a:rPr lang="en-US" sz="3600" b="1" cap="all" dirty="0">
                <a:latin typeface="Calibri"/>
                <a:ea typeface="+mj-lt"/>
                <a:cs typeface="+mj-lt"/>
              </a:rPr>
              <a:t>CURRENT MODEL CHOICES</a:t>
            </a:r>
            <a:endParaRPr lang="en-US" sz="3600" b="1">
              <a:latin typeface="Calibri"/>
              <a:ea typeface="+mj-lt"/>
              <a:cs typeface="+mj-lt"/>
            </a:endParaRPr>
          </a:p>
        </p:txBody>
      </p:sp>
      <p:sp>
        <p:nvSpPr>
          <p:cNvPr id="3" name="Content Placeholder 2">
            <a:extLst>
              <a:ext uri="{FF2B5EF4-FFF2-40B4-BE49-F238E27FC236}">
                <a16:creationId xmlns:a16="http://schemas.microsoft.com/office/drawing/2014/main" id="{FA5A5816-6C0C-5B10-F9BF-2D258B3BAF01}"/>
              </a:ext>
            </a:extLst>
          </p:cNvPr>
          <p:cNvSpPr>
            <a:spLocks noGrp="1"/>
          </p:cNvSpPr>
          <p:nvPr>
            <p:ph idx="1"/>
          </p:nvPr>
        </p:nvSpPr>
        <p:spPr/>
        <p:txBody>
          <a:bodyPr vert="horz" lIns="0" tIns="45720" rIns="0" bIns="45720" rtlCol="0" anchor="t">
            <a:normAutofit fontScale="92500"/>
          </a:bodyPr>
          <a:lstStyle/>
          <a:p>
            <a:pPr algn="just"/>
            <a:r>
              <a:rPr lang="en-US" dirty="0">
                <a:latin typeface="Calibri"/>
                <a:ea typeface="+mn-lt"/>
                <a:cs typeface="+mn-lt"/>
              </a:rPr>
              <a:t> Why the Collaborative filtering method?</a:t>
            </a:r>
            <a:endParaRPr lang="en-US">
              <a:latin typeface="Calibri"/>
              <a:cs typeface="Calibri"/>
            </a:endParaRPr>
          </a:p>
          <a:p>
            <a:pPr algn="just"/>
            <a:endParaRPr lang="en-US" dirty="0">
              <a:latin typeface="Calibri"/>
              <a:cs typeface="Calibri"/>
            </a:endParaRPr>
          </a:p>
          <a:p>
            <a:pPr algn="just">
              <a:buFont typeface="Wingdings" panose="020F0502020204030204" pitchFamily="34" charset="0"/>
              <a:buChar char="§"/>
            </a:pPr>
            <a:r>
              <a:rPr lang="en-US" dirty="0">
                <a:latin typeface="Calibri"/>
                <a:ea typeface="+mn-lt"/>
                <a:cs typeface="+mn-lt"/>
              </a:rPr>
              <a:t>We built our Recommender system using the Collaborative filtering method. Collaborative filtering is a popular method used for RS systems that are based on information and references obtained from the users. </a:t>
            </a:r>
          </a:p>
          <a:p>
            <a:pPr algn="just">
              <a:buFont typeface="Wingdings" panose="020F0502020204030204" pitchFamily="34" charset="0"/>
              <a:buChar char="§"/>
            </a:pPr>
            <a:r>
              <a:rPr lang="en-US" dirty="0">
                <a:latin typeface="Calibri"/>
                <a:ea typeface="+mn-lt"/>
                <a:cs typeface="+mn-lt"/>
              </a:rPr>
              <a:t>User rating is the most important variable for our project because it is widely used for reference in establishing our Book recommender System.</a:t>
            </a:r>
            <a:endParaRPr lang="en-US">
              <a:latin typeface="Calibri"/>
              <a:cs typeface="Calibri"/>
            </a:endParaRPr>
          </a:p>
          <a:p>
            <a:pPr algn="just">
              <a:buFont typeface="Wingdings" panose="020F0502020204030204" pitchFamily="34" charset="0"/>
              <a:buChar char="§"/>
            </a:pPr>
            <a:r>
              <a:rPr lang="en-US" dirty="0">
                <a:latin typeface="Calibri"/>
                <a:ea typeface="+mn-lt"/>
                <a:cs typeface="+mn-lt"/>
              </a:rPr>
              <a:t>The Collaborative filtering method focuses on finding users who have given similar ratings to the same books, thus creating a link between the users, to whom we will be suggesting books for future purposes. This explains that the collaborative filtering method relies on user behavior to make recommendations.</a:t>
            </a:r>
          </a:p>
          <a:p>
            <a:pPr algn="just"/>
            <a:endParaRPr lang="en-US" dirty="0">
              <a:latin typeface="Calibri"/>
              <a:cs typeface="Calibri"/>
            </a:endParaRPr>
          </a:p>
          <a:p>
            <a:pPr algn="just"/>
            <a:endParaRPr lang="en-US" dirty="0">
              <a:latin typeface="Calibri"/>
              <a:cs typeface="Calibri"/>
            </a:endParaRPr>
          </a:p>
        </p:txBody>
      </p:sp>
    </p:spTree>
    <p:extLst>
      <p:ext uri="{BB962C8B-B14F-4D97-AF65-F5344CB8AC3E}">
        <p14:creationId xmlns:p14="http://schemas.microsoft.com/office/powerpoint/2010/main" val="2880224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6B5B-9A7D-F67F-6CEE-0C4FA27DB956}"/>
              </a:ext>
            </a:extLst>
          </p:cNvPr>
          <p:cNvSpPr>
            <a:spLocks noGrp="1"/>
          </p:cNvSpPr>
          <p:nvPr>
            <p:ph type="title"/>
          </p:nvPr>
        </p:nvSpPr>
        <p:spPr/>
        <p:txBody>
          <a:bodyPr/>
          <a:lstStyle/>
          <a:p>
            <a:r>
              <a:rPr lang="en-US" sz="3600" b="1" cap="all" dirty="0">
                <a:latin typeface="Calibri"/>
                <a:ea typeface="+mj-lt"/>
                <a:cs typeface="+mj-lt"/>
              </a:rPr>
              <a:t>CURRENT MODEL CHOICES</a:t>
            </a:r>
            <a:endParaRPr lang="en-US" sz="3600" b="1">
              <a:latin typeface="Calibri"/>
              <a:ea typeface="+mj-lt"/>
              <a:cs typeface="+mj-lt"/>
            </a:endParaRPr>
          </a:p>
        </p:txBody>
      </p:sp>
      <p:sp>
        <p:nvSpPr>
          <p:cNvPr id="3" name="Content Placeholder 2">
            <a:extLst>
              <a:ext uri="{FF2B5EF4-FFF2-40B4-BE49-F238E27FC236}">
                <a16:creationId xmlns:a16="http://schemas.microsoft.com/office/drawing/2014/main" id="{FA5A5816-6C0C-5B10-F9BF-2D258B3BAF01}"/>
              </a:ext>
            </a:extLst>
          </p:cNvPr>
          <p:cNvSpPr>
            <a:spLocks noGrp="1"/>
          </p:cNvSpPr>
          <p:nvPr>
            <p:ph idx="1"/>
          </p:nvPr>
        </p:nvSpPr>
        <p:spPr/>
        <p:txBody>
          <a:bodyPr vert="horz" lIns="0" tIns="45720" rIns="0" bIns="45720" rtlCol="0" anchor="t">
            <a:noAutofit/>
          </a:bodyPr>
          <a:lstStyle/>
          <a:p>
            <a:pPr algn="just"/>
            <a:r>
              <a:rPr lang="en-US" dirty="0">
                <a:latin typeface="Calibri"/>
                <a:ea typeface="+mn-lt"/>
                <a:cs typeface="+mn-lt"/>
              </a:rPr>
              <a:t> Why KNN ??</a:t>
            </a:r>
            <a:endParaRPr lang="en-US" dirty="0">
              <a:latin typeface="Calibri"/>
              <a:cs typeface="Calibri"/>
            </a:endParaRPr>
          </a:p>
          <a:p>
            <a:pPr algn="just"/>
            <a:endParaRPr lang="en-US" dirty="0">
              <a:latin typeface="Calibri"/>
              <a:cs typeface="Calibri"/>
            </a:endParaRPr>
          </a:p>
          <a:p>
            <a:pPr algn="just">
              <a:buFont typeface="Wingdings" panose="020F0502020204030204" pitchFamily="34" charset="0"/>
              <a:buChar char="§"/>
            </a:pPr>
            <a:r>
              <a:rPr lang="en-US" dirty="0">
                <a:latin typeface="Calibri"/>
                <a:ea typeface="+mn-lt"/>
                <a:cs typeface="+mn-lt"/>
              </a:rPr>
              <a:t>KNN or K-Nearest Neighbors is a simple machine learning algorithm, which tries to assign labels to new data points based on the metrics/variables we chose.</a:t>
            </a:r>
            <a:endParaRPr lang="en-US" dirty="0">
              <a:latin typeface="Calibri"/>
              <a:cs typeface="Calibri"/>
            </a:endParaRPr>
          </a:p>
          <a:p>
            <a:pPr algn="just">
              <a:buFont typeface="Wingdings" panose="020F0502020204030204" pitchFamily="34" charset="0"/>
              <a:buChar char="§"/>
            </a:pPr>
            <a:r>
              <a:rPr lang="en-US" dirty="0">
                <a:latin typeface="Calibri"/>
                <a:ea typeface="+mn-lt"/>
                <a:cs typeface="+mn-lt"/>
              </a:rPr>
              <a:t>The assumption we make while choosing this algorithm is that similar data points always have similar metrics. In other words, when two data points are similar, then their position in the hyperplane is also very close to each other. </a:t>
            </a:r>
            <a:endParaRPr lang="en-US">
              <a:latin typeface="Calibri"/>
              <a:ea typeface="+mn-lt"/>
              <a:cs typeface="Calibri"/>
            </a:endParaRPr>
          </a:p>
          <a:p>
            <a:pPr algn="just">
              <a:buFont typeface="Wingdings" panose="020F0502020204030204" pitchFamily="34" charset="0"/>
              <a:buChar char="§"/>
            </a:pPr>
            <a:r>
              <a:rPr lang="en-US" dirty="0">
                <a:latin typeface="Calibri"/>
                <a:ea typeface="+mn-lt"/>
                <a:cs typeface="+mn-lt"/>
              </a:rPr>
              <a:t>In our model, we are going to find users/books which are similar, so that we can recommend them to the user based on the input we are going to feed in the recommender system.</a:t>
            </a:r>
            <a:endParaRPr lang="en-US" dirty="0">
              <a:latin typeface="Calibri"/>
              <a:cs typeface="Calibri"/>
            </a:endParaRPr>
          </a:p>
          <a:p>
            <a:pPr algn="just"/>
            <a:r>
              <a:rPr lang="en-US" dirty="0">
                <a:latin typeface="Calibri"/>
                <a:ea typeface="+mn-lt"/>
                <a:cs typeface="+mn-lt"/>
              </a:rPr>
              <a:t> </a:t>
            </a:r>
            <a:br>
              <a:rPr lang="en-US" dirty="0">
                <a:latin typeface="Calibri"/>
                <a:ea typeface="+mn-lt"/>
                <a:cs typeface="+mn-lt"/>
              </a:rPr>
            </a:br>
            <a:r>
              <a:rPr lang="en-US" dirty="0">
                <a:latin typeface="Calibri"/>
                <a:ea typeface="+mn-lt"/>
                <a:cs typeface="+mn-lt"/>
              </a:rPr>
              <a:t> </a:t>
            </a:r>
            <a:endParaRPr lang="en-US" dirty="0">
              <a:latin typeface="Calibri"/>
              <a:cs typeface="Calibri"/>
            </a:endParaRPr>
          </a:p>
          <a:p>
            <a:pPr algn="just"/>
            <a:endParaRPr lang="en-US" dirty="0">
              <a:latin typeface="Calibri"/>
              <a:cs typeface="Calibri"/>
            </a:endParaRPr>
          </a:p>
          <a:p>
            <a:pPr algn="just"/>
            <a:endParaRPr lang="en-US" dirty="0">
              <a:latin typeface="Calibri"/>
              <a:cs typeface="Calibri"/>
            </a:endParaRPr>
          </a:p>
        </p:txBody>
      </p:sp>
    </p:spTree>
    <p:extLst>
      <p:ext uri="{BB962C8B-B14F-4D97-AF65-F5344CB8AC3E}">
        <p14:creationId xmlns:p14="http://schemas.microsoft.com/office/powerpoint/2010/main" val="3807806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6B5B-9A7D-F67F-6CEE-0C4FA27DB956}"/>
              </a:ext>
            </a:extLst>
          </p:cNvPr>
          <p:cNvSpPr>
            <a:spLocks noGrp="1"/>
          </p:cNvSpPr>
          <p:nvPr>
            <p:ph type="title"/>
          </p:nvPr>
        </p:nvSpPr>
        <p:spPr/>
        <p:txBody>
          <a:bodyPr/>
          <a:lstStyle/>
          <a:p>
            <a:r>
              <a:rPr lang="en-US" sz="3600" b="1" cap="all" dirty="0">
                <a:latin typeface="Calibri"/>
                <a:ea typeface="+mj-lt"/>
                <a:cs typeface="+mj-lt"/>
              </a:rPr>
              <a:t>CURRENT MODEL CHOICES</a:t>
            </a:r>
            <a:endParaRPr lang="en-US" sz="3600" b="1">
              <a:latin typeface="Calibri"/>
              <a:ea typeface="+mj-lt"/>
              <a:cs typeface="+mj-lt"/>
            </a:endParaRPr>
          </a:p>
        </p:txBody>
      </p:sp>
      <p:sp>
        <p:nvSpPr>
          <p:cNvPr id="3" name="Content Placeholder 2">
            <a:extLst>
              <a:ext uri="{FF2B5EF4-FFF2-40B4-BE49-F238E27FC236}">
                <a16:creationId xmlns:a16="http://schemas.microsoft.com/office/drawing/2014/main" id="{FA5A5816-6C0C-5B10-F9BF-2D258B3BAF01}"/>
              </a:ext>
            </a:extLst>
          </p:cNvPr>
          <p:cNvSpPr>
            <a:spLocks noGrp="1"/>
          </p:cNvSpPr>
          <p:nvPr>
            <p:ph idx="1"/>
          </p:nvPr>
        </p:nvSpPr>
        <p:spPr/>
        <p:txBody>
          <a:bodyPr vert="horz" lIns="0" tIns="45720" rIns="0" bIns="45720" rtlCol="0" anchor="t">
            <a:noAutofit/>
          </a:bodyPr>
          <a:lstStyle/>
          <a:p>
            <a:pPr marL="285750" indent="-285750" algn="just">
              <a:buFont typeface="Wingdings" panose="020F0502020204030204" pitchFamily="34" charset="0"/>
              <a:buChar char="§"/>
            </a:pPr>
            <a:r>
              <a:rPr lang="en-US" dirty="0">
                <a:latin typeface="Calibri"/>
                <a:ea typeface="+mn-lt"/>
                <a:cs typeface="+mn-lt"/>
              </a:rPr>
              <a:t>Utilized </a:t>
            </a:r>
            <a:r>
              <a:rPr lang="en-US" dirty="0" err="1">
                <a:latin typeface="Calibri"/>
                <a:ea typeface="+mn-lt"/>
                <a:cs typeface="+mn-lt"/>
              </a:rPr>
              <a:t>pytorch</a:t>
            </a:r>
            <a:r>
              <a:rPr lang="en-US" dirty="0">
                <a:latin typeface="Calibri"/>
                <a:ea typeface="+mn-lt"/>
                <a:cs typeface="+mn-lt"/>
              </a:rPr>
              <a:t> to create neural network model and used natural language processing to train the chatbot.</a:t>
            </a:r>
            <a:endParaRPr lang="en-US" dirty="0">
              <a:latin typeface="Calibri"/>
              <a:ea typeface="+mn-lt"/>
              <a:cs typeface="Calibri"/>
            </a:endParaRPr>
          </a:p>
          <a:p>
            <a:pPr marL="285750" indent="-285750" algn="just">
              <a:buFont typeface="Wingdings" panose="020F0502020204030204" pitchFamily="34" charset="0"/>
              <a:buChar char="§"/>
            </a:pPr>
            <a:r>
              <a:rPr lang="en-US" dirty="0">
                <a:latin typeface="Calibri"/>
                <a:ea typeface="+mn-lt"/>
                <a:cs typeface="+mn-lt"/>
              </a:rPr>
              <a:t>Provided patterns and responses in form of </a:t>
            </a:r>
            <a:r>
              <a:rPr lang="en-US" dirty="0" err="1">
                <a:latin typeface="Calibri"/>
                <a:ea typeface="+mn-lt"/>
                <a:cs typeface="+mn-lt"/>
              </a:rPr>
              <a:t>json</a:t>
            </a:r>
            <a:r>
              <a:rPr lang="en-US" dirty="0">
                <a:latin typeface="Calibri"/>
                <a:ea typeface="+mn-lt"/>
                <a:cs typeface="+mn-lt"/>
              </a:rPr>
              <a:t> file and trained </a:t>
            </a:r>
            <a:r>
              <a:rPr lang="en-US" dirty="0" err="1">
                <a:latin typeface="Calibri"/>
                <a:ea typeface="+mn-lt"/>
                <a:cs typeface="+mn-lt"/>
              </a:rPr>
              <a:t>chabot</a:t>
            </a:r>
            <a:r>
              <a:rPr lang="en-US" dirty="0">
                <a:latin typeface="Calibri"/>
                <a:ea typeface="+mn-lt"/>
                <a:cs typeface="+mn-lt"/>
              </a:rPr>
              <a:t> model to answer the categories of questions.</a:t>
            </a:r>
            <a:endParaRPr lang="en-US" dirty="0">
              <a:latin typeface="Calibri"/>
              <a:cs typeface="Calibri"/>
            </a:endParaRPr>
          </a:p>
          <a:p>
            <a:pPr algn="just"/>
            <a:r>
              <a:rPr lang="en-US" dirty="0">
                <a:latin typeface="Calibri"/>
                <a:ea typeface="+mn-lt"/>
                <a:cs typeface="+mn-lt"/>
              </a:rPr>
              <a:t> </a:t>
            </a:r>
            <a:br>
              <a:rPr lang="en-US" dirty="0">
                <a:latin typeface="Calibri"/>
                <a:ea typeface="+mn-lt"/>
                <a:cs typeface="+mn-lt"/>
              </a:rPr>
            </a:br>
            <a:r>
              <a:rPr lang="en-US" dirty="0">
                <a:latin typeface="Calibri"/>
                <a:ea typeface="+mn-lt"/>
                <a:cs typeface="+mn-lt"/>
              </a:rPr>
              <a:t> </a:t>
            </a:r>
            <a:endParaRPr lang="en-US" dirty="0">
              <a:latin typeface="Calibri"/>
              <a:cs typeface="Calibri"/>
            </a:endParaRPr>
          </a:p>
          <a:p>
            <a:pPr algn="just"/>
            <a:endParaRPr lang="en-US" dirty="0">
              <a:latin typeface="Calibri"/>
              <a:cs typeface="Calibri"/>
            </a:endParaRPr>
          </a:p>
          <a:p>
            <a:pPr algn="just"/>
            <a:endParaRPr lang="en-US" dirty="0">
              <a:latin typeface="Calibri"/>
              <a:cs typeface="Calibri"/>
            </a:endParaRPr>
          </a:p>
        </p:txBody>
      </p:sp>
    </p:spTree>
    <p:extLst>
      <p:ext uri="{BB962C8B-B14F-4D97-AF65-F5344CB8AC3E}">
        <p14:creationId xmlns:p14="http://schemas.microsoft.com/office/powerpoint/2010/main" val="61460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86BA2-0D11-3E75-DC83-59CD696AE74F}"/>
              </a:ext>
            </a:extLst>
          </p:cNvPr>
          <p:cNvSpPr>
            <a:spLocks noGrp="1"/>
          </p:cNvSpPr>
          <p:nvPr>
            <p:ph type="title"/>
          </p:nvPr>
        </p:nvSpPr>
        <p:spPr>
          <a:xfrm>
            <a:off x="878911" y="643468"/>
            <a:ext cx="3177847" cy="1674180"/>
          </a:xfrm>
        </p:spPr>
        <p:txBody>
          <a:bodyPr>
            <a:normAutofit/>
          </a:bodyPr>
          <a:lstStyle/>
          <a:p>
            <a:r>
              <a:rPr lang="en-US" sz="3600" b="1" cap="all" dirty="0">
                <a:latin typeface="Calibri"/>
                <a:ea typeface="+mj-lt"/>
                <a:cs typeface="+mj-lt"/>
              </a:rPr>
              <a:t>Final Output</a:t>
            </a:r>
            <a:endParaRPr lang="en-US" sz="3600" b="1">
              <a:latin typeface="Calibri"/>
              <a:cs typeface="Calibri"/>
            </a:endParaRPr>
          </a:p>
        </p:txBody>
      </p:sp>
      <p:cxnSp>
        <p:nvCxnSpPr>
          <p:cNvPr id="11" name="Straight Connector 1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9BC0-38FA-21B5-7746-6F89F89CDF2D}"/>
              </a:ext>
            </a:extLst>
          </p:cNvPr>
          <p:cNvSpPr>
            <a:spLocks noGrp="1"/>
          </p:cNvSpPr>
          <p:nvPr>
            <p:ph idx="1"/>
          </p:nvPr>
        </p:nvSpPr>
        <p:spPr>
          <a:xfrm>
            <a:off x="858064" y="2639380"/>
            <a:ext cx="3205049" cy="3229714"/>
          </a:xfrm>
        </p:spPr>
        <p:txBody>
          <a:bodyPr vert="horz" lIns="0" tIns="45720" rIns="0" bIns="45720" rtlCol="0" anchor="t">
            <a:noAutofit/>
          </a:bodyPr>
          <a:lstStyle/>
          <a:p>
            <a:pPr algn="just">
              <a:lnSpc>
                <a:spcPct val="110000"/>
              </a:lnSpc>
            </a:pPr>
            <a:r>
              <a:rPr lang="en-US" sz="1600" dirty="0">
                <a:latin typeface="Calibri"/>
                <a:ea typeface="+mn-lt"/>
                <a:cs typeface="+mn-lt"/>
              </a:rPr>
              <a:t>The output of the recommender system is provided. When a book title is entered, the recommender system suggests 5 books that are similar out of 243K books.</a:t>
            </a:r>
          </a:p>
          <a:p>
            <a:pPr algn="just">
              <a:lnSpc>
                <a:spcPct val="110000"/>
              </a:lnSpc>
            </a:pPr>
            <a:r>
              <a:rPr lang="en-US" sz="1600" dirty="0">
                <a:latin typeface="Calibri"/>
                <a:ea typeface="+mn-lt"/>
                <a:cs typeface="+mn-lt"/>
              </a:rPr>
              <a:t>The recommendation system will suggest  only  those books  which have at least 50 ratings and by those users only who has rated </a:t>
            </a:r>
            <a:r>
              <a:rPr lang="en-US" sz="1600" dirty="0" err="1">
                <a:latin typeface="Calibri"/>
                <a:ea typeface="+mn-lt"/>
                <a:cs typeface="+mn-lt"/>
              </a:rPr>
              <a:t>atleast</a:t>
            </a:r>
            <a:r>
              <a:rPr lang="en-US" sz="1600" dirty="0">
                <a:latin typeface="Calibri"/>
                <a:ea typeface="+mn-lt"/>
                <a:cs typeface="+mn-lt"/>
              </a:rPr>
              <a:t> 200 times.</a:t>
            </a:r>
            <a:endParaRPr lang="en-US" sz="1600" dirty="0">
              <a:latin typeface="Calibri"/>
              <a:cs typeface="Calibri"/>
            </a:endParaRPr>
          </a:p>
          <a:p>
            <a:pPr algn="just">
              <a:lnSpc>
                <a:spcPct val="110000"/>
              </a:lnSpc>
            </a:pPr>
            <a:endParaRPr lang="en-US" sz="1600" dirty="0">
              <a:latin typeface="Calibri"/>
              <a:cs typeface="Calibri"/>
            </a:endParaRPr>
          </a:p>
        </p:txBody>
      </p:sp>
      <p:pic>
        <p:nvPicPr>
          <p:cNvPr id="4" name="Picture 4" descr="Graphical user interface, text, application, email&#10;&#10;Description automatically generated">
            <a:extLst>
              <a:ext uri="{FF2B5EF4-FFF2-40B4-BE49-F238E27FC236}">
                <a16:creationId xmlns:a16="http://schemas.microsoft.com/office/drawing/2014/main" id="{E94183F1-D44B-CC6F-F8B2-CB094002633D}"/>
              </a:ext>
            </a:extLst>
          </p:cNvPr>
          <p:cNvPicPr>
            <a:picLocks noChangeAspect="1"/>
          </p:cNvPicPr>
          <p:nvPr/>
        </p:nvPicPr>
        <p:blipFill>
          <a:blip r:embed="rId2"/>
          <a:stretch>
            <a:fillRect/>
          </a:stretch>
        </p:blipFill>
        <p:spPr>
          <a:xfrm>
            <a:off x="4653447" y="1429748"/>
            <a:ext cx="6892560" cy="3653056"/>
          </a:xfrm>
          <a:prstGeom prst="rect">
            <a:avLst/>
          </a:prstGeom>
        </p:spPr>
      </p:pic>
      <p:sp>
        <p:nvSpPr>
          <p:cNvPr id="13" name="Rectangle 1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0947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86BA2-0D11-3E75-DC83-59CD696AE74F}"/>
              </a:ext>
            </a:extLst>
          </p:cNvPr>
          <p:cNvSpPr>
            <a:spLocks noGrp="1"/>
          </p:cNvSpPr>
          <p:nvPr>
            <p:ph type="title"/>
          </p:nvPr>
        </p:nvSpPr>
        <p:spPr>
          <a:xfrm>
            <a:off x="878911" y="643468"/>
            <a:ext cx="3177847" cy="1674180"/>
          </a:xfrm>
        </p:spPr>
        <p:txBody>
          <a:bodyPr>
            <a:normAutofit/>
          </a:bodyPr>
          <a:lstStyle/>
          <a:p>
            <a:r>
              <a:rPr lang="en-US" sz="3600" b="1" cap="all" dirty="0">
                <a:latin typeface="Calibri"/>
                <a:ea typeface="+mj-lt"/>
                <a:cs typeface="+mj-lt"/>
              </a:rPr>
              <a:t>Final Output</a:t>
            </a:r>
            <a:endParaRPr lang="en-US" sz="3600" b="1" dirty="0">
              <a:latin typeface="Calibri"/>
              <a:cs typeface="Calibri"/>
            </a:endParaRPr>
          </a:p>
        </p:txBody>
      </p:sp>
      <p:cxnSp>
        <p:nvCxnSpPr>
          <p:cNvPr id="41" name="Straight Connector 4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9BC0-38FA-21B5-7746-6F89F89CDF2D}"/>
              </a:ext>
            </a:extLst>
          </p:cNvPr>
          <p:cNvSpPr>
            <a:spLocks noGrp="1"/>
          </p:cNvSpPr>
          <p:nvPr>
            <p:ph idx="1"/>
          </p:nvPr>
        </p:nvSpPr>
        <p:spPr>
          <a:xfrm>
            <a:off x="858064" y="2639380"/>
            <a:ext cx="3205049" cy="3229714"/>
          </a:xfrm>
        </p:spPr>
        <p:txBody>
          <a:bodyPr vert="horz" lIns="0" tIns="45720" rIns="0" bIns="45720" rtlCol="0">
            <a:normAutofit/>
          </a:bodyPr>
          <a:lstStyle/>
          <a:p>
            <a:pPr marL="0" indent="0">
              <a:lnSpc>
                <a:spcPct val="110000"/>
              </a:lnSpc>
              <a:buNone/>
            </a:pPr>
            <a:r>
              <a:rPr lang="en-US" sz="1500">
                <a:latin typeface="Calibri"/>
                <a:ea typeface="+mn-lt"/>
                <a:cs typeface="+mn-lt"/>
              </a:rPr>
              <a:t>Developed a web application by using HTML, CSS, JavaScript, Bootstrap and flask as front- end and back-end development components. Around 243K books were encountered in data set.</a:t>
            </a:r>
            <a:endParaRPr lang="en-US" sz="1500">
              <a:latin typeface="Calibri"/>
              <a:cs typeface="Calibri"/>
            </a:endParaRPr>
          </a:p>
          <a:p>
            <a:pPr marL="0" indent="0">
              <a:lnSpc>
                <a:spcPct val="110000"/>
              </a:lnSpc>
              <a:buClr>
                <a:srgbClr val="1CADE4"/>
              </a:buClr>
              <a:buNone/>
            </a:pPr>
            <a:r>
              <a:rPr lang="en-US" sz="1500">
                <a:latin typeface="Calibri"/>
                <a:ea typeface="+mn-lt"/>
                <a:cs typeface="+mn-lt"/>
              </a:rPr>
              <a:t>About website, it has some sections.</a:t>
            </a:r>
            <a:endParaRPr lang="en-US" sz="1500">
              <a:latin typeface="Calibri"/>
              <a:cs typeface="Calibri"/>
            </a:endParaRPr>
          </a:p>
          <a:p>
            <a:pPr marL="0" indent="0">
              <a:lnSpc>
                <a:spcPct val="110000"/>
              </a:lnSpc>
              <a:buClr>
                <a:srgbClr val="1CADE4"/>
              </a:buClr>
              <a:buNone/>
            </a:pPr>
            <a:r>
              <a:rPr lang="en-US" sz="1500">
                <a:latin typeface="Calibri"/>
                <a:ea typeface="+mn-lt"/>
                <a:cs typeface="+mn-lt"/>
              </a:rPr>
              <a:t>Section 1: It is about search recommendation where user will get all recommendations.</a:t>
            </a:r>
          </a:p>
          <a:p>
            <a:pPr marL="0" indent="0">
              <a:lnSpc>
                <a:spcPct val="110000"/>
              </a:lnSpc>
              <a:buNone/>
            </a:pPr>
            <a:endParaRPr lang="en-US" sz="1500">
              <a:latin typeface="Calibri"/>
              <a:cs typeface="Calibri"/>
            </a:endParaRPr>
          </a:p>
          <a:p>
            <a:pPr marL="0" indent="0">
              <a:lnSpc>
                <a:spcPct val="110000"/>
              </a:lnSpc>
              <a:buNone/>
            </a:pPr>
            <a:endParaRPr lang="en-US" sz="1500">
              <a:latin typeface="Calibri"/>
              <a:cs typeface="Calibri"/>
            </a:endParaRPr>
          </a:p>
          <a:p>
            <a:pPr marL="0" indent="0">
              <a:lnSpc>
                <a:spcPct val="110000"/>
              </a:lnSpc>
              <a:buNone/>
            </a:pPr>
            <a:endParaRPr lang="en-US" sz="1500">
              <a:latin typeface="Calibri"/>
              <a:cs typeface="Calibri"/>
            </a:endParaRPr>
          </a:p>
        </p:txBody>
      </p:sp>
      <p:pic>
        <p:nvPicPr>
          <p:cNvPr id="5" name="Picture 5" descr="Graphical user interface, application&#10;&#10;Description automatically generated">
            <a:extLst>
              <a:ext uri="{FF2B5EF4-FFF2-40B4-BE49-F238E27FC236}">
                <a16:creationId xmlns:a16="http://schemas.microsoft.com/office/drawing/2014/main" id="{F9C10FA0-02D2-1BCB-22F1-B812DE9395B1}"/>
              </a:ext>
            </a:extLst>
          </p:cNvPr>
          <p:cNvPicPr>
            <a:picLocks noChangeAspect="1"/>
          </p:cNvPicPr>
          <p:nvPr/>
        </p:nvPicPr>
        <p:blipFill>
          <a:blip r:embed="rId2"/>
          <a:stretch>
            <a:fillRect/>
          </a:stretch>
        </p:blipFill>
        <p:spPr>
          <a:xfrm>
            <a:off x="4653447" y="1533136"/>
            <a:ext cx="6892560" cy="3446280"/>
          </a:xfrm>
          <a:prstGeom prst="rect">
            <a:avLst/>
          </a:prstGeom>
        </p:spPr>
      </p:pic>
      <p:sp>
        <p:nvSpPr>
          <p:cNvPr id="43" name="Rectangle 4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9984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86BA2-0D11-3E75-DC83-59CD696AE74F}"/>
              </a:ext>
            </a:extLst>
          </p:cNvPr>
          <p:cNvSpPr>
            <a:spLocks noGrp="1"/>
          </p:cNvSpPr>
          <p:nvPr>
            <p:ph type="title"/>
          </p:nvPr>
        </p:nvSpPr>
        <p:spPr>
          <a:xfrm>
            <a:off x="642257" y="634946"/>
            <a:ext cx="3690257" cy="1450757"/>
          </a:xfrm>
        </p:spPr>
        <p:txBody>
          <a:bodyPr>
            <a:normAutofit/>
          </a:bodyPr>
          <a:lstStyle/>
          <a:p>
            <a:r>
              <a:rPr lang="en-US" sz="3600" b="1" cap="all" dirty="0">
                <a:latin typeface="Calibri"/>
                <a:ea typeface="+mj-lt"/>
                <a:cs typeface="+mj-lt"/>
              </a:rPr>
              <a:t>Final Output</a:t>
            </a:r>
            <a:endParaRPr lang="en-US" sz="3600" b="1" dirty="0">
              <a:latin typeface="Calibri"/>
              <a:cs typeface="Calibri"/>
            </a:endParaRPr>
          </a:p>
        </p:txBody>
      </p:sp>
      <p:cxnSp>
        <p:nvCxnSpPr>
          <p:cNvPr id="20" name="Straight Connector 19">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9BC0-38FA-21B5-7746-6F89F89CDF2D}"/>
              </a:ext>
            </a:extLst>
          </p:cNvPr>
          <p:cNvSpPr>
            <a:spLocks noGrp="1"/>
          </p:cNvSpPr>
          <p:nvPr>
            <p:ph idx="1"/>
          </p:nvPr>
        </p:nvSpPr>
        <p:spPr>
          <a:xfrm>
            <a:off x="642257" y="2407436"/>
            <a:ext cx="3690257" cy="3461658"/>
          </a:xfrm>
        </p:spPr>
        <p:txBody>
          <a:bodyPr vert="horz" lIns="0" tIns="45720" rIns="0" bIns="45720" rtlCol="0">
            <a:normAutofit/>
          </a:bodyPr>
          <a:lstStyle/>
          <a:p>
            <a:pPr marL="0" indent="0">
              <a:buNone/>
            </a:pPr>
            <a:r>
              <a:rPr lang="en-US" dirty="0">
                <a:latin typeface="Calibri"/>
                <a:ea typeface="+mn-lt"/>
                <a:cs typeface="+mn-lt"/>
              </a:rPr>
              <a:t> Section 2 : This section is about Top 50 books recommended on the basis of ratings.</a:t>
            </a:r>
          </a:p>
          <a:p>
            <a:pPr marL="0" indent="0">
              <a:buNone/>
            </a:pPr>
            <a:endParaRPr lang="en-US" dirty="0">
              <a:latin typeface="Calibri"/>
              <a:cs typeface="Calibri"/>
            </a:endParaRPr>
          </a:p>
        </p:txBody>
      </p:sp>
      <p:pic>
        <p:nvPicPr>
          <p:cNvPr id="4" name="Picture 4" descr="A picture containing timeline&#10;&#10;Description automatically generated">
            <a:extLst>
              <a:ext uri="{FF2B5EF4-FFF2-40B4-BE49-F238E27FC236}">
                <a16:creationId xmlns:a16="http://schemas.microsoft.com/office/drawing/2014/main" id="{739411B9-A8A5-B8D7-A07C-C64EB15F245B}"/>
              </a:ext>
            </a:extLst>
          </p:cNvPr>
          <p:cNvPicPr>
            <a:picLocks noChangeAspect="1"/>
          </p:cNvPicPr>
          <p:nvPr/>
        </p:nvPicPr>
        <p:blipFill rotWithShape="1">
          <a:blip r:embed="rId2"/>
          <a:srcRect l="15629" r="20010" b="-2"/>
          <a:stretch/>
        </p:blipFill>
        <p:spPr>
          <a:xfrm>
            <a:off x="4648201" y="640081"/>
            <a:ext cx="6909801" cy="5314406"/>
          </a:xfrm>
          <a:prstGeom prst="rect">
            <a:avLst/>
          </a:prstGeom>
        </p:spPr>
      </p:pic>
      <p:sp>
        <p:nvSpPr>
          <p:cNvPr id="22" name="Rectangle 21">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83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86BA2-0D11-3E75-DC83-59CD696AE74F}"/>
              </a:ext>
            </a:extLst>
          </p:cNvPr>
          <p:cNvSpPr>
            <a:spLocks noGrp="1"/>
          </p:cNvSpPr>
          <p:nvPr>
            <p:ph type="title"/>
          </p:nvPr>
        </p:nvSpPr>
        <p:spPr>
          <a:xfrm>
            <a:off x="642257" y="634946"/>
            <a:ext cx="3690257" cy="1450757"/>
          </a:xfrm>
        </p:spPr>
        <p:txBody>
          <a:bodyPr>
            <a:normAutofit/>
          </a:bodyPr>
          <a:lstStyle/>
          <a:p>
            <a:r>
              <a:rPr lang="en-US" sz="3600" b="1" cap="all" dirty="0">
                <a:latin typeface="Calibri"/>
                <a:ea typeface="+mj-lt"/>
                <a:cs typeface="+mj-lt"/>
              </a:rPr>
              <a:t>Final Output</a:t>
            </a:r>
            <a:endParaRPr lang="en-US" sz="3600" b="1" dirty="0">
              <a:latin typeface="Calibri"/>
              <a:cs typeface="Calibri"/>
            </a:endParaRPr>
          </a:p>
        </p:txBody>
      </p:sp>
      <p:cxnSp>
        <p:nvCxnSpPr>
          <p:cNvPr id="20" name="Straight Connector 19">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9BC0-38FA-21B5-7746-6F89F89CDF2D}"/>
              </a:ext>
            </a:extLst>
          </p:cNvPr>
          <p:cNvSpPr>
            <a:spLocks noGrp="1"/>
          </p:cNvSpPr>
          <p:nvPr>
            <p:ph idx="1"/>
          </p:nvPr>
        </p:nvSpPr>
        <p:spPr>
          <a:xfrm>
            <a:off x="642257" y="2407436"/>
            <a:ext cx="3690257" cy="3461658"/>
          </a:xfrm>
        </p:spPr>
        <p:txBody>
          <a:bodyPr vert="horz" lIns="0" tIns="45720" rIns="0" bIns="45720" rtlCol="0">
            <a:normAutofit/>
          </a:bodyPr>
          <a:lstStyle/>
          <a:p>
            <a:pPr>
              <a:buClr>
                <a:srgbClr val="1CADE4"/>
              </a:buClr>
            </a:pPr>
            <a:r>
              <a:rPr lang="en-US">
                <a:latin typeface="Calibri"/>
                <a:ea typeface="+mn-lt"/>
                <a:cs typeface="+mn-lt"/>
              </a:rPr>
              <a:t> Section 3 : It is Special Selection Section which has top 50 books recommended on the basis of reviews. </a:t>
            </a:r>
            <a:endParaRPr lang="en-US">
              <a:latin typeface="Calibri"/>
              <a:cs typeface="Calibri"/>
            </a:endParaRPr>
          </a:p>
          <a:p>
            <a:pPr>
              <a:buClr>
                <a:srgbClr val="1CADE4"/>
              </a:buClr>
            </a:pPr>
            <a:endParaRPr lang="en-US" dirty="0">
              <a:latin typeface="Calibri"/>
              <a:cs typeface="Calibri"/>
            </a:endParaRPr>
          </a:p>
        </p:txBody>
      </p:sp>
      <p:pic>
        <p:nvPicPr>
          <p:cNvPr id="4" name="Picture 4" descr="Timeline&#10;&#10;Description automatically generated">
            <a:extLst>
              <a:ext uri="{FF2B5EF4-FFF2-40B4-BE49-F238E27FC236}">
                <a16:creationId xmlns:a16="http://schemas.microsoft.com/office/drawing/2014/main" id="{0857C68A-D305-EAF9-0463-ADE6B23A7785}"/>
              </a:ext>
            </a:extLst>
          </p:cNvPr>
          <p:cNvPicPr>
            <a:picLocks noChangeAspect="1"/>
          </p:cNvPicPr>
          <p:nvPr/>
        </p:nvPicPr>
        <p:blipFill rotWithShape="1">
          <a:blip r:embed="rId2"/>
          <a:srcRect l="18954" r="16036"/>
          <a:stretch/>
        </p:blipFill>
        <p:spPr>
          <a:xfrm>
            <a:off x="4648201" y="640081"/>
            <a:ext cx="6909801" cy="5314406"/>
          </a:xfrm>
          <a:prstGeom prst="rect">
            <a:avLst/>
          </a:prstGeom>
        </p:spPr>
      </p:pic>
      <p:sp>
        <p:nvSpPr>
          <p:cNvPr id="22" name="Rectangle 21">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850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5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6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6" name="Rectangle 63">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5945E8-EE59-A114-D3DA-71256E0C12F1}"/>
              </a:ext>
            </a:extLst>
          </p:cNvPr>
          <p:cNvSpPr>
            <a:spLocks noGrp="1"/>
          </p:cNvSpPr>
          <p:nvPr>
            <p:ph type="title"/>
          </p:nvPr>
        </p:nvSpPr>
        <p:spPr>
          <a:xfrm>
            <a:off x="1097280" y="758952"/>
            <a:ext cx="5536780" cy="3566160"/>
          </a:xfrm>
        </p:spPr>
        <p:txBody>
          <a:bodyPr vert="horz" lIns="91440" tIns="45720" rIns="91440" bIns="45720" rtlCol="0" anchor="b">
            <a:normAutofit/>
          </a:bodyPr>
          <a:lstStyle/>
          <a:p>
            <a:r>
              <a:rPr lang="en-US" sz="3600" b="1" dirty="0">
                <a:solidFill>
                  <a:schemeClr val="tx1">
                    <a:lumMod val="85000"/>
                    <a:lumOff val="15000"/>
                  </a:schemeClr>
                </a:solidFill>
                <a:latin typeface="Calibri"/>
                <a:cs typeface="Calibri"/>
              </a:rPr>
              <a:t>FINAL OUTPUT</a:t>
            </a:r>
          </a:p>
        </p:txBody>
      </p:sp>
      <p:cxnSp>
        <p:nvCxnSpPr>
          <p:cNvPr id="77" name="Straight Connector 65">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7660" y="448513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4EC4A775-E37F-8FEE-1D4A-23A4FB8E14E3}"/>
              </a:ext>
            </a:extLst>
          </p:cNvPr>
          <p:cNvPicPr>
            <a:picLocks noGrp="1" noChangeAspect="1"/>
          </p:cNvPicPr>
          <p:nvPr>
            <p:ph idx="1"/>
          </p:nvPr>
        </p:nvPicPr>
        <p:blipFill>
          <a:blip r:embed="rId2"/>
          <a:stretch>
            <a:fillRect/>
          </a:stretch>
        </p:blipFill>
        <p:spPr>
          <a:xfrm>
            <a:off x="7118838" y="620720"/>
            <a:ext cx="4535239" cy="5406247"/>
          </a:xfrm>
          <a:prstGeom prst="rect">
            <a:avLst/>
          </a:prstGeom>
        </p:spPr>
      </p:pic>
      <p:sp>
        <p:nvSpPr>
          <p:cNvPr id="78" name="Rectangle 67">
            <a:extLst>
              <a:ext uri="{FF2B5EF4-FFF2-40B4-BE49-F238E27FC236}">
                <a16:creationId xmlns:a16="http://schemas.microsoft.com/office/drawing/2014/main" id="{596FA172-921E-4C46-94E3-3FC0695A7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216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6E46C-D62F-F71A-6B0E-857C160B673E}"/>
              </a:ext>
            </a:extLst>
          </p:cNvPr>
          <p:cNvSpPr>
            <a:spLocks noGrp="1"/>
          </p:cNvSpPr>
          <p:nvPr>
            <p:ph type="title"/>
          </p:nvPr>
        </p:nvSpPr>
        <p:spPr>
          <a:xfrm>
            <a:off x="643468" y="643467"/>
            <a:ext cx="3073550" cy="5126203"/>
          </a:xfrm>
        </p:spPr>
        <p:txBody>
          <a:bodyPr anchor="ctr">
            <a:normAutofit/>
          </a:bodyPr>
          <a:lstStyle/>
          <a:p>
            <a:pPr algn="r"/>
            <a:r>
              <a:rPr lang="en-US" b="1" cap="all" dirty="0">
                <a:latin typeface="Calibri"/>
                <a:ea typeface="+mj-lt"/>
                <a:cs typeface="+mj-lt"/>
              </a:rPr>
              <a:t>Contents</a:t>
            </a:r>
            <a:endParaRPr lang="en-US" b="1" dirty="0">
              <a:latin typeface="Calibri"/>
              <a:cs typeface="Sabon Next LT"/>
            </a:endParaRPr>
          </a:p>
        </p:txBody>
      </p:sp>
      <p:cxnSp>
        <p:nvCxnSpPr>
          <p:cNvPr id="22"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79AF95-D426-6546-80A3-9EB2D5E6F237}"/>
              </a:ext>
            </a:extLst>
          </p:cNvPr>
          <p:cNvSpPr>
            <a:spLocks noGrp="1"/>
          </p:cNvSpPr>
          <p:nvPr>
            <p:ph idx="1"/>
          </p:nvPr>
        </p:nvSpPr>
        <p:spPr>
          <a:xfrm>
            <a:off x="4363786" y="621697"/>
            <a:ext cx="6791894" cy="5147973"/>
          </a:xfrm>
        </p:spPr>
        <p:txBody>
          <a:bodyPr vert="horz" lIns="0" tIns="45720" rIns="0" bIns="45720" rtlCol="0" anchor="ctr">
            <a:normAutofit/>
          </a:bodyPr>
          <a:lstStyle/>
          <a:p>
            <a:pPr>
              <a:buFont typeface="Wingdings" panose="020F0502020204030204" pitchFamily="34" charset="0"/>
              <a:buChar char="§"/>
            </a:pPr>
            <a:r>
              <a:rPr lang="en-US">
                <a:latin typeface="Calibri"/>
                <a:ea typeface="+mn-lt"/>
                <a:cs typeface="+mn-lt"/>
              </a:rPr>
              <a:t>Problem Definition</a:t>
            </a:r>
            <a:endParaRPr lang="en-US">
              <a:latin typeface="Calibri"/>
              <a:cs typeface="Calibri"/>
            </a:endParaRPr>
          </a:p>
          <a:p>
            <a:pPr>
              <a:buFont typeface="Wingdings" panose="020F0502020204030204" pitchFamily="34" charset="0"/>
              <a:buChar char="§"/>
            </a:pPr>
            <a:r>
              <a:rPr lang="en-US">
                <a:latin typeface="Calibri"/>
                <a:ea typeface="+mn-lt"/>
                <a:cs typeface="+mn-lt"/>
              </a:rPr>
              <a:t>Problem Motivation</a:t>
            </a:r>
            <a:endParaRPr lang="en-US">
              <a:latin typeface="Calibri"/>
              <a:cs typeface="Calibri"/>
            </a:endParaRPr>
          </a:p>
          <a:p>
            <a:pPr>
              <a:buFont typeface="Wingdings" panose="020F0502020204030204" pitchFamily="34" charset="0"/>
              <a:buChar char="§"/>
            </a:pPr>
            <a:r>
              <a:rPr lang="en-US">
                <a:latin typeface="Calibri"/>
                <a:ea typeface="+mn-lt"/>
                <a:cs typeface="+mn-lt"/>
              </a:rPr>
              <a:t>Dataset Description</a:t>
            </a:r>
            <a:endParaRPr lang="en-US">
              <a:latin typeface="Calibri"/>
              <a:cs typeface="Calibri"/>
            </a:endParaRPr>
          </a:p>
          <a:p>
            <a:pPr>
              <a:buFont typeface="Wingdings" panose="020F0502020204030204" pitchFamily="34" charset="0"/>
              <a:buChar char="§"/>
            </a:pPr>
            <a:r>
              <a:rPr lang="en-US">
                <a:latin typeface="Calibri"/>
                <a:ea typeface="+mn-lt"/>
                <a:cs typeface="+mn-lt"/>
              </a:rPr>
              <a:t>EDA Results and Inferences</a:t>
            </a:r>
            <a:endParaRPr lang="en-US">
              <a:latin typeface="Calibri"/>
              <a:cs typeface="Calibri"/>
            </a:endParaRPr>
          </a:p>
          <a:p>
            <a:pPr>
              <a:buFont typeface="Wingdings" panose="020F0502020204030204" pitchFamily="34" charset="0"/>
              <a:buChar char="§"/>
            </a:pPr>
            <a:r>
              <a:rPr lang="en-US">
                <a:latin typeface="Calibri"/>
                <a:ea typeface="+mn-lt"/>
                <a:cs typeface="+mn-lt"/>
              </a:rPr>
              <a:t>Current Model Choices</a:t>
            </a:r>
            <a:endParaRPr lang="en-US">
              <a:latin typeface="Calibri"/>
              <a:cs typeface="Calibri"/>
            </a:endParaRPr>
          </a:p>
          <a:p>
            <a:pPr>
              <a:buFont typeface="Wingdings" panose="020F0502020204030204" pitchFamily="34" charset="0"/>
              <a:buChar char="§"/>
            </a:pPr>
            <a:r>
              <a:rPr lang="en-US">
                <a:latin typeface="Calibri"/>
                <a:ea typeface="+mn-lt"/>
                <a:cs typeface="+mn-lt"/>
              </a:rPr>
              <a:t> Final Output</a:t>
            </a:r>
            <a:endParaRPr lang="en-US">
              <a:latin typeface="Calibri"/>
              <a:cs typeface="Calibri"/>
            </a:endParaRPr>
          </a:p>
          <a:p>
            <a:pPr>
              <a:buFont typeface="Wingdings" panose="020F0502020204030204" pitchFamily="34" charset="0"/>
              <a:buChar char="§"/>
            </a:pPr>
            <a:r>
              <a:rPr lang="en-US">
                <a:latin typeface="Calibri"/>
                <a:ea typeface="+mn-lt"/>
                <a:cs typeface="+mn-lt"/>
              </a:rPr>
              <a:t>Roles and Responsibilities</a:t>
            </a:r>
            <a:endParaRPr lang="en-US">
              <a:latin typeface="Calibri"/>
              <a:cs typeface="Calibri"/>
            </a:endParaRPr>
          </a:p>
          <a:p>
            <a:pPr>
              <a:buFont typeface="Wingdings" panose="020F0502020204030204" pitchFamily="34" charset="0"/>
              <a:buChar char="§"/>
            </a:pPr>
            <a:r>
              <a:rPr lang="en-US">
                <a:latin typeface="Calibri"/>
                <a:ea typeface="+mn-lt"/>
                <a:cs typeface="+mn-lt"/>
              </a:rPr>
              <a:t>Challenges and Other Remarks</a:t>
            </a:r>
            <a:endParaRPr lang="en-US">
              <a:latin typeface="Calibri"/>
              <a:cs typeface="Calibri"/>
            </a:endParaRPr>
          </a:p>
          <a:p>
            <a:pPr>
              <a:buFont typeface="Wingdings" panose="020F0502020204030204" pitchFamily="34" charset="0"/>
              <a:buChar char="§"/>
            </a:pPr>
            <a:endParaRPr lang="en-US">
              <a:latin typeface="Calibri"/>
              <a:cs typeface="Calibri"/>
            </a:endParaRPr>
          </a:p>
        </p:txBody>
      </p:sp>
      <p:sp>
        <p:nvSpPr>
          <p:cNvPr id="23"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563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86BA2-0D11-3E75-DC83-59CD696AE74F}"/>
              </a:ext>
            </a:extLst>
          </p:cNvPr>
          <p:cNvSpPr>
            <a:spLocks noGrp="1"/>
          </p:cNvSpPr>
          <p:nvPr>
            <p:ph type="title"/>
          </p:nvPr>
        </p:nvSpPr>
        <p:spPr>
          <a:xfrm>
            <a:off x="642257" y="634946"/>
            <a:ext cx="3690257" cy="1450757"/>
          </a:xfrm>
        </p:spPr>
        <p:txBody>
          <a:bodyPr>
            <a:normAutofit/>
          </a:bodyPr>
          <a:lstStyle/>
          <a:p>
            <a:r>
              <a:rPr lang="en-US" sz="3600" b="1" cap="all">
                <a:latin typeface="Calibri"/>
                <a:ea typeface="+mj-lt"/>
                <a:cs typeface="+mj-lt"/>
              </a:rPr>
              <a:t>Final Output</a:t>
            </a:r>
            <a:endParaRPr lang="en-US" sz="3600" b="1">
              <a:latin typeface="Calibri"/>
              <a:cs typeface="Calibri"/>
            </a:endParaRPr>
          </a:p>
        </p:txBody>
      </p:sp>
      <p:cxnSp>
        <p:nvCxnSpPr>
          <p:cNvPr id="16" name="Straight Connector 1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389BC0-38FA-21B5-7746-6F89F89CDF2D}"/>
              </a:ext>
            </a:extLst>
          </p:cNvPr>
          <p:cNvSpPr>
            <a:spLocks noGrp="1"/>
          </p:cNvSpPr>
          <p:nvPr>
            <p:ph idx="1"/>
          </p:nvPr>
        </p:nvSpPr>
        <p:spPr>
          <a:xfrm>
            <a:off x="642257" y="2407436"/>
            <a:ext cx="3690257" cy="3461658"/>
          </a:xfrm>
        </p:spPr>
        <p:txBody>
          <a:bodyPr vert="horz" lIns="0" tIns="45720" rIns="0" bIns="45720" rtlCol="0" anchor="t">
            <a:normAutofit/>
          </a:bodyPr>
          <a:lstStyle/>
          <a:p>
            <a:pPr algn="just"/>
            <a:r>
              <a:rPr lang="en-US" dirty="0">
                <a:latin typeface="Calibri"/>
                <a:ea typeface="+mn-lt"/>
                <a:cs typeface="+mn-lt"/>
              </a:rPr>
              <a:t>Addition to website, we have developed a user interactive chat bot which will assist user for searching book he/she is looking for.</a:t>
            </a:r>
            <a:endParaRPr lang="en-US" dirty="0">
              <a:latin typeface="Calibri"/>
              <a:ea typeface="+mn-lt"/>
              <a:cs typeface="Calibri"/>
            </a:endParaRPr>
          </a:p>
          <a:p>
            <a:pPr algn="just"/>
            <a:endParaRPr lang="en-US" dirty="0">
              <a:latin typeface="Calibri"/>
              <a:cs typeface="Calibri"/>
            </a:endParaRPr>
          </a:p>
          <a:p>
            <a:pPr algn="just"/>
            <a:endParaRPr lang="en-US" dirty="0">
              <a:latin typeface="Calibri"/>
              <a:cs typeface="Calibri"/>
            </a:endParaRPr>
          </a:p>
        </p:txBody>
      </p:sp>
      <p:pic>
        <p:nvPicPr>
          <p:cNvPr id="4" name="Picture 4">
            <a:extLst>
              <a:ext uri="{FF2B5EF4-FFF2-40B4-BE49-F238E27FC236}">
                <a16:creationId xmlns:a16="http://schemas.microsoft.com/office/drawing/2014/main" id="{5D97AA2C-ACA1-F4DA-4248-77D9DD3A1A3E}"/>
              </a:ext>
            </a:extLst>
          </p:cNvPr>
          <p:cNvPicPr>
            <a:picLocks noChangeAspect="1"/>
          </p:cNvPicPr>
          <p:nvPr/>
        </p:nvPicPr>
        <p:blipFill rotWithShape="1">
          <a:blip r:embed="rId2"/>
          <a:srcRect l="35641" r="-2" b="-2"/>
          <a:stretch/>
        </p:blipFill>
        <p:spPr>
          <a:xfrm>
            <a:off x="4648201" y="640081"/>
            <a:ext cx="6909801" cy="5314406"/>
          </a:xfrm>
          <a:prstGeom prst="rect">
            <a:avLst/>
          </a:prstGeom>
        </p:spPr>
      </p:pic>
      <p:sp>
        <p:nvSpPr>
          <p:cNvPr id="17" name="Rectangle 1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094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17">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D56791-2725-5B8B-FE2D-995FC82728BC}"/>
              </a:ext>
            </a:extLst>
          </p:cNvPr>
          <p:cNvSpPr>
            <a:spLocks noGrp="1"/>
          </p:cNvSpPr>
          <p:nvPr>
            <p:ph type="title"/>
          </p:nvPr>
        </p:nvSpPr>
        <p:spPr>
          <a:xfrm>
            <a:off x="643467" y="634946"/>
            <a:ext cx="3689094" cy="5055904"/>
          </a:xfrm>
        </p:spPr>
        <p:txBody>
          <a:bodyPr anchor="ctr">
            <a:normAutofit/>
          </a:bodyPr>
          <a:lstStyle/>
          <a:p>
            <a:pPr algn="r"/>
            <a:r>
              <a:rPr lang="en-US" sz="3700" b="1" cap="all" dirty="0">
                <a:latin typeface="Calibri"/>
                <a:ea typeface="+mj-lt"/>
                <a:cs typeface="+mj-lt"/>
              </a:rPr>
              <a:t>Roles and Responsibilities</a:t>
            </a:r>
            <a:endParaRPr lang="en-US" sz="3700" b="1" dirty="0">
              <a:latin typeface="Calibri"/>
              <a:cs typeface="Calibri"/>
            </a:endParaRPr>
          </a:p>
        </p:txBody>
      </p:sp>
      <p:cxnSp>
        <p:nvCxnSpPr>
          <p:cNvPr id="58" name="Straight Connector 19">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9" name="Rectangle 21">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0" name="Table 4">
            <a:extLst>
              <a:ext uri="{FF2B5EF4-FFF2-40B4-BE49-F238E27FC236}">
                <a16:creationId xmlns:a16="http://schemas.microsoft.com/office/drawing/2014/main" id="{CC318176-08B9-ADF8-72D6-AE572CB36026}"/>
              </a:ext>
            </a:extLst>
          </p:cNvPr>
          <p:cNvGraphicFramePr>
            <a:graphicFrameLocks noGrp="1"/>
          </p:cNvGraphicFramePr>
          <p:nvPr>
            <p:ph idx="1"/>
            <p:extLst>
              <p:ext uri="{D42A27DB-BD31-4B8C-83A1-F6EECF244321}">
                <p14:modId xmlns:p14="http://schemas.microsoft.com/office/powerpoint/2010/main" val="2006129174"/>
              </p:ext>
            </p:extLst>
          </p:nvPr>
        </p:nvGraphicFramePr>
        <p:xfrm>
          <a:off x="4976031" y="1217351"/>
          <a:ext cx="6582556" cy="3956996"/>
        </p:xfrm>
        <a:graphic>
          <a:graphicData uri="http://schemas.openxmlformats.org/drawingml/2006/table">
            <a:tbl>
              <a:tblPr firstRow="1" bandRow="1">
                <a:tableStyleId>{616DA210-FB5B-4158-B5E0-FEB733F419BA}</a:tableStyleId>
              </a:tblPr>
              <a:tblGrid>
                <a:gridCol w="3062743">
                  <a:extLst>
                    <a:ext uri="{9D8B030D-6E8A-4147-A177-3AD203B41FA5}">
                      <a16:colId xmlns:a16="http://schemas.microsoft.com/office/drawing/2014/main" val="707310965"/>
                    </a:ext>
                  </a:extLst>
                </a:gridCol>
                <a:gridCol w="3519813">
                  <a:extLst>
                    <a:ext uri="{9D8B030D-6E8A-4147-A177-3AD203B41FA5}">
                      <a16:colId xmlns:a16="http://schemas.microsoft.com/office/drawing/2014/main" val="317768580"/>
                    </a:ext>
                  </a:extLst>
                </a:gridCol>
              </a:tblGrid>
              <a:tr h="490101">
                <a:tc>
                  <a:txBody>
                    <a:bodyPr/>
                    <a:lstStyle/>
                    <a:p>
                      <a:r>
                        <a:rPr lang="en-US" sz="2400" b="1">
                          <a:latin typeface="Calibri"/>
                        </a:rPr>
                        <a:t>Topics</a:t>
                      </a:r>
                    </a:p>
                  </a:txBody>
                  <a:tcPr marL="90653" marR="90653" marT="45326" marB="45326"/>
                </a:tc>
                <a:tc>
                  <a:txBody>
                    <a:bodyPr/>
                    <a:lstStyle/>
                    <a:p>
                      <a:r>
                        <a:rPr lang="en-US" sz="2400">
                          <a:latin typeface="Calibri"/>
                        </a:rPr>
                        <a:t>Done by</a:t>
                      </a:r>
                    </a:p>
                  </a:txBody>
                  <a:tcPr marL="90653" marR="90653" marT="45326" marB="45326"/>
                </a:tc>
                <a:extLst>
                  <a:ext uri="{0D108BD9-81ED-4DB2-BD59-A6C34878D82A}">
                    <a16:rowId xmlns:a16="http://schemas.microsoft.com/office/drawing/2014/main" val="2373321062"/>
                  </a:ext>
                </a:extLst>
              </a:tr>
              <a:tr h="399318">
                <a:tc>
                  <a:txBody>
                    <a:bodyPr/>
                    <a:lstStyle/>
                    <a:p>
                      <a:pPr lvl="0" algn="l">
                        <a:lnSpc>
                          <a:spcPct val="100000"/>
                        </a:lnSpc>
                        <a:spcBef>
                          <a:spcPts val="0"/>
                        </a:spcBef>
                        <a:spcAft>
                          <a:spcPts val="0"/>
                        </a:spcAft>
                        <a:buNone/>
                      </a:pPr>
                      <a:r>
                        <a:rPr lang="en-US" sz="1800" b="0" i="0" u="none" strike="noStrike" noProof="0">
                          <a:latin typeface="Calibri"/>
                        </a:rPr>
                        <a:t>Primary Report</a:t>
                      </a:r>
                      <a:endParaRPr lang="en-US" sz="1800">
                        <a:latin typeface="Calibri"/>
                      </a:endParaRPr>
                    </a:p>
                  </a:txBody>
                  <a:tcPr marL="90653" marR="90653" marT="45326" marB="45326"/>
                </a:tc>
                <a:tc>
                  <a:txBody>
                    <a:bodyPr/>
                    <a:lstStyle/>
                    <a:p>
                      <a:pPr lvl="0" algn="l">
                        <a:lnSpc>
                          <a:spcPct val="100000"/>
                        </a:lnSpc>
                        <a:spcBef>
                          <a:spcPts val="0"/>
                        </a:spcBef>
                        <a:spcAft>
                          <a:spcPts val="0"/>
                        </a:spcAft>
                        <a:buNone/>
                      </a:pPr>
                      <a:r>
                        <a:rPr lang="en-US" sz="1800" b="0" i="0" u="none" strike="noStrike" noProof="0">
                          <a:latin typeface="Calibri"/>
                        </a:rPr>
                        <a:t>Savitri &amp; Sandhya</a:t>
                      </a:r>
                      <a:endParaRPr lang="en-US" sz="1800">
                        <a:latin typeface="Calibri"/>
                      </a:endParaRPr>
                    </a:p>
                  </a:txBody>
                  <a:tcPr marL="90653" marR="90653" marT="45326" marB="45326"/>
                </a:tc>
                <a:extLst>
                  <a:ext uri="{0D108BD9-81ED-4DB2-BD59-A6C34878D82A}">
                    <a16:rowId xmlns:a16="http://schemas.microsoft.com/office/drawing/2014/main" val="896788531"/>
                  </a:ext>
                </a:extLst>
              </a:tr>
              <a:tr h="399318">
                <a:tc>
                  <a:txBody>
                    <a:bodyPr/>
                    <a:lstStyle/>
                    <a:p>
                      <a:pPr lvl="0" algn="l">
                        <a:lnSpc>
                          <a:spcPct val="100000"/>
                        </a:lnSpc>
                        <a:spcBef>
                          <a:spcPts val="0"/>
                        </a:spcBef>
                        <a:spcAft>
                          <a:spcPts val="0"/>
                        </a:spcAft>
                        <a:buNone/>
                      </a:pPr>
                      <a:r>
                        <a:rPr lang="en-US" sz="1800" b="0" i="0" u="none" strike="noStrike" noProof="0">
                          <a:latin typeface="Calibri"/>
                        </a:rPr>
                        <a:t>Data Cleaning &amp; EDA</a:t>
                      </a:r>
                      <a:endParaRPr lang="en-US" sz="1800">
                        <a:latin typeface="Calibri"/>
                      </a:endParaRPr>
                    </a:p>
                  </a:txBody>
                  <a:tcPr marL="90653" marR="90653" marT="45326" marB="45326"/>
                </a:tc>
                <a:tc>
                  <a:txBody>
                    <a:bodyPr/>
                    <a:lstStyle/>
                    <a:p>
                      <a:pPr lvl="0" algn="l">
                        <a:lnSpc>
                          <a:spcPct val="100000"/>
                        </a:lnSpc>
                        <a:spcBef>
                          <a:spcPts val="0"/>
                        </a:spcBef>
                        <a:spcAft>
                          <a:spcPts val="0"/>
                        </a:spcAft>
                        <a:buNone/>
                      </a:pPr>
                      <a:r>
                        <a:rPr lang="en-US" sz="1800" b="0" i="0" u="none" strike="noStrike" noProof="0">
                          <a:latin typeface="Calibri"/>
                        </a:rPr>
                        <a:t>Savitri &amp; Sandhya</a:t>
                      </a:r>
                    </a:p>
                  </a:txBody>
                  <a:tcPr marL="90653" marR="90653" marT="45326" marB="45326"/>
                </a:tc>
                <a:extLst>
                  <a:ext uri="{0D108BD9-81ED-4DB2-BD59-A6C34878D82A}">
                    <a16:rowId xmlns:a16="http://schemas.microsoft.com/office/drawing/2014/main" val="1367441088"/>
                  </a:ext>
                </a:extLst>
              </a:tr>
              <a:tr h="399318">
                <a:tc>
                  <a:txBody>
                    <a:bodyPr/>
                    <a:lstStyle/>
                    <a:p>
                      <a:pPr lvl="0" algn="l">
                        <a:lnSpc>
                          <a:spcPct val="100000"/>
                        </a:lnSpc>
                        <a:spcBef>
                          <a:spcPts val="0"/>
                        </a:spcBef>
                        <a:spcAft>
                          <a:spcPts val="0"/>
                        </a:spcAft>
                        <a:buNone/>
                      </a:pPr>
                      <a:r>
                        <a:rPr lang="en-US" sz="1800" b="0" i="0" u="none" strike="noStrike" noProof="0">
                          <a:latin typeface="Calibri"/>
                        </a:rPr>
                        <a:t>PPT &amp; Video making - WIP 1</a:t>
                      </a:r>
                      <a:endParaRPr lang="en-US" sz="1800">
                        <a:latin typeface="Calibri"/>
                      </a:endParaRPr>
                    </a:p>
                  </a:txBody>
                  <a:tcPr marL="90653" marR="90653" marT="45326" marB="45326"/>
                </a:tc>
                <a:tc>
                  <a:txBody>
                    <a:bodyPr/>
                    <a:lstStyle/>
                    <a:p>
                      <a:pPr lvl="0" algn="l">
                        <a:lnSpc>
                          <a:spcPct val="100000"/>
                        </a:lnSpc>
                        <a:spcBef>
                          <a:spcPts val="0"/>
                        </a:spcBef>
                        <a:spcAft>
                          <a:spcPts val="0"/>
                        </a:spcAft>
                        <a:buNone/>
                      </a:pPr>
                      <a:r>
                        <a:rPr lang="en-US" sz="1800" b="0" i="0" u="none" strike="noStrike" noProof="0">
                          <a:latin typeface="Calibri"/>
                        </a:rPr>
                        <a:t>Meghana &amp; Savitri</a:t>
                      </a:r>
                      <a:endParaRPr lang="en-US" sz="1800">
                        <a:latin typeface="Calibri"/>
                      </a:endParaRPr>
                    </a:p>
                  </a:txBody>
                  <a:tcPr marL="90653" marR="90653" marT="45326" marB="45326"/>
                </a:tc>
                <a:extLst>
                  <a:ext uri="{0D108BD9-81ED-4DB2-BD59-A6C34878D82A}">
                    <a16:rowId xmlns:a16="http://schemas.microsoft.com/office/drawing/2014/main" val="138938868"/>
                  </a:ext>
                </a:extLst>
              </a:tr>
              <a:tr h="671669">
                <a:tc>
                  <a:txBody>
                    <a:bodyPr/>
                    <a:lstStyle/>
                    <a:p>
                      <a:pPr lvl="0" algn="l">
                        <a:lnSpc>
                          <a:spcPct val="100000"/>
                        </a:lnSpc>
                        <a:spcBef>
                          <a:spcPts val="0"/>
                        </a:spcBef>
                        <a:spcAft>
                          <a:spcPts val="0"/>
                        </a:spcAft>
                        <a:buNone/>
                      </a:pPr>
                      <a:r>
                        <a:rPr lang="en-US" sz="1800" b="0" i="0" u="none" strike="noStrike" noProof="0">
                          <a:latin typeface="Calibri"/>
                        </a:rPr>
                        <a:t>Data Preprocessing &amp; Recommender System</a:t>
                      </a:r>
                    </a:p>
                  </a:txBody>
                  <a:tcPr marL="90653" marR="90653" marT="45326" marB="45326"/>
                </a:tc>
                <a:tc>
                  <a:txBody>
                    <a:bodyPr/>
                    <a:lstStyle/>
                    <a:p>
                      <a:pPr lvl="0" algn="l">
                        <a:lnSpc>
                          <a:spcPct val="100000"/>
                        </a:lnSpc>
                        <a:spcBef>
                          <a:spcPts val="0"/>
                        </a:spcBef>
                        <a:spcAft>
                          <a:spcPts val="0"/>
                        </a:spcAft>
                        <a:buNone/>
                      </a:pPr>
                      <a:r>
                        <a:rPr lang="en-US" sz="1800" b="0" i="0" u="none" strike="noStrike" noProof="0">
                          <a:latin typeface="Calibri"/>
                        </a:rPr>
                        <a:t>Sanchit, Meghana &amp; Hrishikesh</a:t>
                      </a:r>
                      <a:endParaRPr lang="en-US" sz="1800">
                        <a:latin typeface="Calibri"/>
                      </a:endParaRPr>
                    </a:p>
                  </a:txBody>
                  <a:tcPr marL="90653" marR="90653" marT="45326" marB="45326"/>
                </a:tc>
                <a:extLst>
                  <a:ext uri="{0D108BD9-81ED-4DB2-BD59-A6C34878D82A}">
                    <a16:rowId xmlns:a16="http://schemas.microsoft.com/office/drawing/2014/main" val="1690350670"/>
                  </a:ext>
                </a:extLst>
              </a:tr>
              <a:tr h="399318">
                <a:tc>
                  <a:txBody>
                    <a:bodyPr/>
                    <a:lstStyle/>
                    <a:p>
                      <a:pPr lvl="0" algn="l">
                        <a:lnSpc>
                          <a:spcPct val="100000"/>
                        </a:lnSpc>
                        <a:spcBef>
                          <a:spcPts val="0"/>
                        </a:spcBef>
                        <a:spcAft>
                          <a:spcPts val="0"/>
                        </a:spcAft>
                        <a:buNone/>
                      </a:pPr>
                      <a:r>
                        <a:rPr lang="en-US" sz="1800" b="0" i="0" u="none" strike="noStrike" noProof="0">
                          <a:latin typeface="Calibri"/>
                        </a:rPr>
                        <a:t>Web Application</a:t>
                      </a:r>
                      <a:endParaRPr lang="en-US" sz="1800">
                        <a:latin typeface="Calibri"/>
                      </a:endParaRPr>
                    </a:p>
                  </a:txBody>
                  <a:tcPr marL="90653" marR="90653" marT="45326" marB="45326"/>
                </a:tc>
                <a:tc>
                  <a:txBody>
                    <a:bodyPr/>
                    <a:lstStyle/>
                    <a:p>
                      <a:pPr lvl="0" algn="l">
                        <a:lnSpc>
                          <a:spcPct val="100000"/>
                        </a:lnSpc>
                        <a:spcBef>
                          <a:spcPts val="0"/>
                        </a:spcBef>
                        <a:spcAft>
                          <a:spcPts val="0"/>
                        </a:spcAft>
                        <a:buNone/>
                      </a:pPr>
                      <a:r>
                        <a:rPr lang="en-US" sz="1800" b="0" i="0" u="none" strike="noStrike" noProof="0">
                          <a:latin typeface="Calibri"/>
                        </a:rPr>
                        <a:t>Prathamesh &amp; Harsh Vardhan</a:t>
                      </a:r>
                      <a:endParaRPr lang="en-US" sz="1800">
                        <a:latin typeface="Calibri"/>
                      </a:endParaRPr>
                    </a:p>
                  </a:txBody>
                  <a:tcPr marL="90653" marR="90653" marT="45326" marB="45326"/>
                </a:tc>
                <a:extLst>
                  <a:ext uri="{0D108BD9-81ED-4DB2-BD59-A6C34878D82A}">
                    <a16:rowId xmlns:a16="http://schemas.microsoft.com/office/drawing/2014/main" val="3748473261"/>
                  </a:ext>
                </a:extLst>
              </a:tr>
              <a:tr h="399318">
                <a:tc>
                  <a:txBody>
                    <a:bodyPr/>
                    <a:lstStyle/>
                    <a:p>
                      <a:pPr lvl="0" algn="l">
                        <a:lnSpc>
                          <a:spcPct val="100000"/>
                        </a:lnSpc>
                        <a:spcBef>
                          <a:spcPts val="0"/>
                        </a:spcBef>
                        <a:spcAft>
                          <a:spcPts val="0"/>
                        </a:spcAft>
                        <a:buNone/>
                      </a:pPr>
                      <a:r>
                        <a:rPr lang="en-US" sz="1800" b="0" i="0" u="none" strike="noStrike" noProof="0">
                          <a:latin typeface="Calibri"/>
                        </a:rPr>
                        <a:t>PPT &amp; Video making - WIP 2</a:t>
                      </a:r>
                      <a:endParaRPr lang="en-US" sz="1800">
                        <a:latin typeface="Calibri"/>
                      </a:endParaRPr>
                    </a:p>
                  </a:txBody>
                  <a:tcPr marL="90653" marR="90653" marT="45326" marB="45326"/>
                </a:tc>
                <a:tc>
                  <a:txBody>
                    <a:bodyPr/>
                    <a:lstStyle/>
                    <a:p>
                      <a:pPr lvl="0" algn="l">
                        <a:lnSpc>
                          <a:spcPct val="100000"/>
                        </a:lnSpc>
                        <a:spcBef>
                          <a:spcPts val="0"/>
                        </a:spcBef>
                        <a:spcAft>
                          <a:spcPts val="0"/>
                        </a:spcAft>
                        <a:buNone/>
                      </a:pPr>
                      <a:r>
                        <a:rPr lang="en-US" sz="1800" b="0" i="0" u="none" strike="noStrike" noProof="0">
                          <a:latin typeface="Calibri"/>
                        </a:rPr>
                        <a:t>Sandhya, Hrishikesh &amp; Prathamesh</a:t>
                      </a:r>
                      <a:endParaRPr lang="en-US" sz="1800">
                        <a:latin typeface="Calibri"/>
                      </a:endParaRPr>
                    </a:p>
                  </a:txBody>
                  <a:tcPr marL="90653" marR="90653" marT="45326" marB="45326"/>
                </a:tc>
                <a:extLst>
                  <a:ext uri="{0D108BD9-81ED-4DB2-BD59-A6C34878D82A}">
                    <a16:rowId xmlns:a16="http://schemas.microsoft.com/office/drawing/2014/main" val="2029230731"/>
                  </a:ext>
                </a:extLst>
              </a:tr>
              <a:tr h="399318">
                <a:tc>
                  <a:txBody>
                    <a:bodyPr/>
                    <a:lstStyle/>
                    <a:p>
                      <a:r>
                        <a:rPr lang="en-US" sz="1800">
                          <a:latin typeface="Calibri"/>
                        </a:rPr>
                        <a:t>Chatbot &amp; Integration to Web</a:t>
                      </a:r>
                    </a:p>
                  </a:txBody>
                  <a:tcPr marL="90653" marR="90653" marT="45326" marB="45326"/>
                </a:tc>
                <a:tc>
                  <a:txBody>
                    <a:bodyPr/>
                    <a:lstStyle/>
                    <a:p>
                      <a:r>
                        <a:rPr lang="en-US" sz="1800">
                          <a:latin typeface="Calibri"/>
                        </a:rPr>
                        <a:t>Savitri, Sandhya &amp; Prathamesh</a:t>
                      </a:r>
                    </a:p>
                  </a:txBody>
                  <a:tcPr marL="90653" marR="90653" marT="45326" marB="45326"/>
                </a:tc>
                <a:extLst>
                  <a:ext uri="{0D108BD9-81ED-4DB2-BD59-A6C34878D82A}">
                    <a16:rowId xmlns:a16="http://schemas.microsoft.com/office/drawing/2014/main" val="3542193732"/>
                  </a:ext>
                </a:extLst>
              </a:tr>
              <a:tr h="399318">
                <a:tc>
                  <a:txBody>
                    <a:bodyPr/>
                    <a:lstStyle/>
                    <a:p>
                      <a:pPr lvl="0" algn="l">
                        <a:lnSpc>
                          <a:spcPct val="100000"/>
                        </a:lnSpc>
                        <a:spcBef>
                          <a:spcPts val="0"/>
                        </a:spcBef>
                        <a:spcAft>
                          <a:spcPts val="0"/>
                        </a:spcAft>
                        <a:buNone/>
                      </a:pPr>
                      <a:r>
                        <a:rPr lang="en-US" sz="1800" b="0" i="0" u="none" strike="noStrike" noProof="0">
                          <a:latin typeface="Calibri"/>
                        </a:rPr>
                        <a:t>PPT &amp; Video making - Final</a:t>
                      </a:r>
                    </a:p>
                  </a:txBody>
                  <a:tcPr marL="90653" marR="90653" marT="45326" marB="45326"/>
                </a:tc>
                <a:tc>
                  <a:txBody>
                    <a:bodyPr/>
                    <a:lstStyle/>
                    <a:p>
                      <a:pPr lvl="0">
                        <a:buNone/>
                      </a:pPr>
                      <a:r>
                        <a:rPr lang="en-US" sz="1800">
                          <a:latin typeface="Calibri"/>
                        </a:rPr>
                        <a:t>All</a:t>
                      </a:r>
                    </a:p>
                  </a:txBody>
                  <a:tcPr marL="90653" marR="90653" marT="45326" marB="45326"/>
                </a:tc>
                <a:extLst>
                  <a:ext uri="{0D108BD9-81ED-4DB2-BD59-A6C34878D82A}">
                    <a16:rowId xmlns:a16="http://schemas.microsoft.com/office/drawing/2014/main" val="3157968166"/>
                  </a:ext>
                </a:extLst>
              </a:tr>
            </a:tbl>
          </a:graphicData>
        </a:graphic>
      </p:graphicFrame>
    </p:spTree>
    <p:extLst>
      <p:ext uri="{BB962C8B-B14F-4D97-AF65-F5344CB8AC3E}">
        <p14:creationId xmlns:p14="http://schemas.microsoft.com/office/powerpoint/2010/main" val="2208382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8E6B-35CC-45C8-3860-A1AA4C24A7B9}"/>
              </a:ext>
            </a:extLst>
          </p:cNvPr>
          <p:cNvSpPr>
            <a:spLocks noGrp="1"/>
          </p:cNvSpPr>
          <p:nvPr>
            <p:ph type="title"/>
          </p:nvPr>
        </p:nvSpPr>
        <p:spPr/>
        <p:txBody>
          <a:bodyPr>
            <a:normAutofit/>
          </a:bodyPr>
          <a:lstStyle/>
          <a:p>
            <a:pPr>
              <a:lnSpc>
                <a:spcPct val="120000"/>
              </a:lnSpc>
              <a:spcBef>
                <a:spcPts val="1200"/>
              </a:spcBef>
              <a:spcAft>
                <a:spcPts val="200"/>
              </a:spcAft>
            </a:pPr>
            <a:r>
              <a:rPr lang="en-US" sz="3600" b="1" dirty="0">
                <a:latin typeface="Calibri"/>
                <a:ea typeface="+mj-lt"/>
                <a:cs typeface="+mj-lt"/>
              </a:rPr>
              <a:t>CHALLENGES AND OTHER REMARKS</a:t>
            </a:r>
            <a:endParaRPr lang="en-US" sz="3600" b="1" dirty="0">
              <a:latin typeface="Calibri"/>
              <a:cs typeface="Calibri"/>
            </a:endParaRPr>
          </a:p>
        </p:txBody>
      </p:sp>
      <p:sp>
        <p:nvSpPr>
          <p:cNvPr id="3" name="Content Placeholder 2">
            <a:extLst>
              <a:ext uri="{FF2B5EF4-FFF2-40B4-BE49-F238E27FC236}">
                <a16:creationId xmlns:a16="http://schemas.microsoft.com/office/drawing/2014/main" id="{7CD49E8F-7750-480C-1A92-7D8400B1E73D}"/>
              </a:ext>
            </a:extLst>
          </p:cNvPr>
          <p:cNvSpPr>
            <a:spLocks noGrp="1"/>
          </p:cNvSpPr>
          <p:nvPr>
            <p:ph idx="1"/>
          </p:nvPr>
        </p:nvSpPr>
        <p:spPr/>
        <p:txBody>
          <a:bodyPr vert="horz" lIns="0" tIns="45720" rIns="0" bIns="45720" rtlCol="0" anchor="t">
            <a:normAutofit/>
          </a:bodyPr>
          <a:lstStyle/>
          <a:p>
            <a:pPr marL="0" indent="0">
              <a:buNone/>
            </a:pPr>
            <a:endParaRPr lang="en-US" dirty="0"/>
          </a:p>
          <a:p>
            <a:pPr marL="0" indent="0">
              <a:buNone/>
            </a:pPr>
            <a:endParaRPr lang="en-US" dirty="0"/>
          </a:p>
          <a:p>
            <a:pPr>
              <a:buFont typeface="Wingdings" pitchFamily="2" charset="2"/>
              <a:buChar char="§"/>
            </a:pPr>
            <a:r>
              <a:rPr lang="en-US" dirty="0">
                <a:latin typeface="Calibri" panose="020F0502020204030204" pitchFamily="34" charset="0"/>
                <a:cs typeface="Calibri" panose="020F0502020204030204" pitchFamily="34" charset="0"/>
              </a:rPr>
              <a:t>Since the recommender system wholly depends on data, it is important that the data we use is of high quality and we should be able to analyze it properly. The dataset should be more accurate.</a:t>
            </a:r>
          </a:p>
          <a:p>
            <a:pPr>
              <a:buFont typeface="Wingdings" pitchFamily="2" charset="2"/>
              <a:buChar char="§"/>
            </a:pPr>
            <a:r>
              <a:rPr lang="en-US" dirty="0">
                <a:latin typeface="Calibri" panose="020F0502020204030204" pitchFamily="34" charset="0"/>
                <a:cs typeface="Calibri" panose="020F0502020204030204" pitchFamily="34" charset="0"/>
              </a:rPr>
              <a:t> We decided to integrate a chatbot with our Book recommender system. It was a bit challenging, but it was a success.</a:t>
            </a:r>
          </a:p>
        </p:txBody>
      </p:sp>
    </p:spTree>
    <p:extLst>
      <p:ext uri="{BB962C8B-B14F-4D97-AF65-F5344CB8AC3E}">
        <p14:creationId xmlns:p14="http://schemas.microsoft.com/office/powerpoint/2010/main" val="1894598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AF23-BF01-62E2-76E9-FDB5E5E51114}"/>
              </a:ext>
            </a:extLst>
          </p:cNvPr>
          <p:cNvSpPr>
            <a:spLocks noGrp="1"/>
          </p:cNvSpPr>
          <p:nvPr>
            <p:ph type="ctrTitle"/>
          </p:nvPr>
        </p:nvSpPr>
        <p:spPr>
          <a:xfrm>
            <a:off x="1097280" y="758952"/>
            <a:ext cx="10058400" cy="3481494"/>
          </a:xfrm>
        </p:spPr>
        <p:txBody>
          <a:bodyPr>
            <a:normAutofit/>
          </a:bodyPr>
          <a:lstStyle/>
          <a:p>
            <a:pPr algn="ctr"/>
            <a:r>
              <a:rPr lang="en-US" sz="4800" dirty="0">
                <a:latin typeface="Calibri"/>
                <a:cs typeface="Calibri"/>
              </a:rPr>
              <a:t>Thank You!!</a:t>
            </a:r>
          </a:p>
        </p:txBody>
      </p:sp>
    </p:spTree>
    <p:extLst>
      <p:ext uri="{BB962C8B-B14F-4D97-AF65-F5344CB8AC3E}">
        <p14:creationId xmlns:p14="http://schemas.microsoft.com/office/powerpoint/2010/main" val="291235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C4D7-5BB4-02FB-78C4-A91A90942360}"/>
              </a:ext>
            </a:extLst>
          </p:cNvPr>
          <p:cNvSpPr>
            <a:spLocks noGrp="1"/>
          </p:cNvSpPr>
          <p:nvPr>
            <p:ph type="title"/>
          </p:nvPr>
        </p:nvSpPr>
        <p:spPr/>
        <p:txBody>
          <a:bodyPr>
            <a:normAutofit/>
          </a:bodyPr>
          <a:lstStyle/>
          <a:p>
            <a:r>
              <a:rPr lang="en-US" sz="3600" b="1" cap="all" dirty="0">
                <a:latin typeface="Calibri"/>
                <a:ea typeface="+mj-lt"/>
                <a:cs typeface="+mj-lt"/>
              </a:rPr>
              <a:t>Project definition</a:t>
            </a:r>
            <a:endParaRPr lang="en-US" sz="3600" b="1">
              <a:latin typeface="Calibri"/>
              <a:cs typeface="Calibri"/>
            </a:endParaRPr>
          </a:p>
        </p:txBody>
      </p:sp>
      <p:sp>
        <p:nvSpPr>
          <p:cNvPr id="3" name="Content Placeholder 2">
            <a:extLst>
              <a:ext uri="{FF2B5EF4-FFF2-40B4-BE49-F238E27FC236}">
                <a16:creationId xmlns:a16="http://schemas.microsoft.com/office/drawing/2014/main" id="{61727EB0-22A6-F54D-F928-B58EF487E448}"/>
              </a:ext>
            </a:extLst>
          </p:cNvPr>
          <p:cNvSpPr>
            <a:spLocks noGrp="1"/>
          </p:cNvSpPr>
          <p:nvPr>
            <p:ph idx="1"/>
          </p:nvPr>
        </p:nvSpPr>
        <p:spPr>
          <a:xfrm>
            <a:off x="1097280" y="2108202"/>
            <a:ext cx="10058400" cy="3736699"/>
          </a:xfrm>
        </p:spPr>
        <p:txBody>
          <a:bodyPr vert="horz" lIns="0" tIns="45720" rIns="0" bIns="45720" rtlCol="0" anchor="t">
            <a:noAutofit/>
          </a:bodyPr>
          <a:lstStyle/>
          <a:p>
            <a:pPr algn="just"/>
            <a:r>
              <a:rPr lang="en-US" sz="1300" dirty="0">
                <a:latin typeface="Calibri"/>
                <a:ea typeface="+mn-lt"/>
                <a:cs typeface="+mn-lt"/>
              </a:rPr>
              <a:t>A Recommender system is an information filtering software that suggests similar items to a User based on their earlier ‘ratings’ and ‘preferences’. Book Recommendation Systems are being used by Amazon, Barnes and Noble, Flipkart, Goodreads, etc. to recommend books the user would be tempted to buy as they are matched with user choices. To offer products and services to consumers, three types of machine learning recommendation systems based on filtering are utilized.</a:t>
            </a:r>
            <a:endParaRPr lang="en-US" sz="1300" dirty="0">
              <a:latin typeface="Calibri"/>
              <a:cs typeface="Calibri"/>
            </a:endParaRPr>
          </a:p>
          <a:p>
            <a:pPr>
              <a:lnSpc>
                <a:spcPct val="100000"/>
              </a:lnSpc>
              <a:buFont typeface="Wingdings" panose="020F0502020204030204" pitchFamily="34" charset="0"/>
              <a:buChar char="§"/>
            </a:pPr>
            <a:r>
              <a:rPr lang="en-US" sz="1300" dirty="0">
                <a:latin typeface="Calibri"/>
                <a:ea typeface="+mn-lt"/>
                <a:cs typeface="+mn-lt"/>
              </a:rPr>
              <a:t>Content Filtering</a:t>
            </a:r>
            <a:endParaRPr lang="en-US" sz="1300" dirty="0">
              <a:latin typeface="Calibri"/>
              <a:cs typeface="Calibri"/>
            </a:endParaRPr>
          </a:p>
          <a:p>
            <a:pPr>
              <a:lnSpc>
                <a:spcPct val="100000"/>
              </a:lnSpc>
              <a:buFont typeface="Wingdings" panose="020F0502020204030204" pitchFamily="34" charset="0"/>
              <a:buChar char="§"/>
            </a:pPr>
            <a:r>
              <a:rPr lang="en-US" sz="1300" dirty="0">
                <a:latin typeface="Calibri"/>
                <a:ea typeface="+mn-lt"/>
                <a:cs typeface="+mn-lt"/>
              </a:rPr>
              <a:t>Collaborative Filtering</a:t>
            </a:r>
            <a:endParaRPr lang="en-US" sz="1300" dirty="0">
              <a:latin typeface="Calibri"/>
              <a:cs typeface="Calibri"/>
            </a:endParaRPr>
          </a:p>
          <a:p>
            <a:pPr>
              <a:lnSpc>
                <a:spcPct val="100000"/>
              </a:lnSpc>
              <a:buFont typeface="Wingdings" panose="020F0502020204030204" pitchFamily="34" charset="0"/>
              <a:buChar char="§"/>
            </a:pPr>
            <a:r>
              <a:rPr lang="en-US" sz="1300" dirty="0">
                <a:latin typeface="Calibri"/>
                <a:ea typeface="+mn-lt"/>
                <a:cs typeface="+mn-lt"/>
              </a:rPr>
              <a:t>Hybrid Filtering</a:t>
            </a:r>
            <a:endParaRPr lang="en-US" sz="1300" dirty="0">
              <a:latin typeface="Calibri"/>
              <a:cs typeface="Calibri"/>
            </a:endParaRPr>
          </a:p>
          <a:p>
            <a:pPr algn="just"/>
            <a:r>
              <a:rPr lang="en-US" sz="1300" dirty="0">
                <a:latin typeface="Calibri"/>
                <a:ea typeface="+mn-lt"/>
                <a:cs typeface="+mn-lt"/>
              </a:rPr>
              <a:t>We are building a book recommender system using a Collaborative based model. Collaborative filtering models can recommend an item to user A based on the interests of a similar user B. </a:t>
            </a:r>
            <a:endParaRPr lang="en-US" sz="1300" dirty="0">
              <a:latin typeface="Calibri"/>
              <a:cs typeface="Calibri"/>
            </a:endParaRPr>
          </a:p>
          <a:p>
            <a:pPr algn="just"/>
            <a:r>
              <a:rPr lang="en-US" sz="1300" dirty="0">
                <a:latin typeface="Calibri"/>
                <a:ea typeface="+mn-lt"/>
                <a:cs typeface="+mn-lt"/>
              </a:rPr>
              <a:t>A book recommendation system recommends similar books to the reader based on their interest. For instance, when a user visits the homepage, the system should recommend books based on both similarities to books the user has liked in the past and books that similar users liked. Every time a user searches for a new book, the input data is stored, and a user profile is built to get a better idea of what that user’s common search terms and interests are. Once the user profile is set up, the user’s past behavior is used, and implement a collaborative filtering system to recommend users with similar profiles, and similar books.</a:t>
            </a:r>
            <a:endParaRPr lang="en-US" sz="1300" dirty="0">
              <a:latin typeface="Calibri"/>
              <a:cs typeface="Calibri"/>
            </a:endParaRPr>
          </a:p>
          <a:p>
            <a:endParaRPr lang="en-US" sz="1300" dirty="0">
              <a:latin typeface="Calibri"/>
              <a:cs typeface="Calibri"/>
            </a:endParaRPr>
          </a:p>
        </p:txBody>
      </p:sp>
    </p:spTree>
    <p:extLst>
      <p:ext uri="{BB962C8B-B14F-4D97-AF65-F5344CB8AC3E}">
        <p14:creationId xmlns:p14="http://schemas.microsoft.com/office/powerpoint/2010/main" val="374515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F7C6-977A-8D3C-671A-03B8A0CFEF30}"/>
              </a:ext>
            </a:extLst>
          </p:cNvPr>
          <p:cNvSpPr>
            <a:spLocks noGrp="1"/>
          </p:cNvSpPr>
          <p:nvPr>
            <p:ph type="title"/>
          </p:nvPr>
        </p:nvSpPr>
        <p:spPr/>
        <p:txBody>
          <a:bodyPr>
            <a:normAutofit/>
          </a:bodyPr>
          <a:lstStyle/>
          <a:p>
            <a:r>
              <a:rPr lang="en-US" sz="3600" b="1" cap="all" dirty="0">
                <a:latin typeface="Calibri"/>
                <a:ea typeface="+mj-lt"/>
                <a:cs typeface="+mj-lt"/>
              </a:rPr>
              <a:t>PROJECT MOTIVATION</a:t>
            </a:r>
            <a:endParaRPr lang="en-US" sz="3600" b="1">
              <a:latin typeface="Calibri"/>
              <a:cs typeface="Calibri"/>
            </a:endParaRPr>
          </a:p>
        </p:txBody>
      </p:sp>
      <p:sp>
        <p:nvSpPr>
          <p:cNvPr id="3" name="Content Placeholder 2">
            <a:extLst>
              <a:ext uri="{FF2B5EF4-FFF2-40B4-BE49-F238E27FC236}">
                <a16:creationId xmlns:a16="http://schemas.microsoft.com/office/drawing/2014/main" id="{CA0FFC2B-B4E0-3E79-3233-C8F4087F2C82}"/>
              </a:ext>
            </a:extLst>
          </p:cNvPr>
          <p:cNvSpPr>
            <a:spLocks noGrp="1"/>
          </p:cNvSpPr>
          <p:nvPr>
            <p:ph idx="1"/>
          </p:nvPr>
        </p:nvSpPr>
        <p:spPr>
          <a:xfrm>
            <a:off x="1097280" y="2224315"/>
            <a:ext cx="10058400" cy="3644777"/>
          </a:xfrm>
        </p:spPr>
        <p:txBody>
          <a:bodyPr vert="horz" lIns="0" tIns="45720" rIns="0" bIns="45720" rtlCol="0" anchor="t">
            <a:normAutofit/>
          </a:bodyPr>
          <a:lstStyle/>
          <a:p>
            <a:pPr algn="just"/>
            <a:r>
              <a:rPr lang="en-US" dirty="0">
                <a:latin typeface="Calibri"/>
                <a:ea typeface="+mn-lt"/>
                <a:cs typeface="+mn-lt"/>
              </a:rPr>
              <a:t>To recommend the top 5 books KNN model using Euclidean distance will be used. Planning to create an interactive web page using HTML, CSS, Bootstrap, and Flask, and deploy using Heroku.</a:t>
            </a:r>
            <a:endParaRPr lang="en-US" dirty="0">
              <a:latin typeface="Calibri"/>
              <a:cs typeface="Calibri"/>
            </a:endParaRPr>
          </a:p>
          <a:p>
            <a:pPr algn="just"/>
            <a:r>
              <a:rPr lang="en-US" dirty="0">
                <a:latin typeface="Calibri"/>
                <a:ea typeface="+mn-lt"/>
                <a:cs typeface="+mn-lt"/>
              </a:rPr>
              <a:t>We also plan to build a chatbot based on Natural Language Processing (NLP) and use a recommendation engine to suggest similar books. The bot can also recommend various genres of books like Horror, Mystery, Thriller, and Fiction types - Science Fiction, Historical, Fantasy, and Realistic Fiction. It can even detect vague replies and reply accordingly. </a:t>
            </a:r>
            <a:endParaRPr lang="en-US" dirty="0">
              <a:latin typeface="Calibri"/>
              <a:cs typeface="Calibri"/>
            </a:endParaRPr>
          </a:p>
          <a:p>
            <a:pPr algn="just"/>
            <a:r>
              <a:rPr lang="en-US" dirty="0">
                <a:latin typeface="Calibri"/>
                <a:ea typeface="+mn-lt"/>
                <a:cs typeface="+mn-lt"/>
              </a:rPr>
              <a:t>This chatbot will be hosted on a web application. HTML, CSS, Bootstrap, and Flask will be used to take our python code and create a web application with it. Finally, it will be deployed using Heroku.</a:t>
            </a:r>
            <a:endParaRPr lang="en-US" dirty="0">
              <a:latin typeface="Calibri"/>
              <a:cs typeface="Calibri"/>
            </a:endParaRPr>
          </a:p>
          <a:p>
            <a:endParaRPr lang="en-US" dirty="0">
              <a:latin typeface="Calibri"/>
              <a:cs typeface="Calibri"/>
            </a:endParaRPr>
          </a:p>
        </p:txBody>
      </p:sp>
    </p:spTree>
    <p:extLst>
      <p:ext uri="{BB962C8B-B14F-4D97-AF65-F5344CB8AC3E}">
        <p14:creationId xmlns:p14="http://schemas.microsoft.com/office/powerpoint/2010/main" val="3766262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02A9-B132-B2BE-18EC-62723924D74B}"/>
              </a:ext>
            </a:extLst>
          </p:cNvPr>
          <p:cNvSpPr>
            <a:spLocks noGrp="1"/>
          </p:cNvSpPr>
          <p:nvPr>
            <p:ph type="title"/>
          </p:nvPr>
        </p:nvSpPr>
        <p:spPr/>
        <p:txBody>
          <a:bodyPr>
            <a:normAutofit/>
          </a:bodyPr>
          <a:lstStyle/>
          <a:p>
            <a:r>
              <a:rPr lang="en-US" sz="3600" b="1" cap="all" dirty="0">
                <a:latin typeface="Calibri"/>
                <a:ea typeface="+mj-lt"/>
                <a:cs typeface="+mj-lt"/>
              </a:rPr>
              <a:t>DATASET DESCRIPTION</a:t>
            </a:r>
            <a:endParaRPr lang="en-US" sz="3600" b="1">
              <a:latin typeface="Calibri"/>
              <a:cs typeface="Calibri"/>
            </a:endParaRPr>
          </a:p>
        </p:txBody>
      </p:sp>
      <p:sp>
        <p:nvSpPr>
          <p:cNvPr id="3" name="Content Placeholder 2">
            <a:extLst>
              <a:ext uri="{FF2B5EF4-FFF2-40B4-BE49-F238E27FC236}">
                <a16:creationId xmlns:a16="http://schemas.microsoft.com/office/drawing/2014/main" id="{3D7E66F9-1DA7-D333-2DB9-D92BF69F3771}"/>
              </a:ext>
            </a:extLst>
          </p:cNvPr>
          <p:cNvSpPr>
            <a:spLocks noGrp="1"/>
          </p:cNvSpPr>
          <p:nvPr>
            <p:ph idx="1"/>
          </p:nvPr>
        </p:nvSpPr>
        <p:spPr>
          <a:xfrm>
            <a:off x="1097280" y="2021116"/>
            <a:ext cx="10058400" cy="3847976"/>
          </a:xfrm>
        </p:spPr>
        <p:txBody>
          <a:bodyPr vert="horz" lIns="0" tIns="45720" rIns="0" bIns="45720" rtlCol="0" anchor="t">
            <a:noAutofit/>
          </a:bodyPr>
          <a:lstStyle/>
          <a:p>
            <a:r>
              <a:rPr lang="en-US" sz="1600" dirty="0">
                <a:latin typeface="Calibri"/>
                <a:ea typeface="+mn-lt"/>
                <a:cs typeface="+mn-lt"/>
              </a:rPr>
              <a:t>We are using the 3 datasets from Kaggle. </a:t>
            </a:r>
            <a:endParaRPr lang="en-US" sz="1600" dirty="0">
              <a:latin typeface="Calibri"/>
              <a:cs typeface="Calibri"/>
            </a:endParaRPr>
          </a:p>
          <a:p>
            <a:pPr>
              <a:buClr>
                <a:srgbClr val="1CADE4"/>
              </a:buClr>
              <a:buFont typeface="Wingdings" panose="020F0502020204030204" pitchFamily="34" charset="0"/>
              <a:buChar char="§"/>
            </a:pPr>
            <a:r>
              <a:rPr lang="en-US" sz="1600" dirty="0">
                <a:latin typeface="Calibri"/>
                <a:ea typeface="+mn-lt"/>
                <a:cs typeface="+mn-lt"/>
              </a:rPr>
              <a:t>Books.csv  </a:t>
            </a:r>
            <a:endParaRPr lang="en-US" sz="1600" dirty="0">
              <a:latin typeface="Calibri"/>
              <a:cs typeface="Calibri"/>
            </a:endParaRPr>
          </a:p>
          <a:p>
            <a:pPr>
              <a:buClr>
                <a:srgbClr val="1CADE4"/>
              </a:buClr>
            </a:pPr>
            <a:r>
              <a:rPr lang="en-US" sz="1600" dirty="0">
                <a:latin typeface="Calibri"/>
                <a:ea typeface="+mn-lt"/>
                <a:cs typeface="+mn-lt"/>
              </a:rPr>
              <a:t>The ISBN is used to identify books. Additionally, certain content-based information (Book-Title, Book-Author, Year-Of-Publication, Publisher) is provided, which was obtained from Amazon Web Services. URLs to cover photos are also provided.</a:t>
            </a:r>
            <a:endParaRPr lang="en-US" sz="1600" dirty="0">
              <a:latin typeface="Calibri"/>
              <a:cs typeface="Calibri"/>
            </a:endParaRPr>
          </a:p>
          <a:p>
            <a:pPr>
              <a:buClr>
                <a:srgbClr val="1CADE4"/>
              </a:buClr>
              <a:buFont typeface="Wingdings" panose="020F0502020204030204" pitchFamily="34" charset="0"/>
              <a:buChar char="§"/>
            </a:pPr>
            <a:r>
              <a:rPr lang="en-US" sz="1600" dirty="0">
                <a:latin typeface="Calibri"/>
                <a:ea typeface="+mn-lt"/>
                <a:cs typeface="+mn-lt"/>
              </a:rPr>
              <a:t>Users.csv </a:t>
            </a:r>
            <a:endParaRPr lang="en-US" sz="1600" dirty="0">
              <a:latin typeface="Calibri"/>
              <a:cs typeface="Calibri"/>
            </a:endParaRPr>
          </a:p>
          <a:p>
            <a:pPr>
              <a:buClr>
                <a:srgbClr val="1CADE4"/>
              </a:buClr>
            </a:pPr>
            <a:r>
              <a:rPr lang="en-US" sz="1600" dirty="0">
                <a:latin typeface="Calibri"/>
                <a:ea typeface="+mn-lt"/>
                <a:cs typeface="+mn-lt"/>
              </a:rPr>
              <a:t>Contains the users and user IDs (User-ID) have been anonymized and mapped to integers. Demographic data like age and location are provided. </a:t>
            </a:r>
            <a:endParaRPr lang="en-US" sz="1600" dirty="0">
              <a:latin typeface="Calibri"/>
              <a:cs typeface="Calibri"/>
            </a:endParaRPr>
          </a:p>
          <a:p>
            <a:pPr>
              <a:buClr>
                <a:srgbClr val="1CADE4"/>
              </a:buClr>
              <a:buFont typeface="Wingdings" panose="020F0502020204030204" pitchFamily="34" charset="0"/>
              <a:buChar char="§"/>
            </a:pPr>
            <a:r>
              <a:rPr lang="en-US" sz="1600" dirty="0">
                <a:latin typeface="Calibri"/>
                <a:ea typeface="+mn-lt"/>
                <a:cs typeface="+mn-lt"/>
              </a:rPr>
              <a:t>Ratings.csv </a:t>
            </a:r>
            <a:endParaRPr lang="en-US" sz="1600" dirty="0">
              <a:latin typeface="Calibri"/>
              <a:cs typeface="Calibri"/>
            </a:endParaRPr>
          </a:p>
          <a:p>
            <a:pPr>
              <a:buClr>
                <a:srgbClr val="1CADE4"/>
              </a:buClr>
            </a:pPr>
            <a:r>
              <a:rPr lang="en-US" sz="1600" dirty="0">
                <a:latin typeface="Calibri"/>
                <a:ea typeface="+mn-lt"/>
                <a:cs typeface="+mn-lt"/>
              </a:rPr>
              <a:t>Contains the book rating information. Ratings are either explicit, expressed on a scale from 1-10, or implicit, expressed by 0.</a:t>
            </a:r>
            <a:endParaRPr lang="en-US" sz="1600" dirty="0">
              <a:latin typeface="Calibri"/>
              <a:cs typeface="Calibri"/>
            </a:endParaRPr>
          </a:p>
          <a:p>
            <a:endParaRPr lang="en-US" sz="1600" dirty="0">
              <a:latin typeface="Calibri"/>
              <a:cs typeface="Calibri"/>
            </a:endParaRPr>
          </a:p>
        </p:txBody>
      </p:sp>
    </p:spTree>
    <p:extLst>
      <p:ext uri="{BB962C8B-B14F-4D97-AF65-F5344CB8AC3E}">
        <p14:creationId xmlns:p14="http://schemas.microsoft.com/office/powerpoint/2010/main" val="320893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68FDA-C1E7-71CC-5912-C0212C74088E}"/>
              </a:ext>
            </a:extLst>
          </p:cNvPr>
          <p:cNvSpPr>
            <a:spLocks noGrp="1"/>
          </p:cNvSpPr>
          <p:nvPr>
            <p:ph type="title"/>
          </p:nvPr>
        </p:nvSpPr>
        <p:spPr>
          <a:xfrm>
            <a:off x="878911" y="643468"/>
            <a:ext cx="3177847" cy="1674180"/>
          </a:xfrm>
        </p:spPr>
        <p:txBody>
          <a:bodyPr vert="horz" lIns="91440" tIns="45720" rIns="91440" bIns="45720" rtlCol="0" anchor="b">
            <a:normAutofit/>
          </a:bodyPr>
          <a:lstStyle/>
          <a:p>
            <a:r>
              <a:rPr lang="en-US" sz="3600" b="1" cap="all" dirty="0">
                <a:latin typeface="Calibri"/>
                <a:cs typeface="Calibri"/>
              </a:rPr>
              <a:t>EDA RESULTS &amp; INFERENCES </a:t>
            </a:r>
            <a:endParaRPr lang="en-US" sz="3600" b="1">
              <a:latin typeface="Calibri"/>
              <a:cs typeface="Calibri"/>
            </a:endParaRPr>
          </a:p>
        </p:txBody>
      </p:sp>
      <p:cxnSp>
        <p:nvCxnSpPr>
          <p:cNvPr id="16" name="Straight Connector 15">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733CDEA-461C-926A-C8CD-D17764B8046E}"/>
              </a:ext>
            </a:extLst>
          </p:cNvPr>
          <p:cNvSpPr>
            <a:spLocks noGrp="1"/>
          </p:cNvSpPr>
          <p:nvPr>
            <p:ph sz="half" idx="2"/>
          </p:nvPr>
        </p:nvSpPr>
        <p:spPr>
          <a:xfrm>
            <a:off x="858064" y="2639380"/>
            <a:ext cx="3205049" cy="3229714"/>
          </a:xfrm>
        </p:spPr>
        <p:txBody>
          <a:bodyPr vert="horz" lIns="0" tIns="45720" rIns="0" bIns="45720" rtlCol="0" anchor="t">
            <a:normAutofit/>
          </a:bodyPr>
          <a:lstStyle/>
          <a:p>
            <a:pPr>
              <a:lnSpc>
                <a:spcPct val="100000"/>
              </a:lnSpc>
            </a:pPr>
            <a:r>
              <a:rPr lang="en-US" dirty="0">
                <a:latin typeface="Calibri"/>
                <a:cs typeface="Calibri"/>
              </a:rPr>
              <a:t>Agatha Christie published the highest number of books around 650 followed by William Shakespeare around 570 books.</a:t>
            </a:r>
          </a:p>
          <a:p>
            <a:pPr>
              <a:lnSpc>
                <a:spcPct val="100000"/>
              </a:lnSpc>
            </a:pPr>
            <a:endParaRPr lang="en-US"/>
          </a:p>
        </p:txBody>
      </p:sp>
      <p:pic>
        <p:nvPicPr>
          <p:cNvPr id="5" name="Picture 5" descr="Chart, bar chart&#10;&#10;Description automatically generated">
            <a:extLst>
              <a:ext uri="{FF2B5EF4-FFF2-40B4-BE49-F238E27FC236}">
                <a16:creationId xmlns:a16="http://schemas.microsoft.com/office/drawing/2014/main" id="{DAA2C375-0AD6-36E1-588F-EA6FD2811291}"/>
              </a:ext>
            </a:extLst>
          </p:cNvPr>
          <p:cNvPicPr>
            <a:picLocks noGrp="1" noChangeAspect="1"/>
          </p:cNvPicPr>
          <p:nvPr>
            <p:ph sz="half" idx="1"/>
          </p:nvPr>
        </p:nvPicPr>
        <p:blipFill>
          <a:blip r:embed="rId2"/>
          <a:stretch>
            <a:fillRect/>
          </a:stretch>
        </p:blipFill>
        <p:spPr>
          <a:xfrm>
            <a:off x="4653447" y="1266050"/>
            <a:ext cx="6892560" cy="3980452"/>
          </a:xfrm>
          <a:prstGeom prst="rect">
            <a:avLst/>
          </a:prstGeom>
        </p:spPr>
      </p:pic>
      <p:sp>
        <p:nvSpPr>
          <p:cNvPr id="18" name="Rectangle 17">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694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54097-23DD-B694-BC1D-43BEA6164066}"/>
              </a:ext>
            </a:extLst>
          </p:cNvPr>
          <p:cNvSpPr>
            <a:spLocks noGrp="1"/>
          </p:cNvSpPr>
          <p:nvPr>
            <p:ph type="title"/>
          </p:nvPr>
        </p:nvSpPr>
        <p:spPr>
          <a:xfrm>
            <a:off x="878911" y="643468"/>
            <a:ext cx="3177847" cy="1674180"/>
          </a:xfrm>
        </p:spPr>
        <p:txBody>
          <a:bodyPr vert="horz" lIns="91440" tIns="45720" rIns="91440" bIns="45720" rtlCol="0" anchor="b">
            <a:normAutofit/>
          </a:bodyPr>
          <a:lstStyle/>
          <a:p>
            <a:endParaRPr lang="en-US" sz="3700"/>
          </a:p>
          <a:p>
            <a:r>
              <a:rPr lang="en-US" sz="3600" b="1" cap="all" dirty="0">
                <a:latin typeface="Calibri"/>
                <a:cs typeface="Calibri"/>
              </a:rPr>
              <a:t>EDA RESULTS &amp; INFERENCES </a:t>
            </a:r>
            <a:endParaRPr lang="en-US" sz="3600">
              <a:latin typeface="Calibri"/>
              <a:cs typeface="Calibri"/>
            </a:endParaRPr>
          </a:p>
        </p:txBody>
      </p:sp>
      <p:cxnSp>
        <p:nvCxnSpPr>
          <p:cNvPr id="29" name="Straight Connector 28">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1888F92-5C63-084F-29EF-5FEE6345526E}"/>
              </a:ext>
            </a:extLst>
          </p:cNvPr>
          <p:cNvSpPr>
            <a:spLocks noGrp="1"/>
          </p:cNvSpPr>
          <p:nvPr>
            <p:ph sz="half" idx="2"/>
          </p:nvPr>
        </p:nvSpPr>
        <p:spPr>
          <a:xfrm>
            <a:off x="858064" y="2639380"/>
            <a:ext cx="3205049" cy="3229714"/>
          </a:xfrm>
        </p:spPr>
        <p:txBody>
          <a:bodyPr vert="horz" lIns="0" tIns="45720" rIns="0" bIns="45720" rtlCol="0" anchor="t">
            <a:normAutofit/>
          </a:bodyPr>
          <a:lstStyle/>
          <a:p>
            <a:pPr algn="just">
              <a:lnSpc>
                <a:spcPct val="100000"/>
              </a:lnSpc>
            </a:pPr>
            <a:r>
              <a:rPr lang="en-US" dirty="0">
                <a:latin typeface="Calibri"/>
                <a:cs typeface="Calibri"/>
              </a:rPr>
              <a:t>Most of the books were not rated by the users. Rating ‘8’ was given by more than 100k users. </a:t>
            </a:r>
            <a:endParaRPr lang="en-US" dirty="0"/>
          </a:p>
          <a:p>
            <a:pPr>
              <a:lnSpc>
                <a:spcPct val="100000"/>
              </a:lnSpc>
            </a:pPr>
            <a:endParaRPr lang="en-US" dirty="0"/>
          </a:p>
        </p:txBody>
      </p:sp>
      <p:pic>
        <p:nvPicPr>
          <p:cNvPr id="5" name="Picture 5" descr="Chart, histogram&#10;&#10;Description automatically generated">
            <a:extLst>
              <a:ext uri="{FF2B5EF4-FFF2-40B4-BE49-F238E27FC236}">
                <a16:creationId xmlns:a16="http://schemas.microsoft.com/office/drawing/2014/main" id="{E490E111-E0B0-04B5-B866-AA4FB6CA0C2E}"/>
              </a:ext>
            </a:extLst>
          </p:cNvPr>
          <p:cNvPicPr>
            <a:picLocks noGrp="1" noChangeAspect="1"/>
          </p:cNvPicPr>
          <p:nvPr>
            <p:ph sz="half" idx="1"/>
          </p:nvPr>
        </p:nvPicPr>
        <p:blipFill>
          <a:blip r:embed="rId2"/>
          <a:stretch>
            <a:fillRect/>
          </a:stretch>
        </p:blipFill>
        <p:spPr>
          <a:xfrm>
            <a:off x="4653447" y="800802"/>
            <a:ext cx="6892560" cy="4910948"/>
          </a:xfrm>
          <a:prstGeom prst="rect">
            <a:avLst/>
          </a:prstGeom>
        </p:spPr>
      </p:pic>
      <p:sp>
        <p:nvSpPr>
          <p:cNvPr id="31" name="Rectangle 30">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502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526933-621C-0674-55CC-CA34DD802A88}"/>
              </a:ext>
            </a:extLst>
          </p:cNvPr>
          <p:cNvSpPr>
            <a:spLocks noGrp="1"/>
          </p:cNvSpPr>
          <p:nvPr>
            <p:ph type="title"/>
          </p:nvPr>
        </p:nvSpPr>
        <p:spPr>
          <a:xfrm>
            <a:off x="642257" y="634946"/>
            <a:ext cx="3690257" cy="1450757"/>
          </a:xfrm>
        </p:spPr>
        <p:txBody>
          <a:bodyPr vert="horz" lIns="91440" tIns="45720" rIns="91440" bIns="45720" rtlCol="0" anchor="b">
            <a:normAutofit/>
          </a:bodyPr>
          <a:lstStyle/>
          <a:p>
            <a:r>
              <a:rPr lang="en-US" sz="3600" b="1" cap="all" dirty="0">
                <a:latin typeface="Calibri"/>
                <a:ea typeface="+mj-lt"/>
                <a:cs typeface="+mj-lt"/>
              </a:rPr>
              <a:t>EDA RESULTS &amp;</a:t>
            </a:r>
            <a:br>
              <a:rPr lang="en-US" sz="3600" b="1" cap="all" dirty="0">
                <a:latin typeface="Calibri"/>
                <a:ea typeface="+mj-lt"/>
                <a:cs typeface="+mj-lt"/>
              </a:rPr>
            </a:br>
            <a:r>
              <a:rPr lang="en-US" sz="3600" b="1" cap="all" dirty="0">
                <a:latin typeface="Calibri"/>
                <a:ea typeface="+mj-lt"/>
                <a:cs typeface="+mj-lt"/>
              </a:rPr>
              <a:t>INFERENCES </a:t>
            </a:r>
            <a:endParaRPr lang="en-US" sz="3600">
              <a:latin typeface="Calibri"/>
              <a:ea typeface="+mj-lt"/>
              <a:cs typeface="+mj-lt"/>
            </a:endParaRPr>
          </a:p>
        </p:txBody>
      </p:sp>
      <p:cxnSp>
        <p:nvCxnSpPr>
          <p:cNvPr id="16" name="Straight Connector 15">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ED41A93-F604-9390-D897-583643DB3D13}"/>
              </a:ext>
            </a:extLst>
          </p:cNvPr>
          <p:cNvSpPr>
            <a:spLocks noGrp="1"/>
          </p:cNvSpPr>
          <p:nvPr>
            <p:ph sz="half" idx="2"/>
          </p:nvPr>
        </p:nvSpPr>
        <p:spPr>
          <a:xfrm>
            <a:off x="642257" y="2407436"/>
            <a:ext cx="3690257" cy="3461658"/>
          </a:xfrm>
        </p:spPr>
        <p:txBody>
          <a:bodyPr vert="horz" lIns="0" tIns="45720" rIns="0" bIns="45720" rtlCol="0" anchor="t">
            <a:normAutofit/>
          </a:bodyPr>
          <a:lstStyle/>
          <a:p>
            <a:pPr algn="just">
              <a:lnSpc>
                <a:spcPct val="100000"/>
              </a:lnSpc>
            </a:pPr>
            <a:r>
              <a:rPr lang="en-US" dirty="0">
                <a:latin typeface="Calibri"/>
                <a:ea typeface="+mn-lt"/>
                <a:cs typeface="+mn-lt"/>
              </a:rPr>
              <a:t>This graph represents the highest number of ratings. These shows the few of the top rated books.</a:t>
            </a:r>
            <a:endParaRPr lang="en-US">
              <a:latin typeface="Calibri"/>
              <a:cs typeface="Calibri"/>
            </a:endParaRPr>
          </a:p>
          <a:p>
            <a:pPr>
              <a:lnSpc>
                <a:spcPct val="100000"/>
              </a:lnSpc>
            </a:pPr>
            <a:endParaRPr lang="en-US" dirty="0"/>
          </a:p>
        </p:txBody>
      </p:sp>
      <p:pic>
        <p:nvPicPr>
          <p:cNvPr id="5" name="Picture 5" descr="Chart, bar chart&#10;&#10;Description automatically generated">
            <a:extLst>
              <a:ext uri="{FF2B5EF4-FFF2-40B4-BE49-F238E27FC236}">
                <a16:creationId xmlns:a16="http://schemas.microsoft.com/office/drawing/2014/main" id="{A50D90F6-2EA0-DCFE-3903-9C4D871DE7B2}"/>
              </a:ext>
            </a:extLst>
          </p:cNvPr>
          <p:cNvPicPr>
            <a:picLocks noGrp="1" noChangeAspect="1"/>
          </p:cNvPicPr>
          <p:nvPr>
            <p:ph sz="half" idx="1"/>
          </p:nvPr>
        </p:nvPicPr>
        <p:blipFill rotWithShape="1">
          <a:blip r:embed="rId2"/>
          <a:srcRect t="193" r="3" b="2144"/>
          <a:stretch/>
        </p:blipFill>
        <p:spPr>
          <a:xfrm>
            <a:off x="4648201" y="640081"/>
            <a:ext cx="6909801" cy="5314406"/>
          </a:xfrm>
          <a:prstGeom prst="rect">
            <a:avLst/>
          </a:prstGeom>
        </p:spPr>
      </p:pic>
      <p:sp>
        <p:nvSpPr>
          <p:cNvPr id="18" name="Rectangle 1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6243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63027-A299-6773-46A0-F5586D38B86A}"/>
              </a:ext>
            </a:extLst>
          </p:cNvPr>
          <p:cNvSpPr>
            <a:spLocks noGrp="1"/>
          </p:cNvSpPr>
          <p:nvPr>
            <p:ph type="title"/>
          </p:nvPr>
        </p:nvSpPr>
        <p:spPr>
          <a:xfrm>
            <a:off x="642257" y="634946"/>
            <a:ext cx="3690257" cy="1450757"/>
          </a:xfrm>
        </p:spPr>
        <p:txBody>
          <a:bodyPr vert="horz" lIns="91440" tIns="45720" rIns="91440" bIns="45720" rtlCol="0" anchor="b">
            <a:noAutofit/>
          </a:bodyPr>
          <a:lstStyle/>
          <a:p>
            <a:endParaRPr lang="en-US" sz="4800"/>
          </a:p>
          <a:p>
            <a:r>
              <a:rPr lang="en-US" sz="3600" b="1" cap="all" dirty="0">
                <a:latin typeface="Calibri"/>
                <a:ea typeface="+mj-lt"/>
                <a:cs typeface="+mj-lt"/>
              </a:rPr>
              <a:t>EDA RESULTS &amp;</a:t>
            </a:r>
            <a:br>
              <a:rPr lang="en-US" sz="3600" b="1" cap="all" dirty="0">
                <a:latin typeface="Calibri"/>
                <a:ea typeface="+mj-lt"/>
                <a:cs typeface="+mj-lt"/>
              </a:rPr>
            </a:br>
            <a:r>
              <a:rPr lang="en-US" sz="3600" b="1" cap="all" dirty="0">
                <a:latin typeface="Calibri"/>
                <a:ea typeface="+mj-lt"/>
                <a:cs typeface="+mj-lt"/>
              </a:rPr>
              <a:t>INFERENCES </a:t>
            </a:r>
            <a:endParaRPr lang="en-US" sz="3600" dirty="0">
              <a:latin typeface="Calibri"/>
              <a:ea typeface="+mj-lt"/>
              <a:cs typeface="+mj-lt"/>
            </a:endParaRPr>
          </a:p>
        </p:txBody>
      </p:sp>
      <p:cxnSp>
        <p:nvCxnSpPr>
          <p:cNvPr id="16" name="Straight Connector 15">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C061637-C63D-3BD1-3224-926ACE352530}"/>
              </a:ext>
            </a:extLst>
          </p:cNvPr>
          <p:cNvSpPr>
            <a:spLocks noGrp="1"/>
          </p:cNvSpPr>
          <p:nvPr>
            <p:ph sz="half" idx="2"/>
          </p:nvPr>
        </p:nvSpPr>
        <p:spPr>
          <a:xfrm>
            <a:off x="642257" y="2407436"/>
            <a:ext cx="3690257" cy="3461658"/>
          </a:xfrm>
        </p:spPr>
        <p:txBody>
          <a:bodyPr vert="horz" lIns="0" tIns="45720" rIns="0" bIns="45720" rtlCol="0" anchor="t">
            <a:normAutofit/>
          </a:bodyPr>
          <a:lstStyle/>
          <a:p>
            <a:pPr algn="just">
              <a:lnSpc>
                <a:spcPct val="100000"/>
              </a:lnSpc>
            </a:pPr>
            <a:r>
              <a:rPr lang="en-US" dirty="0">
                <a:latin typeface="Calibri"/>
                <a:ea typeface="+mn-lt"/>
                <a:cs typeface="+mn-lt"/>
              </a:rPr>
              <a:t>This histogram represents the age of users. We can observe that most of the users are of middle age 20 to 60 and maximum at 30’s. </a:t>
            </a:r>
            <a:endParaRPr lang="en-US" dirty="0">
              <a:latin typeface="Calibri"/>
              <a:cs typeface="Calibri"/>
            </a:endParaRPr>
          </a:p>
          <a:p>
            <a:pPr>
              <a:lnSpc>
                <a:spcPct val="100000"/>
              </a:lnSpc>
            </a:pPr>
            <a:endParaRPr lang="en-US" dirty="0"/>
          </a:p>
        </p:txBody>
      </p:sp>
      <p:pic>
        <p:nvPicPr>
          <p:cNvPr id="5" name="Picture 5" descr="Chart, histogram&#10;&#10;Description automatically generated">
            <a:extLst>
              <a:ext uri="{FF2B5EF4-FFF2-40B4-BE49-F238E27FC236}">
                <a16:creationId xmlns:a16="http://schemas.microsoft.com/office/drawing/2014/main" id="{C48776A1-E73A-E8E6-1AE8-12B542E8F232}"/>
              </a:ext>
            </a:extLst>
          </p:cNvPr>
          <p:cNvPicPr>
            <a:picLocks noGrp="1" noChangeAspect="1"/>
          </p:cNvPicPr>
          <p:nvPr>
            <p:ph sz="half" idx="1"/>
          </p:nvPr>
        </p:nvPicPr>
        <p:blipFill rotWithShape="1">
          <a:blip r:embed="rId2"/>
          <a:srcRect t="1079" r="3" b="3"/>
          <a:stretch/>
        </p:blipFill>
        <p:spPr>
          <a:xfrm>
            <a:off x="4648201" y="640081"/>
            <a:ext cx="6909801" cy="5314406"/>
          </a:xfrm>
          <a:prstGeom prst="rect">
            <a:avLst/>
          </a:prstGeom>
        </p:spPr>
      </p:pic>
      <p:sp>
        <p:nvSpPr>
          <p:cNvPr id="18" name="Rectangle 1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4491067"/>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Wood Type</Template>
  <TotalTime>7</TotalTime>
  <Words>1366</Words>
  <Application>Microsoft Macintosh PowerPoint</Application>
  <PresentationFormat>Widescreen</PresentationFormat>
  <Paragraphs>101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Univers</vt:lpstr>
      <vt:lpstr>Univers Condensed</vt:lpstr>
      <vt:lpstr>Wingdings</vt:lpstr>
      <vt:lpstr>RetrospectVTI</vt:lpstr>
      <vt:lpstr>Book Recommender System</vt:lpstr>
      <vt:lpstr>Contents</vt:lpstr>
      <vt:lpstr>Project definition</vt:lpstr>
      <vt:lpstr>PROJECT MOTIVATION</vt:lpstr>
      <vt:lpstr>DATASET DESCRIPTION</vt:lpstr>
      <vt:lpstr>EDA RESULTS &amp; INFERENCES </vt:lpstr>
      <vt:lpstr> EDA RESULTS &amp; INFERENCES </vt:lpstr>
      <vt:lpstr>EDA RESULTS &amp; INFERENCES </vt:lpstr>
      <vt:lpstr> EDA RESULTS &amp; INFERENCES </vt:lpstr>
      <vt:lpstr>EDA RESULTS &amp; INFERENCES </vt:lpstr>
      <vt:lpstr>EDA RESULTS &amp; Inferences </vt:lpstr>
      <vt:lpstr>CURRENT MODEL CHOICES</vt:lpstr>
      <vt:lpstr>CURRENT MODEL CHOICES</vt:lpstr>
      <vt:lpstr>CURRENT MODEL CHOICES</vt:lpstr>
      <vt:lpstr>Final Output</vt:lpstr>
      <vt:lpstr>Final Output</vt:lpstr>
      <vt:lpstr>Final Output</vt:lpstr>
      <vt:lpstr>Final Output</vt:lpstr>
      <vt:lpstr>FINAL OUTPUT</vt:lpstr>
      <vt:lpstr>Final Output</vt:lpstr>
      <vt:lpstr>Roles and Responsibilities</vt:lpstr>
      <vt:lpstr>CHALLENGES AND OTHER REMARKS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Meghana Jammula</cp:lastModifiedBy>
  <cp:revision>520</cp:revision>
  <dcterms:created xsi:type="dcterms:W3CDTF">2022-07-30T20:14:33Z</dcterms:created>
  <dcterms:modified xsi:type="dcterms:W3CDTF">2022-08-01T02:43:24Z</dcterms:modified>
</cp:coreProperties>
</file>