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30"/>
  </p:notesMasterIdLst>
  <p:sldIdLst>
    <p:sldId id="419" r:id="rId4"/>
    <p:sldId id="407" r:id="rId5"/>
    <p:sldId id="421" r:id="rId6"/>
    <p:sldId id="422" r:id="rId7"/>
    <p:sldId id="423" r:id="rId8"/>
    <p:sldId id="424" r:id="rId9"/>
    <p:sldId id="440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13" r:id="rId18"/>
    <p:sldId id="426" r:id="rId19"/>
    <p:sldId id="427" r:id="rId20"/>
    <p:sldId id="428" r:id="rId21"/>
    <p:sldId id="417" r:id="rId22"/>
    <p:sldId id="416" r:id="rId23"/>
    <p:sldId id="429" r:id="rId24"/>
    <p:sldId id="415" r:id="rId25"/>
    <p:sldId id="411" r:id="rId26"/>
    <p:sldId id="437" r:id="rId27"/>
    <p:sldId id="412" r:id="rId28"/>
    <p:sldId id="439" r:id="rId29"/>
  </p:sldIdLst>
  <p:sldSz cx="9144000" cy="5143500" type="screen16x9"/>
  <p:notesSz cx="6858000" cy="9144000"/>
  <p:defaultTextStyle>
    <a:defPPr>
      <a:defRPr lang="en-US"/>
    </a:defPPr>
    <a:lvl1pPr marL="0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32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46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19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0927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661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393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124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1855" algn="l" defTabSz="6854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93488" autoAdjust="0"/>
  </p:normalViewPr>
  <p:slideViewPr>
    <p:cSldViewPr snapToGrid="0">
      <p:cViewPr>
        <p:scale>
          <a:sx n="100" d="100"/>
          <a:sy n="100" d="100"/>
        </p:scale>
        <p:origin x="-560" y="-616"/>
      </p:cViewPr>
      <p:guideLst>
        <p:guide orient="horz" pos="243"/>
        <p:guide orient="horz" pos="138"/>
        <p:guide orient="horz" pos="3120"/>
        <p:guide orient="horz" pos="2997"/>
        <p:guide orient="horz" pos="1620"/>
        <p:guide orient="horz" pos="2767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commentAuthors" Target="commentAuthor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tieCodeDotOrg:Desktop:Infographics%20for%20carousel:For%20PPT:graphs%20for%20generic%20advocacy%20slid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66804620055023"/>
          <c:y val="0.0417000907248491"/>
          <c:w val="0.913741224741486"/>
          <c:h val="0.876995593075815"/>
        </c:manualLayout>
      </c:layout>
      <c:barChart>
        <c:barDir val="col"/>
        <c:grouping val="stacked"/>
        <c:varyColors val="0"/>
        <c:ser>
          <c:idx val="1"/>
          <c:order val="0"/>
          <c:spPr>
            <a:noFill/>
            <a:ln>
              <a:noFill/>
            </a:ln>
          </c:spPr>
          <c:invertIfNegative val="0"/>
          <c:cat>
            <c:numRef>
              <c:f>Sheet1!$A$25:$A$39</c:f>
              <c:numCache>
                <c:formatCode>General</c:formatCode>
                <c:ptCount val="15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</c:numCache>
            </c:numRef>
          </c:cat>
          <c:val>
            <c:numRef>
              <c:f>Sheet1!$C$25:$C$39</c:f>
              <c:numCache>
                <c:formatCode>#,##0</c:formatCode>
                <c:ptCount val="15"/>
                <c:pt idx="0">
                  <c:v>9268.0</c:v>
                </c:pt>
                <c:pt idx="1">
                  <c:v>10463.0</c:v>
                </c:pt>
                <c:pt idx="2">
                  <c:v>11593.0</c:v>
                </c:pt>
                <c:pt idx="3">
                  <c:v>12838.0</c:v>
                </c:pt>
                <c:pt idx="4">
                  <c:v>11606.0</c:v>
                </c:pt>
                <c:pt idx="5">
                  <c:v>9261.0</c:v>
                </c:pt>
                <c:pt idx="6">
                  <c:v>7006.0</c:v>
                </c:pt>
                <c:pt idx="7">
                  <c:v>5578.0</c:v>
                </c:pt>
                <c:pt idx="8">
                  <c:v>4756.0</c:v>
                </c:pt>
                <c:pt idx="9">
                  <c:v>4742.0</c:v>
                </c:pt>
                <c:pt idx="10">
                  <c:v>4978.0</c:v>
                </c:pt>
                <c:pt idx="11">
                  <c:v>5133.0</c:v>
                </c:pt>
                <c:pt idx="12">
                  <c:v>5792.0</c:v>
                </c:pt>
                <c:pt idx="13">
                  <c:v>6338.0</c:v>
                </c:pt>
                <c:pt idx="14">
                  <c:v>7327.0</c:v>
                </c:pt>
              </c:numCache>
            </c:numRef>
          </c:val>
        </c:ser>
        <c:ser>
          <c:idx val="2"/>
          <c:order val="1"/>
          <c:spPr>
            <a:noFill/>
            <a:ln>
              <a:noFill/>
            </a:ln>
          </c:spPr>
          <c:invertIfNegative val="0"/>
          <c:cat>
            <c:numRef>
              <c:f>Sheet1!$A$25:$A$39</c:f>
              <c:numCache>
                <c:formatCode>General</c:formatCode>
                <c:ptCount val="15"/>
                <c:pt idx="0">
                  <c:v>2000.0</c:v>
                </c:pt>
                <c:pt idx="1">
                  <c:v>2001.0</c:v>
                </c:pt>
                <c:pt idx="2">
                  <c:v>2002.0</c:v>
                </c:pt>
                <c:pt idx="3">
                  <c:v>2003.0</c:v>
                </c:pt>
                <c:pt idx="4">
                  <c:v>2004.0</c:v>
                </c:pt>
                <c:pt idx="5">
                  <c:v>2005.0</c:v>
                </c:pt>
                <c:pt idx="6">
                  <c:v>2006.0</c:v>
                </c:pt>
                <c:pt idx="7">
                  <c:v>2007.0</c:v>
                </c:pt>
                <c:pt idx="8">
                  <c:v>2008.0</c:v>
                </c:pt>
                <c:pt idx="9">
                  <c:v>2009.0</c:v>
                </c:pt>
                <c:pt idx="10">
                  <c:v>2010.0</c:v>
                </c:pt>
                <c:pt idx="11">
                  <c:v>2011.0</c:v>
                </c:pt>
                <c:pt idx="12">
                  <c:v>2012.0</c:v>
                </c:pt>
                <c:pt idx="13">
                  <c:v>2013.0</c:v>
                </c:pt>
                <c:pt idx="14">
                  <c:v>2014.0</c:v>
                </c:pt>
              </c:numCache>
            </c:numRef>
          </c:cat>
          <c:val>
            <c:numRef>
              <c:f>Sheet1!$D$25:$D$39</c:f>
              <c:numCache>
                <c:formatCode>#,##0</c:formatCode>
                <c:ptCount val="15"/>
                <c:pt idx="0">
                  <c:v>24548.0</c:v>
                </c:pt>
                <c:pt idx="1">
                  <c:v>28269.0</c:v>
                </c:pt>
                <c:pt idx="2">
                  <c:v>31474.0</c:v>
                </c:pt>
                <c:pt idx="3">
                  <c:v>35665.0</c:v>
                </c:pt>
                <c:pt idx="4">
                  <c:v>35975.0</c:v>
                </c:pt>
                <c:pt idx="5">
                  <c:v>33535.0</c:v>
                </c:pt>
                <c:pt idx="6">
                  <c:v>28690.0</c:v>
                </c:pt>
                <c:pt idx="7">
                  <c:v>25825.0</c:v>
                </c:pt>
                <c:pt idx="8">
                  <c:v>23644.0</c:v>
                </c:pt>
                <c:pt idx="9">
                  <c:v>23547.0</c:v>
                </c:pt>
                <c:pt idx="10">
                  <c:v>24113.0</c:v>
                </c:pt>
                <c:pt idx="11">
                  <c:v>26584.0</c:v>
                </c:pt>
                <c:pt idx="12">
                  <c:v>29172.0</c:v>
                </c:pt>
                <c:pt idx="13">
                  <c:v>31837.0</c:v>
                </c:pt>
                <c:pt idx="14">
                  <c:v>35642.0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2474680"/>
        <c:axId val="2132477656"/>
      </c:barChart>
      <c:catAx>
        <c:axId val="2132474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32477656"/>
        <c:crosses val="autoZero"/>
        <c:auto val="1"/>
        <c:lblAlgn val="ctr"/>
        <c:lblOffset val="100"/>
        <c:noMultiLvlLbl val="0"/>
      </c:catAx>
      <c:valAx>
        <c:axId val="2132477656"/>
        <c:scaling>
          <c:orientation val="minMax"/>
          <c:max val="50000.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21324746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3975767984223"/>
          <c:y val="0.0491555575404357"/>
          <c:w val="0.924946236980066"/>
          <c:h val="0.9508444424595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0.71</c:v>
                </c:pt>
                <c:pt idx="1">
                  <c:v>0.29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01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02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035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047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058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071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082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8094" algn="l" defTabSz="67202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74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800" dirty="0" smtClean="0"/>
              <a:t>When</a:t>
            </a:r>
            <a:r>
              <a:rPr lang="en-US" sz="4800" baseline="0" dirty="0" smtClean="0"/>
              <a:t> giving this presentation, update the stats and </a:t>
            </a:r>
            <a:r>
              <a:rPr lang="en-US" sz="4800" b="0" baseline="0" dirty="0" smtClean="0"/>
              <a:t>localize</a:t>
            </a:r>
            <a:r>
              <a:rPr lang="en-US" sz="4800" baseline="0" dirty="0" smtClean="0"/>
              <a:t> to wherever you’re presenting using data from fact-sheets at http://</a:t>
            </a:r>
            <a:r>
              <a:rPr lang="en-US" sz="4800" baseline="0" dirty="0" err="1" smtClean="0"/>
              <a:t>code.org</a:t>
            </a:r>
            <a:r>
              <a:rPr lang="en-US" sz="4800" baseline="0" dirty="0" smtClean="0"/>
              <a:t>/promote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6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818546"/>
            <a:ext cx="8016545" cy="857250"/>
          </a:xfrm>
          <a:prstGeom prst="rect">
            <a:avLst/>
          </a:prstGeom>
        </p:spPr>
        <p:txBody>
          <a:bodyPr lIns="91394" tIns="45697" rIns="91394" bIns="45697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1714506"/>
            <a:ext cx="8016545" cy="3286125"/>
          </a:xfrm>
          <a:prstGeom prst="rect">
            <a:avLst/>
          </a:prstGeom>
        </p:spPr>
        <p:txBody>
          <a:bodyPr lIns="91394" tIns="45697" rIns="91394" bIns="45697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6" y="1622096"/>
            <a:ext cx="1262783" cy="252984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40" tIns="34270" rIns="68540" bIns="34270" numCol="1" anchor="t" anchorCtr="0" compatLnSpc="1">
            <a:prstTxWarp prst="textNoShape">
              <a:avLst/>
            </a:prstTxWarp>
          </a:bodyPr>
          <a:lstStyle/>
          <a:p>
            <a:pPr defTabSz="685301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458988"/>
            <a:ext cx="7885699" cy="1475484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301">
              <a:lnSpc>
                <a:spcPts val="5396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4" y="3788525"/>
            <a:ext cx="2559285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7" y="4979099"/>
            <a:ext cx="7801227" cy="1644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080" tIns="109665" rIns="137080" bIns="1096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894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73" y="2838102"/>
            <a:ext cx="7885699" cy="1096363"/>
          </a:xfrm>
          <a:prstGeom prst="rect">
            <a:avLst/>
          </a:prstGeom>
        </p:spPr>
        <p:txBody>
          <a:bodyPr wrap="square" lIns="67202" tIns="33602" rIns="67202" bIns="33602" anchor="b">
            <a:spAutoFit/>
          </a:bodyPr>
          <a:lstStyle/>
          <a:p>
            <a:pPr defTabSz="685301">
              <a:lnSpc>
                <a:spcPts val="7870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3788525"/>
            <a:ext cx="2206386" cy="652224"/>
          </a:xfrm>
          <a:prstGeom prst="rect">
            <a:avLst/>
          </a:prstGeom>
        </p:spPr>
        <p:txBody>
          <a:bodyPr wrap="none" lIns="67202" tIns="33602" rIns="67202" bIns="33602">
            <a:spAutoFit/>
          </a:bodyPr>
          <a:lstStyle/>
          <a:p>
            <a:pPr defTabSz="685301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6" y="1294875"/>
            <a:ext cx="1262783" cy="580206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957067"/>
            <a:ext cx="7882695" cy="911898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536251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887903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1685838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1070988"/>
            <a:ext cx="7882695" cy="1797989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1" y="3139770"/>
            <a:ext cx="5485797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7" y="3687874"/>
            <a:ext cx="5485797" cy="98355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87455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7" y="3688161"/>
            <a:ext cx="7882695" cy="980537"/>
          </a:xfrm>
        </p:spPr>
        <p:txBody>
          <a:bodyPr wrap="square" lIns="67202" tIns="33602" rIns="67202" bIns="33602" anchor="b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485533"/>
            <a:ext cx="548776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41" y="998788"/>
            <a:ext cx="3678241" cy="3672641"/>
          </a:xfrm>
        </p:spPr>
        <p:txBody>
          <a:bodyPr wrap="square" lIns="67202" tIns="33602" rIns="67202" bIns="33602" anchor="t">
            <a:noAutofit/>
          </a:bodyPr>
          <a:lstStyle>
            <a:lvl1pPr marL="0" algn="l" defTabSz="685301" rtl="0" eaLnBrk="1" latinLnBrk="0" hangingPunct="1">
              <a:lnSpc>
                <a:spcPts val="6296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301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486651"/>
            <a:ext cx="4089996" cy="3199062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marL="0" marR="0" lvl="0" indent="0" algn="l" defTabSz="685301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487455"/>
            <a:ext cx="3876842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23" y="4136882"/>
            <a:ext cx="4887519" cy="485535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232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3887467"/>
            <a:ext cx="4878624" cy="271228"/>
          </a:xfrm>
        </p:spPr>
        <p:txBody>
          <a:bodyPr lIns="67202" tIns="33602" rIns="67202" bIns="33602" anchor="t">
            <a:noAutofit/>
          </a:bodyPr>
          <a:lstStyle>
            <a:lvl1pPr marL="0" marR="0" indent="0" algn="l" defTabSz="685301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1909" indent="0">
              <a:buNone/>
              <a:defRPr/>
            </a:lvl2pPr>
            <a:lvl3pPr marL="419848" indent="0">
              <a:buNone/>
              <a:defRPr/>
            </a:lvl3pPr>
            <a:lvl4pPr marL="587788" indent="0">
              <a:buNone/>
              <a:defRPr/>
            </a:lvl4pPr>
            <a:lvl5pPr marL="755726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18339"/>
            <a:ext cx="8741880" cy="674749"/>
          </a:xfrm>
          <a:prstGeom prst="rect">
            <a:avLst/>
          </a:prstGeom>
        </p:spPr>
        <p:txBody>
          <a:bodyPr vert="horz" wrap="square" lIns="107524" tIns="67202" rIns="107524" bIns="67202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658478"/>
          </a:xfrm>
          <a:prstGeom prst="rect">
            <a:avLst/>
          </a:prstGeom>
        </p:spPr>
        <p:txBody>
          <a:bodyPr vert="horz" wrap="square" lIns="107524" tIns="67202" rIns="107524" bIns="67202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2" y="71476"/>
            <a:ext cx="8996924" cy="5000569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301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232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1909" marR="0" indent="-251909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177" marR="0" indent="-177268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7788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5726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3667" marR="0" indent="-167940" algn="l" defTabSz="68523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4387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005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621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236" indent="-171309" algn="l" defTabSz="6852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16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232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849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464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081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697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313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930" algn="l" defTabSz="68523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39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49" indent="-171349" algn="l" defTabSz="68539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04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4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444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142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840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539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237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935" indent="-171349" algn="l" defTabSz="68539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69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3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96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794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492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190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8888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587" algn="l" defTabSz="68539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de.org/promo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316" y="874184"/>
            <a:ext cx="8229600" cy="175431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5400" dirty="0">
                <a:latin typeface="Arial"/>
                <a:cs typeface="Arial"/>
              </a:rPr>
              <a:t>Computers and software are changing everything…</a:t>
            </a:r>
          </a:p>
        </p:txBody>
      </p:sp>
    </p:spTree>
    <p:extLst>
      <p:ext uri="{BB962C8B-B14F-4D97-AF65-F5344CB8AC3E}">
        <p14:creationId xmlns:p14="http://schemas.microsoft.com/office/powerpoint/2010/main" val="2940293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" t="24110" r="464" b="2687"/>
          <a:stretch/>
        </p:blipFill>
        <p:spPr>
          <a:xfrm>
            <a:off x="0" y="1"/>
            <a:ext cx="9144000" cy="51435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</p:spTree>
    <p:extLst>
      <p:ext uri="{BB962C8B-B14F-4D97-AF65-F5344CB8AC3E}">
        <p14:creationId xmlns:p14="http://schemas.microsoft.com/office/powerpoint/2010/main" val="31122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" b="73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" y="3279492"/>
            <a:ext cx="9143999" cy="1864008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219" tIns="33609" rIns="67219" bIns="33609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56" y="3498567"/>
            <a:ext cx="5323799" cy="746870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computer: 1943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flipH="1">
            <a:off x="6763206" y="-37077"/>
            <a:ext cx="2412809" cy="839211"/>
          </a:xfrm>
          <a:prstGeom prst="rect">
            <a:avLst/>
          </a:prstGeom>
        </p:spPr>
        <p:txBody>
          <a:bodyPr vert="horz" lIns="0" tIns="30464" rIns="0" bIns="30464" rtlCol="0" anchor="ctr">
            <a:noAutofit/>
          </a:bodyPr>
          <a:lstStyle>
            <a:lvl1pPr algn="l" defTabSz="414415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3700" b="0" i="0" kern="1200">
                <a:solidFill>
                  <a:schemeClr val="accent1"/>
                </a:solidFill>
                <a:latin typeface="Gotham Bold"/>
                <a:ea typeface="+mj-ea"/>
                <a:cs typeface="Gotham Bold"/>
              </a:defRPr>
            </a:lvl1pPr>
          </a:lstStyle>
          <a:p>
            <a:pPr defTabSz="685557">
              <a:lnSpc>
                <a:spcPct val="100000"/>
              </a:lnSpc>
            </a:pPr>
            <a:r>
              <a:rPr lang="en-US" sz="29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Ada Lovelace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154" y="4179907"/>
            <a:ext cx="7557773" cy="746879"/>
          </a:xfrm>
          <a:prstGeom prst="rect">
            <a:avLst/>
          </a:prstGeom>
        </p:spPr>
        <p:txBody>
          <a:bodyPr wrap="none" lIns="67219" tIns="33609" rIns="67219" bIns="33609">
            <a:spAutoFit/>
          </a:bodyPr>
          <a:lstStyle/>
          <a:p>
            <a:pPr defTabSz="685557">
              <a:spcBef>
                <a:spcPct val="0"/>
              </a:spcBef>
            </a:pPr>
            <a:r>
              <a:rPr lang="en-US" sz="44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Arial"/>
                <a:ea typeface="Adobe Gothic Std B" panose="020B0800000000000000" pitchFamily="34" charset="-128"/>
                <a:cs typeface="Arial"/>
              </a:rPr>
              <a:t>First computer program: 1843</a:t>
            </a:r>
          </a:p>
        </p:txBody>
      </p:sp>
    </p:spTree>
    <p:extLst>
      <p:ext uri="{BB962C8B-B14F-4D97-AF65-F5344CB8AC3E}">
        <p14:creationId xmlns:p14="http://schemas.microsoft.com/office/powerpoint/2010/main" val="128888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123636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037433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415496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vocational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foundational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13553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2.jpe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7244704" y="3146897"/>
            <a:ext cx="1706572" cy="1778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201930" y="3146898"/>
            <a:ext cx="1708209" cy="17783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1963106" y="3142121"/>
            <a:ext cx="1708291" cy="17830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3724364" y="3146898"/>
            <a:ext cx="1707833" cy="1778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99" y="902272"/>
            <a:ext cx="1722700" cy="1399636"/>
          </a:xfrm>
          <a:prstGeom prst="rect">
            <a:avLst/>
          </a:prstGeom>
        </p:spPr>
      </p:pic>
      <p:sp>
        <p:nvSpPr>
          <p:cNvPr id="14" name="Title 2"/>
          <p:cNvSpPr txBox="1">
            <a:spLocks/>
          </p:cNvSpPr>
          <p:nvPr/>
        </p:nvSpPr>
        <p:spPr>
          <a:xfrm>
            <a:off x="206566" y="223905"/>
            <a:ext cx="6965695" cy="700431"/>
          </a:xfrm>
          <a:prstGeom prst="rect">
            <a:avLst/>
          </a:prstGeom>
        </p:spPr>
        <p:txBody>
          <a:bodyPr lIns="134453" tIns="67227" rIns="67227" bIns="33613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Technology affects </a:t>
            </a:r>
            <a:r>
              <a:rPr lang="en-US" sz="32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32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field:</a:t>
            </a:r>
            <a:endParaRPr lang="en-US" sz="32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5" y="1190121"/>
            <a:ext cx="3166842" cy="1813748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5485164" y="3146897"/>
            <a:ext cx="1707689" cy="1781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832" y="950080"/>
            <a:ext cx="3735917" cy="20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9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70202"/>
            <a:ext cx="7962900" cy="44791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505200" y="4112680"/>
            <a:ext cx="3543300" cy="84772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Just like they learn about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digestive system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photosynthesis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</a:t>
            </a:r>
            <a:r>
              <a:rPr lang="en-US" sz="18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electricity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583" y="232833"/>
            <a:ext cx="8803219" cy="168169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 21</a:t>
            </a:r>
            <a:r>
              <a:rPr lang="en-US" sz="2400" baseline="30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century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student should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have a chance to learn about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algorithms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how to make </a:t>
            </a:r>
            <a:r>
              <a:rPr lang="en-US" sz="2400" b="1" i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apps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or how the </a:t>
            </a:r>
            <a:r>
              <a:rPr lang="en-US" sz="2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internet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3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The tech industry is desperately trying to hire computer programmers in California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5774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The tech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 </a:t>
            </a:r>
            <a:r>
              <a:rPr lang="en-US" sz="4400" dirty="0">
                <a:latin typeface="Arial"/>
                <a:cs typeface="Arial"/>
              </a:rPr>
              <a:t>industry is desperately trying to hire computer programmers </a:t>
            </a:r>
            <a:r>
              <a:rPr lang="en-US" sz="4400" strike="sngStrike" dirty="0">
                <a:latin typeface="Arial"/>
                <a:cs typeface="Arial"/>
              </a:rPr>
              <a:t>in California</a:t>
            </a:r>
            <a:r>
              <a:rPr lang="en-US" sz="4400" dirty="0">
                <a:latin typeface="Arial"/>
                <a:cs typeface="Arial"/>
              </a:rPr>
              <a:t> </a:t>
            </a:r>
            <a:r>
              <a:rPr lang="en-US" sz="4400" b="1" dirty="0">
                <a:latin typeface="Arial"/>
                <a:cs typeface="Arial"/>
              </a:rPr>
              <a:t>everywhere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29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3416310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r>
              <a:rPr lang="en-US" sz="4400" b="1" dirty="0">
                <a:latin typeface="Arial"/>
                <a:cs typeface="Arial"/>
              </a:rPr>
              <a:t>The picture in Ohio:</a:t>
            </a:r>
          </a:p>
          <a:p>
            <a:r>
              <a:rPr lang="en-US" sz="4000" dirty="0">
                <a:latin typeface="Arial"/>
                <a:cs typeface="Arial"/>
              </a:rPr>
              <a:t>21,000 open computing jobs</a:t>
            </a:r>
          </a:p>
          <a:p>
            <a:r>
              <a:rPr lang="en-US" sz="4000" dirty="0">
                <a:latin typeface="Arial"/>
                <a:cs typeface="Arial"/>
              </a:rPr>
              <a:t>1,000 computer science graduates</a:t>
            </a:r>
            <a:r>
              <a:rPr lang="en-US" sz="4400" dirty="0">
                <a:latin typeface="Arial"/>
                <a:cs typeface="Arial"/>
              </a:rPr>
              <a:t> </a:t>
            </a:r>
          </a:p>
          <a:p>
            <a:r>
              <a:rPr lang="en-US" sz="4400" dirty="0">
                <a:latin typeface="Arial"/>
                <a:cs typeface="Arial"/>
              </a:rPr>
              <a:t>67 high schools </a:t>
            </a:r>
            <a:r>
              <a:rPr lang="en-US" sz="4400" dirty="0" smtClean="0">
                <a:latin typeface="Arial"/>
                <a:cs typeface="Arial"/>
              </a:rPr>
              <a:t>teach </a:t>
            </a:r>
            <a:r>
              <a:rPr lang="en-US" sz="4400" dirty="0">
                <a:latin typeface="Arial"/>
                <a:cs typeface="Arial"/>
              </a:rPr>
              <a:t>AP CS</a:t>
            </a:r>
          </a:p>
          <a:p>
            <a:endParaRPr lang="en-US" sz="4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169" y="158751"/>
            <a:ext cx="6307667" cy="9419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r>
              <a:rPr lang="en-US" sz="1600" dirty="0"/>
              <a:t>To present this slide – right-click it in the slide-sorter and un-hide it. </a:t>
            </a:r>
          </a:p>
          <a:p>
            <a:pPr algn="ctr"/>
            <a:r>
              <a:rPr lang="en-US" sz="1600" dirty="0"/>
              <a:t>And update the stats and localize to wherever you’re presenting using data from fact-sheets at </a:t>
            </a:r>
            <a:r>
              <a:rPr lang="en-US" sz="1600" dirty="0">
                <a:hlinkClick r:id="rId3"/>
              </a:rPr>
              <a:t>http://code.org/promote</a:t>
            </a:r>
            <a:r>
              <a:rPr lang="en-US" sz="16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3083" y="4891505"/>
            <a:ext cx="5513856" cy="276989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National Science Foundation, College Board</a:t>
            </a:r>
          </a:p>
        </p:txBody>
      </p:sp>
    </p:spTree>
    <p:extLst>
      <p:ext uri="{BB962C8B-B14F-4D97-AF65-F5344CB8AC3E}">
        <p14:creationId xmlns:p14="http://schemas.microsoft.com/office/powerpoint/2010/main" val="99667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b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2" b="-9756"/>
          <a:stretch/>
        </p:blipFill>
        <p:spPr>
          <a:xfrm>
            <a:off x="808737" y="1282700"/>
            <a:ext cx="6862063" cy="4343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5625" y="4912671"/>
            <a:ext cx="3931314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Sources: Conference Board, Bureau of Labor Statistics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" y="137586"/>
            <a:ext cx="9228666" cy="861997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Bureau of Labor Statistics predicts 1 million open computing jobs in the U.S. by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2024</a:t>
            </a:r>
            <a:endParaRPr lang="en-US" sz="28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2146" y="2876550"/>
            <a:ext cx="1949054" cy="938708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These are jobs in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industry and </a:t>
            </a:r>
            <a:r>
              <a:rPr lang="en-US" sz="14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every</a:t>
            </a:r>
            <a:r>
              <a:rPr lang="en-US" sz="1400" b="1" i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state.</a:t>
            </a: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…but </a:t>
            </a:r>
            <a:r>
              <a:rPr lang="en-US" sz="4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majority of schools don’t teach </a:t>
            </a:r>
            <a:r>
              <a:rPr lang="en-US" sz="44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53898" y="4870339"/>
            <a:ext cx="14420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Brookings</a:t>
            </a: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" y="0"/>
            <a:ext cx="7916333" cy="553402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40807"/>
            <a:ext cx="88857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value </a:t>
            </a: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a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science education</a:t>
            </a:r>
            <a:endParaRPr lang="en-US" sz="36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3477865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This problem is about “STEM” (Science, Technology, Engineering, and Math)…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9905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408404482"/>
              </p:ext>
            </p:extLst>
          </p:nvPr>
        </p:nvGraphicFramePr>
        <p:xfrm>
          <a:off x="724800" y="1392916"/>
          <a:ext cx="3576343" cy="3358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105842" y="140807"/>
            <a:ext cx="849205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The STEM problem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in 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4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4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cience: </a:t>
            </a: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60584" y="4866513"/>
            <a:ext cx="5365551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Sources: Bureau of Labor Statistics, National Center for Education Statistics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440365" y="2112259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71%</a:t>
            </a:r>
            <a:endParaRPr lang="en-US" sz="5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</a:t>
            </a:r>
            <a:r>
              <a:rPr lang="en-US" sz="2000" b="1" i="1" u="sng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all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 new jobs in STEM are in computing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922159143"/>
              </p:ext>
            </p:extLst>
          </p:nvPr>
        </p:nvGraphicFramePr>
        <p:xfrm>
          <a:off x="4536252" y="1345279"/>
          <a:ext cx="3932296" cy="3627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5" y="2041237"/>
            <a:ext cx="1974545" cy="195694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8%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are in computer science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40808"/>
            <a:ext cx="4515556" cy="865681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/>
      <p:bldP spid="13" grpId="1"/>
      <p:bldP spid="15" grpId="0"/>
      <p:bldP spid="16" grpId="0"/>
      <p:bldGraphic spid="21" grpId="0">
        <p:bldAsOne/>
      </p:bldGraphic>
      <p:bldP spid="22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5" y="139031"/>
            <a:ext cx="8984937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Tech’s diversity problem </a:t>
            </a:r>
            <a:r>
              <a:rPr lang="en-US" sz="36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is also in CS</a:t>
            </a: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5" y="2987204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igh school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5" y="299849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University </a:t>
            </a:r>
            <a:b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computer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cience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6" y="2981566"/>
            <a:ext cx="2341427" cy="1298423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Software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workforce</a:t>
            </a:r>
            <a:endParaRPr lang="en-US" sz="24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756393" y="1819442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862712" y="1802509"/>
            <a:ext cx="686741" cy="385704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6" tIns="45703" rIns="91406" bIns="45703" rtlCol="0" anchor="ctr"/>
          <a:lstStyle/>
          <a:p>
            <a:pPr algn="ctr"/>
            <a:endParaRPr lang="en-US">
              <a:latin typeface="Arial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0838" y="991600"/>
            <a:ext cx="1384771" cy="1936459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5" y="1012297"/>
            <a:ext cx="1384771" cy="1936459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7" y="984073"/>
            <a:ext cx="1384771" cy="1936459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5" y="4251592"/>
            <a:ext cx="8861777" cy="646321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Women who try AP Computer Science in high school are ten times more likely to major in it in college, and Black and Hispanic students are seven times more likely.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693613" y="4885870"/>
            <a:ext cx="7365721" cy="430877"/>
          </a:xfrm>
          <a:prstGeom prst="rect">
            <a:avLst/>
          </a:prstGeom>
        </p:spPr>
        <p:txBody>
          <a:bodyPr wrap="square" lIns="91406" tIns="45703" rIns="91406" bIns="45703">
            <a:spAutoFit/>
          </a:bodyPr>
          <a:lstStyle/>
          <a:p>
            <a:pPr algn="r"/>
            <a:r>
              <a:rPr lang="en-US" sz="1100" dirty="0">
                <a:latin typeface="Arial"/>
                <a:ea typeface="Adobe Gothic Std B" panose="020B0800000000000000" pitchFamily="34" charset="-128"/>
                <a:cs typeface="Arial"/>
              </a:rPr>
              <a:t>Sources: College Board, </a:t>
            </a:r>
            <a:r>
              <a:rPr lang="en-US" sz="11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National Center for Education Statistics, Bureau of Labor Statistics</a:t>
            </a:r>
          </a:p>
          <a:p>
            <a:pPr algn="r">
              <a:lnSpc>
                <a:spcPct val="100000"/>
              </a:lnSpc>
            </a:pPr>
            <a:endParaRPr lang="en-US" sz="11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202269"/>
            <a:ext cx="8229600" cy="2123624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 smtClean="0">
                <a:latin typeface="Arial"/>
                <a:cs typeface="Arial"/>
              </a:rPr>
              <a:t>Our state policies can help fix this picture…</a:t>
            </a:r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75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nam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8" r="7068" b="8315"/>
          <a:stretch/>
        </p:blipFill>
        <p:spPr>
          <a:xfrm>
            <a:off x="1435100" y="1473200"/>
            <a:ext cx="5676900" cy="3556000"/>
          </a:xfrm>
          <a:prstGeom prst="rect">
            <a:avLst/>
          </a:prstGeom>
        </p:spPr>
      </p:pic>
      <p:pic>
        <p:nvPicPr>
          <p:cNvPr id="2" name="Picture 1" descr="map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 t="78051" r="12346" b="8506"/>
          <a:stretch/>
        </p:blipFill>
        <p:spPr>
          <a:xfrm>
            <a:off x="6388100" y="3530600"/>
            <a:ext cx="2438400" cy="6223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40807"/>
            <a:ext cx="8572500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CS can </a:t>
            </a:r>
            <a:r>
              <a:rPr lang="en-US" sz="32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count for graduation in </a:t>
            </a:r>
            <a:r>
              <a:rPr lang="en-US" sz="3200" b="1" dirty="0" smtClean="0">
                <a:solidFill>
                  <a:srgbClr val="7665A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states + DC</a:t>
            </a:r>
            <a:endParaRPr lang="en-US" sz="3200" b="1" dirty="0">
              <a:solidFill>
                <a:srgbClr val="7665A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5" y="691675"/>
            <a:ext cx="8633079" cy="1575275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28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plus DC, computer science can count towards high school graduation math or science requirements -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up from </a:t>
            </a:r>
            <a:r>
              <a:rPr lang="en-US" sz="2000" b="1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12 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states in 2013.</a:t>
            </a:r>
            <a:endParaRPr lang="en-US" sz="2000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19044"/>
            <a:ext cx="8502598" cy="879938"/>
          </a:xfrm>
          <a:prstGeom prst="rect">
            <a:avLst/>
          </a:prstGeom>
        </p:spPr>
        <p:txBody>
          <a:bodyPr lIns="67202" tIns="33602" rIns="67202" bIns="33602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Arial"/>
                <a:ea typeface="Adobe Gothic Std B" panose="020B0800000000000000" pitchFamily="34" charset="-128"/>
                <a:cs typeface="Arial"/>
              </a:rPr>
              <a:t>But fundamentally, this is the picture we need to solve:</a:t>
            </a:r>
            <a:endParaRPr lang="en-US" sz="4400" b="1" dirty="0">
              <a:solidFill>
                <a:srgbClr val="000000"/>
              </a:solidFill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37604" y="4748363"/>
            <a:ext cx="1202578" cy="276989"/>
          </a:xfrm>
          <a:prstGeom prst="rect">
            <a:avLst/>
          </a:prstGeom>
        </p:spPr>
        <p:txBody>
          <a:bodyPr wrap="none" lIns="91406" tIns="45703" rIns="91406" bIns="45703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dirty="0">
                <a:latin typeface="Arial"/>
                <a:ea typeface="Adobe Gothic Std B" panose="020B0800000000000000" pitchFamily="34" charset="-128"/>
                <a:cs typeface="Arial"/>
              </a:rPr>
              <a:t>Source: Gallup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0371" y="1409957"/>
            <a:ext cx="3932296" cy="3627731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021034350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790503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parents want their child to study computer science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402429"/>
            <a:ext cx="3932296" cy="3627731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024436572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183539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Arial"/>
                  <a:ea typeface="Adobe Gothic Std B" panose="020B0800000000000000" pitchFamily="34" charset="-128"/>
                  <a:cs typeface="Arial"/>
                </a:rPr>
                <a:t>schools teach computer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43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Our students should learn to code…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177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Our students should learn to code…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Our </a:t>
            </a:r>
            <a:r>
              <a:rPr lang="en-US" sz="4400" b="1" dirty="0">
                <a:latin typeface="Arial"/>
                <a:cs typeface="Arial"/>
              </a:rPr>
              <a:t>schools</a:t>
            </a:r>
            <a:r>
              <a:rPr lang="en-US" sz="4400" dirty="0">
                <a:latin typeface="Arial"/>
                <a:cs typeface="Arial"/>
              </a:rPr>
              <a:t> should teach </a:t>
            </a:r>
            <a:r>
              <a:rPr lang="en-US" sz="4400" b="1" dirty="0">
                <a:latin typeface="Arial"/>
                <a:cs typeface="Arial"/>
              </a:rPr>
              <a:t>computer science 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809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on the rise…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3036376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81101"/>
            <a:ext cx="8229600" cy="4154973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education is on the rise…</a:t>
            </a:r>
            <a:endParaRPr lang="en-US" sz="4400" dirty="0">
              <a:latin typeface="Arial"/>
              <a:cs typeface="Arial"/>
            </a:endParaRP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education is recovering from a 10-year </a:t>
            </a:r>
            <a:r>
              <a:rPr lang="en-US" sz="4400" b="1" dirty="0">
                <a:latin typeface="Arial"/>
                <a:cs typeface="Arial"/>
              </a:rPr>
              <a:t>decline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78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979203"/>
              </p:ext>
            </p:extLst>
          </p:nvPr>
        </p:nvGraphicFramePr>
        <p:xfrm>
          <a:off x="0" y="990600"/>
          <a:ext cx="8432800" cy="3959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320866" y="0"/>
            <a:ext cx="8658034" cy="771189"/>
          </a:xfrm>
          <a:prstGeom prst="rect">
            <a:avLst/>
          </a:prstGeom>
        </p:spPr>
        <p:txBody>
          <a:bodyPr lIns="150564" tIns="75282" rIns="75282" bIns="37640"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latin typeface="Arial"/>
                <a:ea typeface="Adobe Gothic Std B" panose="020B0800000000000000" pitchFamily="34" charset="-128"/>
                <a:cs typeface="Arial"/>
              </a:rPr>
              <a:t>Fewer computer science graduates than 10 years ago (and half as many women</a:t>
            </a:r>
            <a:r>
              <a:rPr lang="en-US" sz="3600" dirty="0" smtClean="0">
                <a:latin typeface="Arial"/>
                <a:ea typeface="Adobe Gothic Std B" panose="020B0800000000000000" pitchFamily="34" charset="-128"/>
                <a:cs typeface="Arial"/>
              </a:rPr>
              <a:t>):</a:t>
            </a:r>
            <a:endParaRPr lang="en-US" sz="2600" dirty="0">
              <a:latin typeface="Arial"/>
              <a:ea typeface="Adobe Gothic Std B" panose="020B0800000000000000" pitchFamily="34" charset="-128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9730" y="4944374"/>
            <a:ext cx="3823970" cy="199126"/>
          </a:xfrm>
          <a:prstGeom prst="rect">
            <a:avLst/>
          </a:prstGeom>
        </p:spPr>
        <p:txBody>
          <a:bodyPr wrap="square" lIns="75282" tIns="37640" rIns="75282" bIns="37640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Source: National Science </a:t>
            </a:r>
            <a:r>
              <a:rPr lang="en-US" sz="800" dirty="0" smtClean="0">
                <a:latin typeface="Arial"/>
                <a:cs typeface="Arial"/>
              </a:rPr>
              <a:t>Foundation, National Center for Education Statistics </a:t>
            </a:r>
            <a:endParaRPr lang="en-US" sz="800" dirty="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1200" y="2279650"/>
            <a:ext cx="212726" cy="1704975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230603" y="1935691"/>
            <a:ext cx="207672" cy="1966383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739589" y="1635125"/>
            <a:ext cx="213036" cy="2187575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59586" y="1257301"/>
            <a:ext cx="207389" cy="2479674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71312" y="1320801"/>
            <a:ext cx="210013" cy="2498724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85586" y="1654175"/>
            <a:ext cx="206914" cy="23241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796685" y="2148417"/>
            <a:ext cx="210165" cy="1991783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313076" y="2444750"/>
            <a:ext cx="204950" cy="179705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25235" y="2655358"/>
            <a:ext cx="207140" cy="1643592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40571" y="2662767"/>
            <a:ext cx="209329" cy="1633008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50180" y="2604558"/>
            <a:ext cx="210895" cy="1678517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3395" y="2421467"/>
            <a:ext cx="215205" cy="1848907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66114" y="4267201"/>
            <a:ext cx="209311" cy="35785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50180" y="4283075"/>
            <a:ext cx="207720" cy="342899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76612" y="2193925"/>
            <a:ext cx="213163" cy="2032000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879787" y="4222750"/>
            <a:ext cx="206813" cy="402297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337396" y="4295775"/>
            <a:ext cx="209329" cy="33020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25235" y="4295775"/>
            <a:ext cx="210315" cy="330199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09900" y="4238625"/>
            <a:ext cx="208125" cy="392775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96685" y="4137025"/>
            <a:ext cx="206990" cy="48895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85586" y="3981451"/>
            <a:ext cx="203739" cy="646772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71312" y="3822700"/>
            <a:ext cx="206838" cy="806449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56411" y="3736975"/>
            <a:ext cx="207389" cy="895350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39589" y="3819525"/>
            <a:ext cx="209861" cy="808697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227428" y="3901017"/>
            <a:ext cx="210847" cy="724957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11200" y="3981450"/>
            <a:ext cx="212725" cy="658113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8245699" y="4240037"/>
            <a:ext cx="1202046" cy="270491"/>
            <a:chOff x="11155066" y="5540684"/>
            <a:chExt cx="1281409" cy="427025"/>
          </a:xfrm>
        </p:grpSpPr>
        <p:sp>
          <p:nvSpPr>
            <p:cNvPr id="66" name="Freeform 100"/>
            <p:cNvSpPr>
              <a:spLocks noChangeAspect="1" noEditPoints="1"/>
            </p:cNvSpPr>
            <p:nvPr/>
          </p:nvSpPr>
          <p:spPr bwMode="black">
            <a:xfrm>
              <a:off x="11155066" y="5540684"/>
              <a:ext cx="192358" cy="408456"/>
            </a:xfrm>
            <a:custGeom>
              <a:avLst/>
              <a:gdLst>
                <a:gd name="T0" fmla="*/ 208 w 634"/>
                <a:gd name="T1" fmla="*/ 110 h 1349"/>
                <a:gd name="T2" fmla="*/ 318 w 634"/>
                <a:gd name="T3" fmla="*/ 221 h 1349"/>
                <a:gd name="T4" fmla="*/ 429 w 634"/>
                <a:gd name="T5" fmla="*/ 110 h 1349"/>
                <a:gd name="T6" fmla="*/ 318 w 634"/>
                <a:gd name="T7" fmla="*/ 0 h 1349"/>
                <a:gd name="T8" fmla="*/ 208 w 634"/>
                <a:gd name="T9" fmla="*/ 110 h 1349"/>
                <a:gd name="T10" fmla="*/ 627 w 634"/>
                <a:gd name="T11" fmla="*/ 680 h 1349"/>
                <a:gd name="T12" fmla="*/ 533 w 634"/>
                <a:gd name="T13" fmla="*/ 353 h 1349"/>
                <a:gd name="T14" fmla="*/ 407 w 634"/>
                <a:gd name="T15" fmla="*/ 251 h 1349"/>
                <a:gd name="T16" fmla="*/ 229 w 634"/>
                <a:gd name="T17" fmla="*/ 251 h 1349"/>
                <a:gd name="T18" fmla="*/ 103 w 634"/>
                <a:gd name="T19" fmla="*/ 353 h 1349"/>
                <a:gd name="T20" fmla="*/ 7 w 634"/>
                <a:gd name="T21" fmla="*/ 680 h 1349"/>
                <a:gd name="T22" fmla="*/ 36 w 634"/>
                <a:gd name="T23" fmla="*/ 734 h 1349"/>
                <a:gd name="T24" fmla="*/ 90 w 634"/>
                <a:gd name="T25" fmla="*/ 705 h 1349"/>
                <a:gd name="T26" fmla="*/ 180 w 634"/>
                <a:gd name="T27" fmla="*/ 399 h 1349"/>
                <a:gd name="T28" fmla="*/ 207 w 634"/>
                <a:gd name="T29" fmla="*/ 399 h 1349"/>
                <a:gd name="T30" fmla="*/ 57 w 634"/>
                <a:gd name="T31" fmla="*/ 910 h 1349"/>
                <a:gd name="T32" fmla="*/ 201 w 634"/>
                <a:gd name="T33" fmla="*/ 910 h 1349"/>
                <a:gd name="T34" fmla="*/ 201 w 634"/>
                <a:gd name="T35" fmla="*/ 1296 h 1349"/>
                <a:gd name="T36" fmla="*/ 254 w 634"/>
                <a:gd name="T37" fmla="*/ 1349 h 1349"/>
                <a:gd name="T38" fmla="*/ 306 w 634"/>
                <a:gd name="T39" fmla="*/ 1296 h 1349"/>
                <a:gd name="T40" fmla="*/ 306 w 634"/>
                <a:gd name="T41" fmla="*/ 910 h 1349"/>
                <a:gd name="T42" fmla="*/ 331 w 634"/>
                <a:gd name="T43" fmla="*/ 910 h 1349"/>
                <a:gd name="T44" fmla="*/ 331 w 634"/>
                <a:gd name="T45" fmla="*/ 1296 h 1349"/>
                <a:gd name="T46" fmla="*/ 384 w 634"/>
                <a:gd name="T47" fmla="*/ 1349 h 1349"/>
                <a:gd name="T48" fmla="*/ 436 w 634"/>
                <a:gd name="T49" fmla="*/ 1296 h 1349"/>
                <a:gd name="T50" fmla="*/ 436 w 634"/>
                <a:gd name="T51" fmla="*/ 910 h 1349"/>
                <a:gd name="T52" fmla="*/ 580 w 634"/>
                <a:gd name="T53" fmla="*/ 910 h 1349"/>
                <a:gd name="T54" fmla="*/ 430 w 634"/>
                <a:gd name="T55" fmla="*/ 399 h 1349"/>
                <a:gd name="T56" fmla="*/ 456 w 634"/>
                <a:gd name="T57" fmla="*/ 399 h 1349"/>
                <a:gd name="T58" fmla="*/ 546 w 634"/>
                <a:gd name="T59" fmla="*/ 705 h 1349"/>
                <a:gd name="T60" fmla="*/ 600 w 634"/>
                <a:gd name="T61" fmla="*/ 734 h 1349"/>
                <a:gd name="T62" fmla="*/ 627 w 634"/>
                <a:gd name="T63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34" h="1349">
                  <a:moveTo>
                    <a:pt x="208" y="110"/>
                  </a:moveTo>
                  <a:cubicBezTo>
                    <a:pt x="208" y="172"/>
                    <a:pt x="257" y="221"/>
                    <a:pt x="318" y="221"/>
                  </a:cubicBezTo>
                  <a:cubicBezTo>
                    <a:pt x="380" y="221"/>
                    <a:pt x="429" y="172"/>
                    <a:pt x="429" y="110"/>
                  </a:cubicBezTo>
                  <a:cubicBezTo>
                    <a:pt x="429" y="49"/>
                    <a:pt x="380" y="0"/>
                    <a:pt x="318" y="0"/>
                  </a:cubicBezTo>
                  <a:cubicBezTo>
                    <a:pt x="257" y="0"/>
                    <a:pt x="208" y="49"/>
                    <a:pt x="208" y="110"/>
                  </a:cubicBezTo>
                  <a:close/>
                  <a:moveTo>
                    <a:pt x="627" y="680"/>
                  </a:moveTo>
                  <a:cubicBezTo>
                    <a:pt x="622" y="662"/>
                    <a:pt x="574" y="492"/>
                    <a:pt x="533" y="353"/>
                  </a:cubicBezTo>
                  <a:cubicBezTo>
                    <a:pt x="517" y="302"/>
                    <a:pt x="462" y="251"/>
                    <a:pt x="407" y="251"/>
                  </a:cubicBezTo>
                  <a:cubicBezTo>
                    <a:pt x="380" y="251"/>
                    <a:pt x="254" y="251"/>
                    <a:pt x="229" y="251"/>
                  </a:cubicBezTo>
                  <a:cubicBezTo>
                    <a:pt x="174" y="251"/>
                    <a:pt x="119" y="302"/>
                    <a:pt x="103" y="353"/>
                  </a:cubicBezTo>
                  <a:cubicBezTo>
                    <a:pt x="62" y="492"/>
                    <a:pt x="12" y="662"/>
                    <a:pt x="7" y="680"/>
                  </a:cubicBezTo>
                  <a:cubicBezTo>
                    <a:pt x="0" y="704"/>
                    <a:pt x="13" y="727"/>
                    <a:pt x="36" y="734"/>
                  </a:cubicBezTo>
                  <a:cubicBezTo>
                    <a:pt x="60" y="741"/>
                    <a:pt x="84" y="728"/>
                    <a:pt x="90" y="705"/>
                  </a:cubicBezTo>
                  <a:cubicBezTo>
                    <a:pt x="101" y="671"/>
                    <a:pt x="180" y="399"/>
                    <a:pt x="180" y="399"/>
                  </a:cubicBezTo>
                  <a:cubicBezTo>
                    <a:pt x="207" y="399"/>
                    <a:pt x="207" y="399"/>
                    <a:pt x="207" y="399"/>
                  </a:cubicBezTo>
                  <a:cubicBezTo>
                    <a:pt x="57" y="910"/>
                    <a:pt x="57" y="910"/>
                    <a:pt x="57" y="910"/>
                  </a:cubicBezTo>
                  <a:cubicBezTo>
                    <a:pt x="201" y="910"/>
                    <a:pt x="201" y="910"/>
                    <a:pt x="201" y="910"/>
                  </a:cubicBezTo>
                  <a:cubicBezTo>
                    <a:pt x="201" y="1086"/>
                    <a:pt x="201" y="1275"/>
                    <a:pt x="201" y="1296"/>
                  </a:cubicBezTo>
                  <a:cubicBezTo>
                    <a:pt x="201" y="1326"/>
                    <a:pt x="224" y="1349"/>
                    <a:pt x="254" y="1349"/>
                  </a:cubicBezTo>
                  <a:cubicBezTo>
                    <a:pt x="282" y="1349"/>
                    <a:pt x="306" y="1326"/>
                    <a:pt x="306" y="1296"/>
                  </a:cubicBezTo>
                  <a:cubicBezTo>
                    <a:pt x="306" y="1254"/>
                    <a:pt x="306" y="910"/>
                    <a:pt x="306" y="910"/>
                  </a:cubicBezTo>
                  <a:cubicBezTo>
                    <a:pt x="331" y="910"/>
                    <a:pt x="331" y="910"/>
                    <a:pt x="331" y="910"/>
                  </a:cubicBezTo>
                  <a:cubicBezTo>
                    <a:pt x="331" y="910"/>
                    <a:pt x="331" y="1254"/>
                    <a:pt x="331" y="1296"/>
                  </a:cubicBezTo>
                  <a:cubicBezTo>
                    <a:pt x="331" y="1326"/>
                    <a:pt x="355" y="1349"/>
                    <a:pt x="384" y="1349"/>
                  </a:cubicBezTo>
                  <a:cubicBezTo>
                    <a:pt x="413" y="1349"/>
                    <a:pt x="436" y="1326"/>
                    <a:pt x="436" y="1296"/>
                  </a:cubicBezTo>
                  <a:cubicBezTo>
                    <a:pt x="436" y="1275"/>
                    <a:pt x="436" y="1086"/>
                    <a:pt x="436" y="910"/>
                  </a:cubicBezTo>
                  <a:cubicBezTo>
                    <a:pt x="580" y="910"/>
                    <a:pt x="580" y="910"/>
                    <a:pt x="580" y="910"/>
                  </a:cubicBezTo>
                  <a:cubicBezTo>
                    <a:pt x="430" y="399"/>
                    <a:pt x="430" y="399"/>
                    <a:pt x="430" y="399"/>
                  </a:cubicBezTo>
                  <a:cubicBezTo>
                    <a:pt x="456" y="399"/>
                    <a:pt x="456" y="399"/>
                    <a:pt x="456" y="399"/>
                  </a:cubicBezTo>
                  <a:cubicBezTo>
                    <a:pt x="456" y="399"/>
                    <a:pt x="535" y="671"/>
                    <a:pt x="546" y="705"/>
                  </a:cubicBezTo>
                  <a:cubicBezTo>
                    <a:pt x="552" y="728"/>
                    <a:pt x="577" y="741"/>
                    <a:pt x="600" y="734"/>
                  </a:cubicBezTo>
                  <a:cubicBezTo>
                    <a:pt x="623" y="727"/>
                    <a:pt x="634" y="704"/>
                    <a:pt x="627" y="680"/>
                  </a:cubicBezTo>
                </a:path>
              </a:pathLst>
            </a:custGeom>
            <a:solidFill>
              <a:srgbClr val="7665A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1345779" y="5591024"/>
              <a:ext cx="1090696" cy="37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FEMALE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261902" y="3903983"/>
            <a:ext cx="1175389" cy="266427"/>
            <a:chOff x="11183482" y="4628671"/>
            <a:chExt cx="1252993" cy="420607"/>
          </a:xfrm>
        </p:grpSpPr>
        <p:sp>
          <p:nvSpPr>
            <p:cNvPr id="64" name="Freeform 105"/>
            <p:cNvSpPr>
              <a:spLocks noChangeAspect="1" noEditPoints="1"/>
            </p:cNvSpPr>
            <p:nvPr/>
          </p:nvSpPr>
          <p:spPr bwMode="black">
            <a:xfrm>
              <a:off x="11183482" y="4628671"/>
              <a:ext cx="155564" cy="395622"/>
            </a:xfrm>
            <a:custGeom>
              <a:avLst/>
              <a:gdLst>
                <a:gd name="T0" fmla="*/ 388 w 529"/>
                <a:gd name="T1" fmla="*/ 249 h 1345"/>
                <a:gd name="T2" fmla="*/ 529 w 529"/>
                <a:gd name="T3" fmla="*/ 391 h 1345"/>
                <a:gd name="T4" fmla="*/ 529 w 529"/>
                <a:gd name="T5" fmla="*/ 734 h 1345"/>
                <a:gd name="T6" fmla="*/ 482 w 529"/>
                <a:gd name="T7" fmla="*/ 783 h 1345"/>
                <a:gd name="T8" fmla="*/ 434 w 529"/>
                <a:gd name="T9" fmla="*/ 734 h 1345"/>
                <a:gd name="T10" fmla="*/ 434 w 529"/>
                <a:gd name="T11" fmla="*/ 424 h 1345"/>
                <a:gd name="T12" fmla="*/ 408 w 529"/>
                <a:gd name="T13" fmla="*/ 424 h 1345"/>
                <a:gd name="T14" fmla="*/ 408 w 529"/>
                <a:gd name="T15" fmla="*/ 1281 h 1345"/>
                <a:gd name="T16" fmla="*/ 343 w 529"/>
                <a:gd name="T17" fmla="*/ 1345 h 1345"/>
                <a:gd name="T18" fmla="*/ 278 w 529"/>
                <a:gd name="T19" fmla="*/ 1281 h 1345"/>
                <a:gd name="T20" fmla="*/ 278 w 529"/>
                <a:gd name="T21" fmla="*/ 785 h 1345"/>
                <a:gd name="T22" fmla="*/ 252 w 529"/>
                <a:gd name="T23" fmla="*/ 785 h 1345"/>
                <a:gd name="T24" fmla="*/ 252 w 529"/>
                <a:gd name="T25" fmla="*/ 1281 h 1345"/>
                <a:gd name="T26" fmla="*/ 187 w 529"/>
                <a:gd name="T27" fmla="*/ 1345 h 1345"/>
                <a:gd name="T28" fmla="*/ 122 w 529"/>
                <a:gd name="T29" fmla="*/ 1281 h 1345"/>
                <a:gd name="T30" fmla="*/ 122 w 529"/>
                <a:gd name="T31" fmla="*/ 424 h 1345"/>
                <a:gd name="T32" fmla="*/ 96 w 529"/>
                <a:gd name="T33" fmla="*/ 424 h 1345"/>
                <a:gd name="T34" fmla="*/ 96 w 529"/>
                <a:gd name="T35" fmla="*/ 734 h 1345"/>
                <a:gd name="T36" fmla="*/ 49 w 529"/>
                <a:gd name="T37" fmla="*/ 783 h 1345"/>
                <a:gd name="T38" fmla="*/ 0 w 529"/>
                <a:gd name="T39" fmla="*/ 734 h 1345"/>
                <a:gd name="T40" fmla="*/ 0 w 529"/>
                <a:gd name="T41" fmla="*/ 391 h 1345"/>
                <a:gd name="T42" fmla="*/ 143 w 529"/>
                <a:gd name="T43" fmla="*/ 249 h 1345"/>
                <a:gd name="T44" fmla="*/ 388 w 529"/>
                <a:gd name="T45" fmla="*/ 249 h 1345"/>
                <a:gd name="T46" fmla="*/ 155 w 529"/>
                <a:gd name="T47" fmla="*/ 110 h 1345"/>
                <a:gd name="T48" fmla="*/ 266 w 529"/>
                <a:gd name="T49" fmla="*/ 221 h 1345"/>
                <a:gd name="T50" fmla="*/ 377 w 529"/>
                <a:gd name="T51" fmla="*/ 110 h 1345"/>
                <a:gd name="T52" fmla="*/ 266 w 529"/>
                <a:gd name="T53" fmla="*/ 0 h 1345"/>
                <a:gd name="T54" fmla="*/ 155 w 529"/>
                <a:gd name="T55" fmla="*/ 110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29" h="1345">
                  <a:moveTo>
                    <a:pt x="388" y="249"/>
                  </a:moveTo>
                  <a:cubicBezTo>
                    <a:pt x="466" y="249"/>
                    <a:pt x="529" y="313"/>
                    <a:pt x="529" y="391"/>
                  </a:cubicBezTo>
                  <a:cubicBezTo>
                    <a:pt x="529" y="430"/>
                    <a:pt x="529" y="707"/>
                    <a:pt x="529" y="734"/>
                  </a:cubicBezTo>
                  <a:cubicBezTo>
                    <a:pt x="529" y="761"/>
                    <a:pt x="508" y="783"/>
                    <a:pt x="482" y="783"/>
                  </a:cubicBezTo>
                  <a:cubicBezTo>
                    <a:pt x="455" y="783"/>
                    <a:pt x="434" y="761"/>
                    <a:pt x="434" y="734"/>
                  </a:cubicBezTo>
                  <a:cubicBezTo>
                    <a:pt x="434" y="703"/>
                    <a:pt x="434" y="424"/>
                    <a:pt x="434" y="424"/>
                  </a:cubicBezTo>
                  <a:cubicBezTo>
                    <a:pt x="408" y="424"/>
                    <a:pt x="408" y="424"/>
                    <a:pt x="408" y="424"/>
                  </a:cubicBezTo>
                  <a:cubicBezTo>
                    <a:pt x="408" y="424"/>
                    <a:pt x="408" y="1227"/>
                    <a:pt x="408" y="1281"/>
                  </a:cubicBezTo>
                  <a:cubicBezTo>
                    <a:pt x="408" y="1317"/>
                    <a:pt x="379" y="1345"/>
                    <a:pt x="343" y="1345"/>
                  </a:cubicBezTo>
                  <a:cubicBezTo>
                    <a:pt x="307" y="1345"/>
                    <a:pt x="278" y="1317"/>
                    <a:pt x="278" y="1281"/>
                  </a:cubicBezTo>
                  <a:cubicBezTo>
                    <a:pt x="278" y="1227"/>
                    <a:pt x="278" y="785"/>
                    <a:pt x="278" y="785"/>
                  </a:cubicBezTo>
                  <a:cubicBezTo>
                    <a:pt x="252" y="785"/>
                    <a:pt x="252" y="785"/>
                    <a:pt x="252" y="785"/>
                  </a:cubicBezTo>
                  <a:cubicBezTo>
                    <a:pt x="252" y="785"/>
                    <a:pt x="252" y="1227"/>
                    <a:pt x="252" y="1281"/>
                  </a:cubicBezTo>
                  <a:cubicBezTo>
                    <a:pt x="252" y="1317"/>
                    <a:pt x="223" y="1345"/>
                    <a:pt x="187" y="1345"/>
                  </a:cubicBezTo>
                  <a:cubicBezTo>
                    <a:pt x="151" y="1345"/>
                    <a:pt x="122" y="1317"/>
                    <a:pt x="122" y="1281"/>
                  </a:cubicBezTo>
                  <a:cubicBezTo>
                    <a:pt x="122" y="1227"/>
                    <a:pt x="122" y="424"/>
                    <a:pt x="122" y="424"/>
                  </a:cubicBezTo>
                  <a:cubicBezTo>
                    <a:pt x="96" y="424"/>
                    <a:pt x="96" y="424"/>
                    <a:pt x="96" y="424"/>
                  </a:cubicBezTo>
                  <a:cubicBezTo>
                    <a:pt x="96" y="424"/>
                    <a:pt x="96" y="703"/>
                    <a:pt x="96" y="734"/>
                  </a:cubicBezTo>
                  <a:cubicBezTo>
                    <a:pt x="96" y="761"/>
                    <a:pt x="76" y="783"/>
                    <a:pt x="49" y="783"/>
                  </a:cubicBezTo>
                  <a:cubicBezTo>
                    <a:pt x="22" y="783"/>
                    <a:pt x="0" y="761"/>
                    <a:pt x="0" y="734"/>
                  </a:cubicBezTo>
                  <a:cubicBezTo>
                    <a:pt x="0" y="707"/>
                    <a:pt x="0" y="430"/>
                    <a:pt x="0" y="391"/>
                  </a:cubicBezTo>
                  <a:cubicBezTo>
                    <a:pt x="0" y="313"/>
                    <a:pt x="64" y="249"/>
                    <a:pt x="143" y="249"/>
                  </a:cubicBezTo>
                  <a:cubicBezTo>
                    <a:pt x="180" y="249"/>
                    <a:pt x="348" y="249"/>
                    <a:pt x="388" y="249"/>
                  </a:cubicBezTo>
                  <a:close/>
                  <a:moveTo>
                    <a:pt x="155" y="110"/>
                  </a:moveTo>
                  <a:cubicBezTo>
                    <a:pt x="155" y="172"/>
                    <a:pt x="205" y="221"/>
                    <a:pt x="266" y="221"/>
                  </a:cubicBezTo>
                  <a:cubicBezTo>
                    <a:pt x="327" y="221"/>
                    <a:pt x="377" y="172"/>
                    <a:pt x="377" y="110"/>
                  </a:cubicBezTo>
                  <a:cubicBezTo>
                    <a:pt x="377" y="49"/>
                    <a:pt x="327" y="0"/>
                    <a:pt x="266" y="0"/>
                  </a:cubicBezTo>
                  <a:cubicBezTo>
                    <a:pt x="205" y="0"/>
                    <a:pt x="155" y="49"/>
                    <a:pt x="155" y="110"/>
                  </a:cubicBezTo>
                  <a:close/>
                </a:path>
              </a:pathLst>
            </a:custGeom>
            <a:solidFill>
              <a:srgbClr val="00ADBC"/>
            </a:solidFill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345779" y="4672594"/>
              <a:ext cx="1090696" cy="376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67798">
                <a:spcBef>
                  <a:spcPct val="0"/>
                </a:spcBef>
              </a:pPr>
              <a:r>
                <a:rPr lang="en-US" sz="1200" dirty="0">
                  <a:latin typeface="Arial"/>
                  <a:ea typeface="Adobe Gothic Std B" panose="020B0800000000000000" pitchFamily="34" charset="-128"/>
                  <a:cs typeface="Arial"/>
                </a:rPr>
                <a:t>MALE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393079" y="1974850"/>
            <a:ext cx="207871" cy="2216149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93079" y="4187825"/>
            <a:ext cx="207871" cy="440399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907429" y="1641476"/>
            <a:ext cx="204696" cy="2479674"/>
          </a:xfrm>
          <a:prstGeom prst="rect">
            <a:avLst/>
          </a:prstGeom>
          <a:solidFill>
            <a:srgbClr val="00A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904254" y="4117975"/>
            <a:ext cx="207871" cy="510249"/>
          </a:xfrm>
          <a:prstGeom prst="rect">
            <a:avLst/>
          </a:prstGeom>
          <a:solidFill>
            <a:srgbClr val="76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282" tIns="37640" rIns="75282" bIns="37640" rtlCol="0" anchor="ctr"/>
          <a:lstStyle/>
          <a:p>
            <a:pPr algn="ctr"/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312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5"/>
            <a:ext cx="8229600" cy="280075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2348231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900" y="1191686"/>
            <a:ext cx="8229600" cy="4832081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400" strike="sngStrike" dirty="0">
                <a:latin typeface="Arial"/>
                <a:cs typeface="Arial"/>
              </a:rPr>
              <a:t>Computer science is just about learning technology</a:t>
            </a:r>
          </a:p>
          <a:p>
            <a:pPr algn="ctr"/>
            <a:r>
              <a:rPr lang="en-US" sz="4400" dirty="0">
                <a:latin typeface="Arial"/>
                <a:cs typeface="Arial"/>
              </a:rPr>
              <a:t>Computer science is about logic, problem solving, and creativity</a:t>
            </a:r>
          </a:p>
          <a:p>
            <a:pPr algn="ctr"/>
            <a:endParaRPr lang="en-US" sz="4400" dirty="0">
              <a:latin typeface="Arial"/>
              <a:cs typeface="Arial"/>
            </a:endParaRPr>
          </a:p>
          <a:p>
            <a:pPr algn="ctr"/>
            <a:endParaRPr lang="en-US" sz="44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000" y="180978"/>
            <a:ext cx="7823200" cy="830987"/>
          </a:xfrm>
          <a:prstGeom prst="rect">
            <a:avLst/>
          </a:prstGeom>
          <a:noFill/>
        </p:spPr>
        <p:txBody>
          <a:bodyPr wrap="square" lIns="91406" tIns="45703" rIns="91406" bIns="45703" rtlCol="0">
            <a:spAutoFit/>
          </a:bodyPr>
          <a:lstStyle/>
          <a:p>
            <a:pPr algn="ctr"/>
            <a:r>
              <a:rPr lang="en-US" sz="4800" dirty="0"/>
              <a:t>Some may think: </a:t>
            </a:r>
          </a:p>
        </p:txBody>
      </p:sp>
    </p:spTree>
    <p:extLst>
      <p:ext uri="{BB962C8B-B14F-4D97-AF65-F5344CB8AC3E}">
        <p14:creationId xmlns:p14="http://schemas.microsoft.com/office/powerpoint/2010/main" val="97042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20393</TotalTime>
  <Words>623</Words>
  <Application>Microsoft Macintosh PowerPoint</Application>
  <PresentationFormat>On-screen Show (16:9)</PresentationFormat>
  <Paragraphs>88</Paragraphs>
  <Slides>26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278</cp:revision>
  <dcterms:created xsi:type="dcterms:W3CDTF">2014-08-04T22:26:06Z</dcterms:created>
  <dcterms:modified xsi:type="dcterms:W3CDTF">2016-02-19T01:25:52Z</dcterms:modified>
</cp:coreProperties>
</file>