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8.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00ADBC"/>
    <a:srgbClr val="ED7D31"/>
    <a:srgbClr val="5B9BD5"/>
    <a:srgbClr val="404040"/>
    <a:srgbClr val="7665A0"/>
    <a:srgbClr val="0094CA"/>
    <a:srgbClr val="FFB81D"/>
    <a:srgbClr val="00CED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5" autoAdjust="0"/>
    <p:restoredTop sz="89982" autoAdjust="0"/>
  </p:normalViewPr>
  <p:slideViewPr>
    <p:cSldViewPr snapToGrid="0">
      <p:cViewPr>
        <p:scale>
          <a:sx n="100" d="100"/>
          <a:sy n="100" d="100"/>
        </p:scale>
        <p:origin x="-1080" y="-568"/>
      </p:cViewPr>
      <p:guideLst>
        <p:guide orient="horz" pos="331"/>
        <p:guide orient="horz" pos="187"/>
        <p:guide orient="horz" pos="4243"/>
        <p:guide orient="horz" pos="4075"/>
        <p:guide orient="horz" pos="2203"/>
        <p:guide orient="horz" pos="3763"/>
        <p:guide orient="horz" pos="243"/>
        <p:guide orient="horz" pos="138"/>
        <p:guide orient="horz" pos="3120"/>
        <p:guide orient="horz" pos="2997"/>
        <p:guide orient="horz" pos="1620"/>
        <p:guide orient="horz" pos="2767"/>
        <p:guide pos="3917"/>
        <p:guide pos="7661"/>
        <p:guide pos="173"/>
        <p:guide pos="509"/>
        <p:guide pos="2309"/>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74252548638251"/>
          <c:y val="0.0385089192114851"/>
          <c:w val="0.851495157027854"/>
          <c:h val="0.92298216157703"/>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03075617061991"/>
          <c:y val="0.0600256168601606"/>
          <c:w val="0.893219379321414"/>
          <c:h val="0.848022756961525"/>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46586408"/>
        <c:axId val="-2146583288"/>
      </c:barChart>
      <c:catAx>
        <c:axId val="-2146586408"/>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146583288"/>
        <c:crosses val="autoZero"/>
        <c:auto val="1"/>
        <c:lblAlgn val="ctr"/>
        <c:lblOffset val="100"/>
        <c:noMultiLvlLbl val="0"/>
      </c:catAx>
      <c:valAx>
        <c:axId val="-2146583288"/>
        <c:scaling>
          <c:orientation val="minMax"/>
          <c:max val="50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1465864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dPt>
          <c:val>
            <c:numRef>
              <c:f>US!$E$4:$E$14</c:f>
              <c:numCache>
                <c:formatCode>_(* #,##0_);_(* \(#,##0\);_(* "-"??_);_(@_)</c:formatCode>
                <c:ptCount val="11"/>
                <c:pt idx="0">
                  <c:v>2665.0</c:v>
                </c:pt>
                <c:pt idx="1">
                  <c:v>2789.0</c:v>
                </c:pt>
                <c:pt idx="2">
                  <c:v>3096.0</c:v>
                </c:pt>
                <c:pt idx="3">
                  <c:v>3726.0</c:v>
                </c:pt>
                <c:pt idx="4">
                  <c:v>4000.0</c:v>
                </c:pt>
                <c:pt idx="5">
                  <c:v>4635.0</c:v>
                </c:pt>
                <c:pt idx="6">
                  <c:v>5485.0</c:v>
                </c:pt>
                <c:pt idx="7">
                  <c:v>7458.0</c:v>
                </c:pt>
                <c:pt idx="8">
                  <c:v>10142.0</c:v>
                </c:pt>
                <c:pt idx="9">
                  <c:v>12642.0</c:v>
                </c:pt>
                <c:pt idx="10">
                  <c:v>14680.8</c:v>
                </c:pt>
              </c:numCache>
            </c:numRef>
          </c:val>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ser>
        <c:dLbls>
          <c:showLegendKey val="0"/>
          <c:showVal val="0"/>
          <c:showCatName val="0"/>
          <c:showSerName val="0"/>
          <c:showPercent val="0"/>
          <c:showBubbleSize val="0"/>
        </c:dLbls>
        <c:gapWidth val="42"/>
        <c:overlap val="100"/>
        <c:axId val="-2144093288"/>
        <c:axId val="-2144090312"/>
      </c:barChart>
      <c:catAx>
        <c:axId val="-2144093288"/>
        <c:scaling>
          <c:orientation val="minMax"/>
        </c:scaling>
        <c:delete val="1"/>
        <c:axPos val="b"/>
        <c:majorTickMark val="none"/>
        <c:minorTickMark val="none"/>
        <c:tickLblPos val="nextTo"/>
        <c:crossAx val="-2144090312"/>
        <c:crosses val="autoZero"/>
        <c:auto val="0"/>
        <c:lblAlgn val="ctr"/>
        <c:lblOffset val="100"/>
        <c:noMultiLvlLbl val="0"/>
      </c:catAx>
      <c:valAx>
        <c:axId val="-2144090312"/>
        <c:scaling>
          <c:orientation val="minMax"/>
          <c:max val="30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2144093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dPt>
          <c:val>
            <c:numRef>
              <c:f>US!$L$4:$L$14</c:f>
              <c:numCache>
                <c:formatCode>_(* #,##0_);_(* \(#,##0\);_(* "-"??_);_(@_)</c:formatCode>
                <c:ptCount val="11"/>
                <c:pt idx="0">
                  <c:v>1717.0</c:v>
                </c:pt>
                <c:pt idx="1">
                  <c:v>1815.0</c:v>
                </c:pt>
                <c:pt idx="2">
                  <c:v>1986.0</c:v>
                </c:pt>
                <c:pt idx="3">
                  <c:v>2291.0</c:v>
                </c:pt>
                <c:pt idx="4">
                  <c:v>2645.0</c:v>
                </c:pt>
                <c:pt idx="5">
                  <c:v>2933.0</c:v>
                </c:pt>
                <c:pt idx="6">
                  <c:v>3498.0</c:v>
                </c:pt>
                <c:pt idx="7">
                  <c:v>4739.0</c:v>
                </c:pt>
                <c:pt idx="8">
                  <c:v>6056.0</c:v>
                </c:pt>
                <c:pt idx="9">
                  <c:v>8283.0</c:v>
                </c:pt>
                <c:pt idx="10">
                  <c:v>9175.5</c:v>
                </c:pt>
              </c:numCache>
            </c:numRef>
          </c:val>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ser>
        <c:dLbls>
          <c:showLegendKey val="0"/>
          <c:showVal val="0"/>
          <c:showCatName val="0"/>
          <c:showSerName val="0"/>
          <c:showPercent val="0"/>
          <c:showBubbleSize val="0"/>
        </c:dLbls>
        <c:gapWidth val="42"/>
        <c:overlap val="100"/>
        <c:axId val="-2143000776"/>
        <c:axId val="-2142997800"/>
      </c:barChart>
      <c:catAx>
        <c:axId val="-2143000776"/>
        <c:scaling>
          <c:orientation val="minMax"/>
        </c:scaling>
        <c:delete val="1"/>
        <c:axPos val="b"/>
        <c:majorTickMark val="none"/>
        <c:minorTickMark val="none"/>
        <c:tickLblPos val="nextTo"/>
        <c:crossAx val="-2142997800"/>
        <c:crosses val="autoZero"/>
        <c:auto val="1"/>
        <c:lblAlgn val="ctr"/>
        <c:lblOffset val="100"/>
        <c:noMultiLvlLbl val="0"/>
      </c:catAx>
      <c:valAx>
        <c:axId val="-2142997800"/>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2143000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several states have created K-12 computer science standards, all but one of those in the </a:t>
            </a:r>
            <a:r>
              <a:rPr lang="en-US" baseline="0" smtClean="0"/>
              <a:t>past two </a:t>
            </a:r>
            <a:r>
              <a:rPr lang="en-US" baseline="0" dirty="0" smtClean="0"/>
              <a:t>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24 states, bringing the total number of states that allow CS to count </a:t>
            </a:r>
            <a:r>
              <a:rPr lang="en-US" baseline="0" smtClean="0"/>
              <a:t>to 34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And</a:t>
            </a:r>
            <a:r>
              <a:rPr lang="en-US" baseline="0" dirty="0" smtClean="0"/>
              <a:t> in 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1/3/18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916712247"/>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71%</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50" y="645780"/>
            <a:ext cx="1689864" cy="1995637"/>
          </a:xfrm>
          <a:prstGeom prst="rect">
            <a:avLst/>
          </a:prstGeom>
        </p:spPr>
      </p:pic>
      <p:sp>
        <p:nvSpPr>
          <p:cNvPr id="17" name="Rectangle 16"/>
          <p:cNvSpPr/>
          <p:nvPr/>
        </p:nvSpPr>
        <p:spPr>
          <a:xfrm>
            <a:off x="788609" y="2553837"/>
            <a:ext cx="1860247"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K-12 computer science</a:t>
            </a:r>
          </a:p>
        </p:txBody>
      </p:sp>
      <p:sp>
        <p:nvSpPr>
          <p:cNvPr id="18" name="Rectangle 17"/>
          <p:cNvSpPr/>
          <p:nvPr/>
        </p:nvSpPr>
        <p:spPr>
          <a:xfrm>
            <a:off x="3415159" y="2548821"/>
            <a:ext cx="2553841"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University computer science</a:t>
            </a:r>
          </a:p>
        </p:txBody>
      </p:sp>
      <p:sp>
        <p:nvSpPr>
          <p:cNvPr id="19" name="Rectangle 18"/>
          <p:cNvSpPr/>
          <p:nvPr/>
        </p:nvSpPr>
        <p:spPr>
          <a:xfrm>
            <a:off x="6495143" y="2621596"/>
            <a:ext cx="2210933" cy="907735"/>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Software workforce</a:t>
            </a:r>
          </a:p>
        </p:txBody>
      </p:sp>
      <p:sp>
        <p:nvSpPr>
          <p:cNvPr id="22" name="Rectangle 21"/>
          <p:cNvSpPr/>
          <p:nvPr/>
        </p:nvSpPr>
        <p:spPr>
          <a:xfrm rot="5400000" flipH="1">
            <a:off x="7005221" y="2912566"/>
            <a:ext cx="45719" cy="3775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sym typeface="Helvetica Neue Medium"/>
            </a:endParaRPr>
          </a:p>
        </p:txBody>
      </p:sp>
      <p:sp>
        <p:nvSpPr>
          <p:cNvPr id="23" name="Rounded Rectangle 22"/>
          <p:cNvSpPr/>
          <p:nvPr/>
        </p:nvSpPr>
        <p:spPr>
          <a:xfrm>
            <a:off x="689430" y="562428"/>
            <a:ext cx="2032000" cy="3374572"/>
          </a:xfrm>
          <a:prstGeom prst="roundRect">
            <a:avLst>
              <a:gd name="adj" fmla="val 987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endParaRPr>
          </a:p>
        </p:txBody>
      </p:sp>
      <p:sp>
        <p:nvSpPr>
          <p:cNvPr id="12" name="Title 1"/>
          <p:cNvSpPr txBox="1">
            <a:spLocks/>
          </p:cNvSpPr>
          <p:nvPr/>
        </p:nvSpPr>
        <p:spPr>
          <a:xfrm>
            <a:off x="318310" y="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
        <p:nvSpPr>
          <p:cNvPr id="13" name="Rectangle 12"/>
          <p:cNvSpPr/>
          <p:nvPr/>
        </p:nvSpPr>
        <p:spPr>
          <a:xfrm>
            <a:off x="282223" y="3929250"/>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250" y="616751"/>
            <a:ext cx="1689864" cy="1995637"/>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07" y="653037"/>
            <a:ext cx="1689864" cy="199563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par>
                                <p:cTn id="18" presetID="10"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childTnLst>
                                </p:cTn>
                              </p:par>
                              <p:par>
                                <p:cTn id="21" presetID="35" presetClass="path" presetSubtype="0" decel="100000" fill="hold" grpId="1" nodeType="withEffect">
                                  <p:stCondLst>
                                    <p:cond delay="0"/>
                                  </p:stCondLst>
                                  <p:childTnLst>
                                    <p:animMotion origin="layout" path="M -0.05553 0.00023 L 2.78785E-6 0.00023 " pathEditMode="relative" rAng="0" ptsTypes="AA">
                                      <p:cBhvr>
                                        <p:cTn id="22" dur="800" fill="hold"/>
                                        <p:tgtEl>
                                          <p:spTgt spid="12"/>
                                        </p:tgtEl>
                                        <p:attrNameLst>
                                          <p:attrName>ppt_x</p:attrName>
                                          <p:attrName>ppt_y</p:attrName>
                                        </p:attrNameLst>
                                      </p:cBhvr>
                                      <p:rCtr x="277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11 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a:t>
            </a:r>
            <a:r>
              <a:rPr lang="en-US" sz="3200" dirty="0" smtClean="0">
                <a:solidFill>
                  <a:srgbClr val="000000"/>
                </a:solidFill>
                <a:latin typeface="Arial"/>
                <a:ea typeface="Adobe Gothic Std B" panose="020B0800000000000000" pitchFamily="34" charset="-128"/>
                <a:cs typeface="Arial"/>
              </a:rPr>
              <a:t>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2" name="Picture 1" descr="State of CS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00" y="1397001"/>
            <a:ext cx="5681654" cy="4018643"/>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34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smtClean="0">
                <a:solidFill>
                  <a:srgbClr val="7665A0"/>
                </a:solidFill>
                <a:latin typeface="Arial"/>
                <a:ea typeface="Adobe Gothic Std B" panose="020B0800000000000000" pitchFamily="34" charset="-128"/>
                <a:cs typeface="Arial"/>
              </a:rPr>
              <a:t>34 </a:t>
            </a:r>
            <a:r>
              <a:rPr lang="en-US" sz="3200" b="1" dirty="0">
                <a:solidFill>
                  <a:srgbClr val="7665A0"/>
                </a:solidFill>
                <a:latin typeface="Arial"/>
                <a:ea typeface="Adobe Gothic Std B" panose="020B0800000000000000" pitchFamily="34" charset="-128"/>
                <a:cs typeface="Arial"/>
              </a:rPr>
              <a:t>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3" name="Picture 2" descr="CS can count -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68767"/>
            <a:ext cx="5406571" cy="3529589"/>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534522630"/>
              </p:ext>
            </p:extLst>
          </p:nvPr>
        </p:nvGraphicFramePr>
        <p:xfrm>
          <a:off x="298979" y="1188416"/>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335901"/>
            <a:ext cx="4435272" cy="276999"/>
            <a:chOff x="903352" y="7471033"/>
            <a:chExt cx="4986727" cy="369331"/>
          </a:xfrm>
        </p:grpSpPr>
        <p:sp>
          <p:nvSpPr>
            <p:cNvPr id="32" name="TextBox 31"/>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33" name="TextBox 32"/>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3540398468"/>
              </p:ext>
            </p:extLst>
          </p:nvPr>
        </p:nvGraphicFramePr>
        <p:xfrm>
          <a:off x="4776475" y="1188416"/>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335901"/>
            <a:ext cx="4435272" cy="276999"/>
            <a:chOff x="903352" y="7471033"/>
            <a:chExt cx="4986727" cy="369331"/>
          </a:xfrm>
        </p:grpSpPr>
        <p:sp>
          <p:nvSpPr>
            <p:cNvPr id="41" name="TextBox 40"/>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42" name="TextBox 41"/>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sp>
        <p:nvSpPr>
          <p:cNvPr id="52" name="Rounded Rectangle 51"/>
          <p:cNvSpPr/>
          <p:nvPr/>
        </p:nvSpPr>
        <p:spPr>
          <a:xfrm>
            <a:off x="5175125" y="1171856"/>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43" name="TextBox 42"/>
          <p:cNvSpPr txBox="1"/>
          <p:nvPr/>
        </p:nvSpPr>
        <p:spPr>
          <a:xfrm>
            <a:off x="5153947" y="1172819"/>
            <a:ext cx="3109448"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Underrepresented minorities taking an AP CS exam</a:t>
            </a:r>
          </a:p>
        </p:txBody>
      </p:sp>
      <p:cxnSp>
        <p:nvCxnSpPr>
          <p:cNvPr id="44" name="Straight Arrow Connector 43"/>
          <p:cNvCxnSpPr/>
          <p:nvPr/>
        </p:nvCxnSpPr>
        <p:spPr>
          <a:xfrm flipV="1">
            <a:off x="268432"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943162"/>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965871"/>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212543"/>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38" name="TextBox 37"/>
          <p:cNvSpPr txBox="1"/>
          <p:nvPr/>
        </p:nvSpPr>
        <p:spPr>
          <a:xfrm>
            <a:off x="713025" y="1216786"/>
            <a:ext cx="2950616"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Female students taking an AP CS exam</a:t>
            </a:r>
          </a:p>
        </p:txBody>
      </p:sp>
      <p:sp>
        <p:nvSpPr>
          <p:cNvPr id="53" name="TextBox 52"/>
          <p:cNvSpPr txBox="1"/>
          <p:nvPr/>
        </p:nvSpPr>
        <p:spPr>
          <a:xfrm>
            <a:off x="176021" y="4555367"/>
            <a:ext cx="1012424" cy="430681"/>
          </a:xfrm>
          <a:prstGeom prst="rect">
            <a:avLst/>
          </a:prstGeom>
          <a:noFill/>
          <a:ln>
            <a:noFill/>
          </a:ln>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4" name="TextBox 53"/>
          <p:cNvSpPr txBox="1"/>
          <p:nvPr/>
        </p:nvSpPr>
        <p:spPr>
          <a:xfrm>
            <a:off x="3663640" y="4555367"/>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55" name="TextBox 54"/>
          <p:cNvSpPr txBox="1"/>
          <p:nvPr/>
        </p:nvSpPr>
        <p:spPr>
          <a:xfrm>
            <a:off x="4643957" y="4558933"/>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6" name="TextBox 55"/>
          <p:cNvSpPr txBox="1"/>
          <p:nvPr/>
        </p:nvSpPr>
        <p:spPr>
          <a:xfrm>
            <a:off x="8013679" y="4565936"/>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4202971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21095</TotalTime>
  <Words>2682</Words>
  <Application>Microsoft Macintosh PowerPoint</Application>
  <PresentationFormat>On-screen Show (16:9)</PresentationFormat>
  <Paragraphs>235</Paragraphs>
  <Slides>30</Slides>
  <Notes>28</Notes>
  <HiddenSlides>1</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329</cp:revision>
  <cp:lastPrinted>2016-07-19T17:37:10Z</cp:lastPrinted>
  <dcterms:created xsi:type="dcterms:W3CDTF">2014-08-04T22:26:06Z</dcterms:created>
  <dcterms:modified xsi:type="dcterms:W3CDTF">2018-01-03T17:29:19Z</dcterms:modified>
</cp:coreProperties>
</file>