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0"/>
  </p:notesMasterIdLst>
  <p:sldIdLst>
    <p:sldId id="419" r:id="rId4"/>
    <p:sldId id="407" r:id="rId5"/>
    <p:sldId id="421" r:id="rId6"/>
    <p:sldId id="422" r:id="rId7"/>
    <p:sldId id="423" r:id="rId8"/>
    <p:sldId id="424" r:id="rId9"/>
    <p:sldId id="440" r:id="rId10"/>
    <p:sldId id="430" r:id="rId11"/>
    <p:sldId id="431" r:id="rId12"/>
    <p:sldId id="432" r:id="rId13"/>
    <p:sldId id="433" r:id="rId14"/>
    <p:sldId id="434" r:id="rId15"/>
    <p:sldId id="435" r:id="rId16"/>
    <p:sldId id="436" r:id="rId17"/>
    <p:sldId id="413" r:id="rId18"/>
    <p:sldId id="426" r:id="rId19"/>
    <p:sldId id="427" r:id="rId20"/>
    <p:sldId id="428" r:id="rId21"/>
    <p:sldId id="416" r:id="rId22"/>
    <p:sldId id="441" r:id="rId23"/>
    <p:sldId id="429" r:id="rId24"/>
    <p:sldId id="415" r:id="rId25"/>
    <p:sldId id="411" r:id="rId26"/>
    <p:sldId id="437" r:id="rId27"/>
    <p:sldId id="412" r:id="rId28"/>
    <p:sldId id="439" r:id="rId29"/>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88190" autoAdjust="0"/>
  </p:normalViewPr>
  <p:slideViewPr>
    <p:cSldViewPr snapToGrid="0">
      <p:cViewPr>
        <p:scale>
          <a:sx n="100" d="100"/>
          <a:sy n="100" d="100"/>
        </p:scale>
        <p:origin x="-1336" y="-23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36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46763384"/>
        <c:axId val="2147336648"/>
      </c:barChart>
      <c:catAx>
        <c:axId val="-2146763384"/>
        <c:scaling>
          <c:orientation val="minMax"/>
        </c:scaling>
        <c:delete val="0"/>
        <c:axPos val="b"/>
        <c:numFmt formatCode="General" sourceLinked="1"/>
        <c:majorTickMark val="out"/>
        <c:minorTickMark val="none"/>
        <c:tickLblPos val="nextTo"/>
        <c:crossAx val="2147336648"/>
        <c:crosses val="autoZero"/>
        <c:auto val="1"/>
        <c:lblAlgn val="ctr"/>
        <c:lblOffset val="100"/>
        <c:noMultiLvlLbl val="0"/>
      </c:catAx>
      <c:valAx>
        <c:axId val="2147336648"/>
        <c:scaling>
          <c:orientation val="minMax"/>
          <c:max val="50000.0"/>
        </c:scaling>
        <c:delete val="0"/>
        <c:axPos val="l"/>
        <c:majorGridlines/>
        <c:numFmt formatCode="#,##0" sourceLinked="1"/>
        <c:majorTickMark val="out"/>
        <c:minorTickMark val="none"/>
        <c:tickLblPos val="nextTo"/>
        <c:crossAx val="-214676338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0.25</c:v>
                </c:pt>
                <c:pt idx="1">
                  <c:v>0.75</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4/25/16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only 1 in 4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and these jobs are projected to grow at twice the rate of all </a:t>
            </a:r>
            <a:r>
              <a:rPr lang="en-US" baseline="0" smtClean="0"/>
              <a:t>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20% of total students taking AP CS are girls</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a:t>
            </a:r>
            <a:r>
              <a:rPr lang="en-US" baseline="0" dirty="0" smtClean="0"/>
              <a:t>18 </a:t>
            </a:r>
            <a:r>
              <a:rPr lang="en-US" baseline="0" dirty="0" smtClean="0"/>
              <a:t>states, bringing the total number of states that allow CS to count </a:t>
            </a:r>
            <a:r>
              <a:rPr lang="en-US" baseline="0" smtClean="0"/>
              <a:t>to </a:t>
            </a:r>
            <a:r>
              <a:rPr lang="en-US" baseline="0" smtClean="0"/>
              <a:t>29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3</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p15="http://schemas.microsoft.com/office/powerpoint/2012/main" xmlns=""/>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p15="http://schemas.microsoft.com/office/powerpoint/2012/main" xmlns=""/>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69900" y="1181101"/>
            <a:ext cx="8229600" cy="3416310"/>
          </a:xfrm>
          <a:prstGeom prst="rect">
            <a:avLst/>
          </a:prstGeom>
          <a:noFill/>
        </p:spPr>
        <p:txBody>
          <a:bodyPr wrap="square" lIns="91406" tIns="45703" rIns="91406" bIns="45703" rtlCol="0">
            <a:spAutoFit/>
          </a:bodyPr>
          <a:lstStyle/>
          <a:p>
            <a:r>
              <a:rPr lang="en-US" sz="4400" b="1" dirty="0">
                <a:latin typeface="Arial"/>
                <a:cs typeface="Arial"/>
              </a:rPr>
              <a:t>The picture in Ohio:</a:t>
            </a:r>
          </a:p>
          <a:p>
            <a:r>
              <a:rPr lang="en-US" sz="4000" dirty="0">
                <a:latin typeface="Arial"/>
                <a:cs typeface="Arial"/>
              </a:rPr>
              <a:t>21,000 open computing jobs</a:t>
            </a:r>
          </a:p>
          <a:p>
            <a:r>
              <a:rPr lang="en-US" sz="4000" dirty="0">
                <a:latin typeface="Arial"/>
                <a:cs typeface="Arial"/>
              </a:rPr>
              <a:t>1,000 computer science graduates</a:t>
            </a:r>
            <a:r>
              <a:rPr lang="en-US" sz="4400" dirty="0">
                <a:latin typeface="Arial"/>
                <a:cs typeface="Arial"/>
              </a:rPr>
              <a:t> </a:t>
            </a:r>
          </a:p>
          <a:p>
            <a:r>
              <a:rPr lang="en-US" sz="4400" dirty="0">
                <a:latin typeface="Arial"/>
                <a:cs typeface="Arial"/>
              </a:rPr>
              <a:t>67 high schools </a:t>
            </a:r>
            <a:r>
              <a:rPr lang="en-US" sz="4400" dirty="0" smtClean="0">
                <a:latin typeface="Arial"/>
                <a:cs typeface="Arial"/>
              </a:rPr>
              <a:t>teach </a:t>
            </a:r>
            <a:r>
              <a:rPr lang="en-US" sz="4400" dirty="0">
                <a:latin typeface="Arial"/>
                <a:cs typeface="Arial"/>
              </a:rPr>
              <a:t>AP CS</a:t>
            </a:r>
          </a:p>
          <a:p>
            <a:endParaRPr lang="en-US" sz="4400" dirty="0">
              <a:latin typeface="Arial"/>
              <a:cs typeface="Arial"/>
            </a:endParaRPr>
          </a:p>
        </p:txBody>
      </p:sp>
      <p:sp>
        <p:nvSpPr>
          <p:cNvPr id="4" name="Rectangle 3"/>
          <p:cNvSpPr/>
          <p:nvPr/>
        </p:nvSpPr>
        <p:spPr>
          <a:xfrm>
            <a:off x="402169" y="158751"/>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the stats and localize to wherever you’re presenting using data from fact-sheets at </a:t>
            </a:r>
            <a:r>
              <a:rPr lang="en-US" sz="1600" dirty="0">
                <a:hlinkClick r:id="rId3"/>
              </a:rPr>
              <a:t>http://code.org/promote</a:t>
            </a:r>
            <a:r>
              <a:rPr lang="en-US" sz="1600" dirty="0"/>
              <a:t> </a:t>
            </a:r>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a:t>
            </a:r>
            <a:r>
              <a:rPr lang="en-US" sz="4400" dirty="0">
                <a:solidFill>
                  <a:srgbClr val="000000"/>
                </a:solidFill>
                <a:latin typeface="Arial"/>
                <a:ea typeface="Adobe Gothic Std B" panose="020B0800000000000000" pitchFamily="34" charset="-128"/>
                <a:cs typeface="Arial"/>
              </a:rPr>
              <a:t>the majority of 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584116973"/>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600k-jobs.png"/>
          <p:cNvPicPr>
            <a:picLocks noChangeAspect="1"/>
          </p:cNvPicPr>
          <p:nvPr/>
        </p:nvPicPr>
        <p:blipFill rotWithShape="1">
          <a:blip r:embed="rId3">
            <a:extLst>
              <a:ext uri="{28A0092B-C50C-407E-A947-70E740481C1C}">
                <a14:useLocalDpi xmlns:a14="http://schemas.microsoft.com/office/drawing/2010/main" val="0"/>
              </a:ext>
            </a:extLst>
          </a:blip>
          <a:srcRect l="18519" t="14815" r="22407" b="8148"/>
          <a:stretch/>
        </p:blipFill>
        <p:spPr>
          <a:xfrm>
            <a:off x="4572000" y="1181100"/>
            <a:ext cx="4051300" cy="3962400"/>
          </a:xfrm>
          <a:prstGeom prst="rect">
            <a:avLst/>
          </a:prstGeom>
        </p:spPr>
      </p:pic>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Currently, there are more than 500,000 open computing jobs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625225" y="17299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736600"/>
            <a:ext cx="6045200" cy="4533900"/>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29 </a:t>
            </a:r>
            <a:r>
              <a:rPr lang="en-US" sz="3200" b="1" dirty="0" smtClean="0">
                <a:solidFill>
                  <a:srgbClr val="7665A0"/>
                </a:solidFill>
                <a:latin typeface="Arial"/>
                <a:ea typeface="Adobe Gothic Std B" panose="020B0800000000000000" pitchFamily="34" charset="-128"/>
                <a:cs typeface="Arial"/>
              </a:rPr>
              <a:t>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29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9 in 10</a:t>
              </a: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2024436572"/>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8353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a:solidFill>
                    <a:srgbClr val="000000"/>
                  </a:solidFill>
                  <a:latin typeface="Arial"/>
                  <a:ea typeface="Adobe Gothic Std B" panose="020B0800000000000000" pitchFamily="34" charset="-128"/>
                  <a:cs typeface="Arial"/>
                </a:rPr>
                <a:t>1 in 4</a:t>
              </a:r>
            </a:p>
            <a:p>
              <a:pPr algn="ctr">
                <a:lnSpc>
                  <a:spcPct val="100000"/>
                </a:lnSpc>
              </a:pPr>
              <a:r>
                <a:rPr lang="en-US" sz="2000" dirty="0">
                  <a:solidFill>
                    <a:srgbClr val="000000"/>
                  </a:solidFill>
                  <a:latin typeface="Arial"/>
                  <a:ea typeface="Adobe Gothic Std B" panose="020B0800000000000000" pitchFamily="34" charset="-128"/>
                  <a:cs typeface="Arial"/>
                </a:rPr>
                <a:t>schools teach computer programming</a:t>
              </a: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20641</TotalTime>
  <Words>2451</Words>
  <Application>Microsoft Macintosh PowerPoint</Application>
  <PresentationFormat>On-screen Show (16:9)</PresentationFormat>
  <Paragraphs>207</Paragraphs>
  <Slides>26</Slides>
  <Notes>26</Notes>
  <HiddenSlides>1</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285</cp:revision>
  <dcterms:created xsi:type="dcterms:W3CDTF">2014-08-04T22:26:06Z</dcterms:created>
  <dcterms:modified xsi:type="dcterms:W3CDTF">2016-04-25T23:49:42Z</dcterms:modified>
</cp:coreProperties>
</file>