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687" r:id="rId3"/>
  </p:sldMasterIdLst>
  <p:notesMasterIdLst>
    <p:notesMasterId r:id="rId30"/>
  </p:notesMasterIdLst>
  <p:sldIdLst>
    <p:sldId id="419" r:id="rId4"/>
    <p:sldId id="407" r:id="rId5"/>
    <p:sldId id="421" r:id="rId6"/>
    <p:sldId id="422" r:id="rId7"/>
    <p:sldId id="423" r:id="rId8"/>
    <p:sldId id="424" r:id="rId9"/>
    <p:sldId id="425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13" r:id="rId18"/>
    <p:sldId id="426" r:id="rId19"/>
    <p:sldId id="427" r:id="rId20"/>
    <p:sldId id="428" r:id="rId21"/>
    <p:sldId id="417" r:id="rId22"/>
    <p:sldId id="416" r:id="rId23"/>
    <p:sldId id="429" r:id="rId24"/>
    <p:sldId id="415" r:id="rId25"/>
    <p:sldId id="411" r:id="rId26"/>
    <p:sldId id="437" r:id="rId27"/>
    <p:sldId id="412" r:id="rId28"/>
    <p:sldId id="439" r:id="rId29"/>
  </p:sldIdLst>
  <p:sldSz cx="9144000" cy="5143500" type="screen16x9"/>
  <p:notesSz cx="6858000" cy="9144000"/>
  <p:defaultTextStyle>
    <a:defPPr>
      <a:defRPr lang="en-US"/>
    </a:defPPr>
    <a:lvl1pPr marL="0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2732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5464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8194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70927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13661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56393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99124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41855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1" userDrawn="1">
          <p15:clr>
            <a:srgbClr val="A4A3A4"/>
          </p15:clr>
        </p15:guide>
        <p15:guide id="2" pos="3917" userDrawn="1">
          <p15:clr>
            <a:srgbClr val="A4A3A4"/>
          </p15:clr>
        </p15:guide>
        <p15:guide id="3" pos="7661" userDrawn="1">
          <p15:clr>
            <a:srgbClr val="A4A3A4"/>
          </p15:clr>
        </p15:guide>
        <p15:guide id="4" pos="173" userDrawn="1">
          <p15:clr>
            <a:srgbClr val="A4A3A4"/>
          </p15:clr>
        </p15:guide>
        <p15:guide id="5" orient="horz" pos="187" userDrawn="1">
          <p15:clr>
            <a:srgbClr val="A4A3A4"/>
          </p15:clr>
        </p15:guide>
        <p15:guide id="6" orient="horz" pos="4243" userDrawn="1">
          <p15:clr>
            <a:srgbClr val="A4A3A4"/>
          </p15:clr>
        </p15:guide>
        <p15:guide id="7" pos="509" userDrawn="1">
          <p15:clr>
            <a:srgbClr val="A4A3A4"/>
          </p15:clr>
        </p15:guide>
        <p15:guide id="8" pos="2309" userDrawn="1">
          <p15:clr>
            <a:srgbClr val="A4A3A4"/>
          </p15:clr>
        </p15:guide>
        <p15:guide id="9" orient="horz" pos="4075" userDrawn="1">
          <p15:clr>
            <a:srgbClr val="A4A3A4"/>
          </p15:clr>
        </p15:guide>
        <p15:guide id="10" orient="horz" pos="2203" userDrawn="1">
          <p15:clr>
            <a:srgbClr val="A4A3A4"/>
          </p15:clr>
        </p15:guide>
        <p15:guide id="11" orient="horz" pos="37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ie Hendrickson" initials="K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BC"/>
    <a:srgbClr val="7665A0"/>
    <a:srgbClr val="0094CA"/>
    <a:srgbClr val="FFB81D"/>
    <a:srgbClr val="00CEDE"/>
    <a:srgbClr val="7030A0"/>
    <a:srgbClr val="00AEBC"/>
    <a:srgbClr val="181717"/>
    <a:srgbClr val="40404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8" autoAdjust="0"/>
    <p:restoredTop sz="93488" autoAdjust="0"/>
  </p:normalViewPr>
  <p:slideViewPr>
    <p:cSldViewPr snapToGrid="0">
      <p:cViewPr>
        <p:scale>
          <a:sx n="100" d="100"/>
          <a:sy n="100" d="100"/>
        </p:scale>
        <p:origin x="-960" y="-368"/>
      </p:cViewPr>
      <p:guideLst>
        <p:guide orient="horz" pos="243"/>
        <p:guide orient="horz" pos="138"/>
        <p:guide orient="horz" pos="3120"/>
        <p:guide orient="horz" pos="2997"/>
        <p:guide orient="horz" pos="1620"/>
        <p:guide orient="horz" pos="2767"/>
        <p:guide pos="2880"/>
        <p:guide pos="5633"/>
        <p:guide pos="127"/>
        <p:guide pos="374"/>
        <p:guide pos="16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commentAuthors" Target="commentAuthor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atieCodeDotOrg:Desktop:graphs%20for%20generic%20advocacy%20slid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0.91</c:v>
                </c:pt>
                <c:pt idx="1">
                  <c:v>0.09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</c:spPr>
          </c:dPt>
          <c:cat>
            <c:numRef>
              <c:f>Sheet1!$A$25:$A$38</c:f>
              <c:numCache>
                <c:formatCode>General</c:formatCode>
                <c:ptCount val="14"/>
                <c:pt idx="0">
                  <c:v>2000.0</c:v>
                </c:pt>
                <c:pt idx="1">
                  <c:v>2001.0</c:v>
                </c:pt>
                <c:pt idx="2">
                  <c:v>2002.0</c:v>
                </c:pt>
                <c:pt idx="3">
                  <c:v>2003.0</c:v>
                </c:pt>
                <c:pt idx="4">
                  <c:v>2004.0</c:v>
                </c:pt>
                <c:pt idx="5">
                  <c:v>2005.0</c:v>
                </c:pt>
                <c:pt idx="6">
                  <c:v>2006.0</c:v>
                </c:pt>
                <c:pt idx="7">
                  <c:v>2007.0</c:v>
                </c:pt>
                <c:pt idx="8">
                  <c:v>2008.0</c:v>
                </c:pt>
                <c:pt idx="9">
                  <c:v>2009.0</c:v>
                </c:pt>
                <c:pt idx="10">
                  <c:v>2010.0</c:v>
                </c:pt>
                <c:pt idx="11">
                  <c:v>2011.0</c:v>
                </c:pt>
                <c:pt idx="12">
                  <c:v>2012.0</c:v>
                </c:pt>
                <c:pt idx="13">
                  <c:v>2013.0</c:v>
                </c:pt>
              </c:numCache>
            </c:numRef>
          </c:cat>
          <c:val>
            <c:numRef>
              <c:f>Sheet1!$C$25:$C$38</c:f>
              <c:numCache>
                <c:formatCode>#,##0</c:formatCode>
                <c:ptCount val="14"/>
                <c:pt idx="0">
                  <c:v>9268.0</c:v>
                </c:pt>
                <c:pt idx="1">
                  <c:v>10463.0</c:v>
                </c:pt>
                <c:pt idx="2">
                  <c:v>11593.0</c:v>
                </c:pt>
                <c:pt idx="3">
                  <c:v>12838.0</c:v>
                </c:pt>
                <c:pt idx="4">
                  <c:v>11606.0</c:v>
                </c:pt>
                <c:pt idx="5">
                  <c:v>9261.0</c:v>
                </c:pt>
                <c:pt idx="6">
                  <c:v>7006.0</c:v>
                </c:pt>
                <c:pt idx="7">
                  <c:v>5578.0</c:v>
                </c:pt>
                <c:pt idx="8">
                  <c:v>4756.0</c:v>
                </c:pt>
                <c:pt idx="9">
                  <c:v>4742.0</c:v>
                </c:pt>
                <c:pt idx="10">
                  <c:v>4978.0</c:v>
                </c:pt>
                <c:pt idx="11">
                  <c:v>5133.0</c:v>
                </c:pt>
                <c:pt idx="12">
                  <c:v>5792.0</c:v>
                </c:pt>
                <c:pt idx="13">
                  <c:v>6338.0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34443848"/>
        <c:axId val="2134446888"/>
      </c:barChart>
      <c:catAx>
        <c:axId val="2134443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34446888"/>
        <c:crosses val="autoZero"/>
        <c:auto val="1"/>
        <c:lblAlgn val="ctr"/>
        <c:lblOffset val="100"/>
        <c:noMultiLvlLbl val="0"/>
      </c:catAx>
      <c:valAx>
        <c:axId val="2134446888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21344438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0.67</c:v>
                </c:pt>
                <c:pt idx="1">
                  <c:v>0.33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0.08</c:v>
                </c:pt>
                <c:pt idx="1">
                  <c:v>0.92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0.91</c:v>
                </c:pt>
                <c:pt idx="1">
                  <c:v>0.09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07D2D-D193-49EA-AA40-D0161EE95780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22C71-FE57-4B9A-AC4B-B46CC73A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1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36012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72024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08035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44047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80058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16071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52082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88094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60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2285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69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800" dirty="0" smtClean="0"/>
              <a:t>When</a:t>
            </a:r>
            <a:r>
              <a:rPr lang="en-US" sz="4800" baseline="0" dirty="0" smtClean="0"/>
              <a:t> giving this presentation, update the stats and </a:t>
            </a:r>
            <a:r>
              <a:rPr lang="en-US" sz="4800" b="0" baseline="0" dirty="0" smtClean="0"/>
              <a:t>localize</a:t>
            </a:r>
            <a:r>
              <a:rPr lang="en-US" sz="4800" baseline="0" dirty="0" smtClean="0"/>
              <a:t> to wherever you’re presenting using data from fact-sheets at http://</a:t>
            </a:r>
            <a:r>
              <a:rPr lang="en-US" sz="4800" baseline="0" dirty="0" err="1" smtClean="0"/>
              <a:t>code.org</a:t>
            </a:r>
            <a:r>
              <a:rPr lang="en-US" sz="4800" baseline="0" dirty="0" smtClean="0"/>
              <a:t>/promote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6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28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65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7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80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51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60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735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31341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79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36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2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3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9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0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1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752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7650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49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(colo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111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67" y="818546"/>
            <a:ext cx="8016545" cy="857250"/>
          </a:xfrm>
          <a:prstGeom prst="rect">
            <a:avLst/>
          </a:prstGeom>
        </p:spPr>
        <p:txBody>
          <a:bodyPr lIns="91394" tIns="45697" rIns="91394" bIns="45697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67" y="1714506"/>
            <a:ext cx="8016545" cy="3286125"/>
          </a:xfrm>
          <a:prstGeom prst="rect">
            <a:avLst/>
          </a:prstGeom>
        </p:spPr>
        <p:txBody>
          <a:bodyPr lIns="91394" tIns="45697" rIns="91394" bIns="45697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1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491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12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0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9" name="Rectangle 8"/>
          <p:cNvSpPr/>
          <p:nvPr userDrawn="1"/>
        </p:nvSpPr>
        <p:spPr bwMode="auto">
          <a:xfrm>
            <a:off x="668127" y="4979099"/>
            <a:ext cx="7801227" cy="1644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80" tIns="109665" rIns="137080" bIns="109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894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Freeform 9"/>
          <p:cNvSpPr>
            <a:spLocks noEditPoints="1"/>
          </p:cNvSpPr>
          <p:nvPr userDrawn="1"/>
        </p:nvSpPr>
        <p:spPr bwMode="auto">
          <a:xfrm>
            <a:off x="661186" y="1622096"/>
            <a:ext cx="1262783" cy="252984"/>
          </a:xfrm>
          <a:custGeom>
            <a:avLst/>
            <a:gdLst>
              <a:gd name="T0" fmla="*/ 6735 w 9533"/>
              <a:gd name="T1" fmla="*/ 453 h 1908"/>
              <a:gd name="T2" fmla="*/ 6418 w 9533"/>
              <a:gd name="T3" fmla="*/ 688 h 1908"/>
              <a:gd name="T4" fmla="*/ 6157 w 9533"/>
              <a:gd name="T5" fmla="*/ 1879 h 1908"/>
              <a:gd name="T6" fmla="*/ 6734 w 9533"/>
              <a:gd name="T7" fmla="*/ 0 h 1908"/>
              <a:gd name="T8" fmla="*/ 6735 w 9533"/>
              <a:gd name="T9" fmla="*/ 237 h 1908"/>
              <a:gd name="T10" fmla="*/ 6421 w 9533"/>
              <a:gd name="T11" fmla="*/ 453 h 1908"/>
              <a:gd name="T12" fmla="*/ 9533 w 9533"/>
              <a:gd name="T13" fmla="*/ 1879 h 1908"/>
              <a:gd name="T14" fmla="*/ 8817 w 9533"/>
              <a:gd name="T15" fmla="*/ 1332 h 1908"/>
              <a:gd name="T16" fmla="*/ 8101 w 9533"/>
              <a:gd name="T17" fmla="*/ 1879 h 1908"/>
              <a:gd name="T18" fmla="*/ 8149 w 9533"/>
              <a:gd name="T19" fmla="*/ 453 h 1908"/>
              <a:gd name="T20" fmla="*/ 8817 w 9533"/>
              <a:gd name="T21" fmla="*/ 939 h 1908"/>
              <a:gd name="T22" fmla="*/ 9485 w 9533"/>
              <a:gd name="T23" fmla="*/ 453 h 1908"/>
              <a:gd name="T24" fmla="*/ 7484 w 9533"/>
              <a:gd name="T25" fmla="*/ 424 h 1908"/>
              <a:gd name="T26" fmla="*/ 7484 w 9533"/>
              <a:gd name="T27" fmla="*/ 1907 h 1908"/>
              <a:gd name="T28" fmla="*/ 7484 w 9533"/>
              <a:gd name="T29" fmla="*/ 424 h 1908"/>
              <a:gd name="T30" fmla="*/ 7042 w 9533"/>
              <a:gd name="T31" fmla="*/ 1166 h 1908"/>
              <a:gd name="T32" fmla="*/ 7927 w 9533"/>
              <a:gd name="T33" fmla="*/ 1166 h 1908"/>
              <a:gd name="T34" fmla="*/ 1200 w 9533"/>
              <a:gd name="T35" fmla="*/ 1319 h 1908"/>
              <a:gd name="T36" fmla="*/ 650 w 9533"/>
              <a:gd name="T37" fmla="*/ 1908 h 1908"/>
              <a:gd name="T38" fmla="*/ 265 w 9533"/>
              <a:gd name="T39" fmla="*/ 1441 h 1908"/>
              <a:gd name="T40" fmla="*/ 965 w 9533"/>
              <a:gd name="T41" fmla="*/ 1515 h 1908"/>
              <a:gd name="T42" fmla="*/ 195 w 9533"/>
              <a:gd name="T43" fmla="*/ 1122 h 1908"/>
              <a:gd name="T44" fmla="*/ 658 w 9533"/>
              <a:gd name="T45" fmla="*/ 427 h 1908"/>
              <a:gd name="T46" fmla="*/ 932 w 9533"/>
              <a:gd name="T47" fmla="*/ 852 h 1908"/>
              <a:gd name="T48" fmla="*/ 295 w 9533"/>
              <a:gd name="T49" fmla="*/ 821 h 1908"/>
              <a:gd name="T50" fmla="*/ 1200 w 9533"/>
              <a:gd name="T51" fmla="*/ 1319 h 1908"/>
              <a:gd name="T52" fmla="*/ 1389 w 9533"/>
              <a:gd name="T53" fmla="*/ 0 h 1908"/>
              <a:gd name="T54" fmla="*/ 1651 w 9533"/>
              <a:gd name="T55" fmla="*/ 270 h 1908"/>
              <a:gd name="T56" fmla="*/ 1389 w 9533"/>
              <a:gd name="T57" fmla="*/ 1879 h 1908"/>
              <a:gd name="T58" fmla="*/ 1651 w 9533"/>
              <a:gd name="T59" fmla="*/ 453 h 1908"/>
              <a:gd name="T60" fmla="*/ 1389 w 9533"/>
              <a:gd name="T61" fmla="*/ 1879 h 1908"/>
              <a:gd name="T62" fmla="*/ 1845 w 9533"/>
              <a:gd name="T63" fmla="*/ 0 h 1908"/>
              <a:gd name="T64" fmla="*/ 2107 w 9533"/>
              <a:gd name="T65" fmla="*/ 1879 h 1908"/>
              <a:gd name="T66" fmla="*/ 3657 w 9533"/>
              <a:gd name="T67" fmla="*/ 453 h 1908"/>
              <a:gd name="T68" fmla="*/ 2794 w 9533"/>
              <a:gd name="T69" fmla="*/ 1879 h 1908"/>
              <a:gd name="T70" fmla="*/ 2502 w 9533"/>
              <a:gd name="T71" fmla="*/ 453 h 1908"/>
              <a:gd name="T72" fmla="*/ 3379 w 9533"/>
              <a:gd name="T73" fmla="*/ 453 h 1908"/>
              <a:gd name="T74" fmla="*/ 5963 w 9533"/>
              <a:gd name="T75" fmla="*/ 688 h 1908"/>
              <a:gd name="T76" fmla="*/ 5465 w 9533"/>
              <a:gd name="T77" fmla="*/ 1879 h 1908"/>
              <a:gd name="T78" fmla="*/ 5204 w 9533"/>
              <a:gd name="T79" fmla="*/ 453 h 1908"/>
              <a:gd name="T80" fmla="*/ 5465 w 9533"/>
              <a:gd name="T81" fmla="*/ 647 h 1908"/>
              <a:gd name="T82" fmla="*/ 5963 w 9533"/>
              <a:gd name="T83" fmla="*/ 688 h 1908"/>
              <a:gd name="T84" fmla="*/ 5039 w 9533"/>
              <a:gd name="T85" fmla="*/ 1166 h 1908"/>
              <a:gd name="T86" fmla="*/ 3631 w 9533"/>
              <a:gd name="T87" fmla="*/ 1166 h 1908"/>
              <a:gd name="T88" fmla="*/ 4999 w 9533"/>
              <a:gd name="T89" fmla="*/ 1441 h 1908"/>
              <a:gd name="T90" fmla="*/ 4335 w 9533"/>
              <a:gd name="T91" fmla="*/ 1672 h 1908"/>
              <a:gd name="T92" fmla="*/ 5037 w 9533"/>
              <a:gd name="T93" fmla="*/ 1234 h 1908"/>
              <a:gd name="T94" fmla="*/ 4760 w 9533"/>
              <a:gd name="T95" fmla="*/ 998 h 1908"/>
              <a:gd name="T96" fmla="*/ 4335 w 9533"/>
              <a:gd name="T97" fmla="*/ 660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533" h="1908">
                <a:moveTo>
                  <a:pt x="6421" y="453"/>
                </a:moveTo>
                <a:cubicBezTo>
                  <a:pt x="6735" y="453"/>
                  <a:pt x="6735" y="453"/>
                  <a:pt x="6735" y="453"/>
                </a:cubicBezTo>
                <a:cubicBezTo>
                  <a:pt x="6735" y="688"/>
                  <a:pt x="6735" y="688"/>
                  <a:pt x="6735" y="688"/>
                </a:cubicBezTo>
                <a:cubicBezTo>
                  <a:pt x="6418" y="688"/>
                  <a:pt x="6418" y="688"/>
                  <a:pt x="6418" y="688"/>
                </a:cubicBezTo>
                <a:cubicBezTo>
                  <a:pt x="6418" y="1879"/>
                  <a:pt x="6418" y="1879"/>
                  <a:pt x="6418" y="1879"/>
                </a:cubicBezTo>
                <a:cubicBezTo>
                  <a:pt x="6157" y="1879"/>
                  <a:pt x="6157" y="1879"/>
                  <a:pt x="6157" y="1879"/>
                </a:cubicBezTo>
                <a:cubicBezTo>
                  <a:pt x="6157" y="503"/>
                  <a:pt x="6157" y="503"/>
                  <a:pt x="6157" y="503"/>
                </a:cubicBezTo>
                <a:cubicBezTo>
                  <a:pt x="6157" y="190"/>
                  <a:pt x="6370" y="0"/>
                  <a:pt x="6734" y="0"/>
                </a:cubicBezTo>
                <a:cubicBezTo>
                  <a:pt x="6735" y="0"/>
                  <a:pt x="6735" y="0"/>
                  <a:pt x="6735" y="0"/>
                </a:cubicBezTo>
                <a:cubicBezTo>
                  <a:pt x="6735" y="237"/>
                  <a:pt x="6735" y="237"/>
                  <a:pt x="6735" y="237"/>
                </a:cubicBezTo>
                <a:cubicBezTo>
                  <a:pt x="6734" y="237"/>
                  <a:pt x="6734" y="237"/>
                  <a:pt x="6734" y="237"/>
                </a:cubicBezTo>
                <a:cubicBezTo>
                  <a:pt x="6531" y="237"/>
                  <a:pt x="6438" y="311"/>
                  <a:pt x="6421" y="453"/>
                </a:cubicBezTo>
                <a:close/>
                <a:moveTo>
                  <a:pt x="8975" y="1134"/>
                </a:moveTo>
                <a:cubicBezTo>
                  <a:pt x="9533" y="1879"/>
                  <a:pt x="9533" y="1879"/>
                  <a:pt x="9533" y="1879"/>
                </a:cubicBezTo>
                <a:cubicBezTo>
                  <a:pt x="9217" y="1879"/>
                  <a:pt x="9217" y="1879"/>
                  <a:pt x="9217" y="1879"/>
                </a:cubicBezTo>
                <a:cubicBezTo>
                  <a:pt x="8817" y="1332"/>
                  <a:pt x="8817" y="1332"/>
                  <a:pt x="8817" y="1332"/>
                </a:cubicBezTo>
                <a:cubicBezTo>
                  <a:pt x="8416" y="1879"/>
                  <a:pt x="8416" y="1879"/>
                  <a:pt x="8416" y="1879"/>
                </a:cubicBezTo>
                <a:cubicBezTo>
                  <a:pt x="8101" y="1879"/>
                  <a:pt x="8101" y="1879"/>
                  <a:pt x="8101" y="1879"/>
                </a:cubicBezTo>
                <a:cubicBezTo>
                  <a:pt x="8659" y="1134"/>
                  <a:pt x="8659" y="1134"/>
                  <a:pt x="8659" y="1134"/>
                </a:cubicBezTo>
                <a:cubicBezTo>
                  <a:pt x="8149" y="453"/>
                  <a:pt x="8149" y="453"/>
                  <a:pt x="8149" y="453"/>
                </a:cubicBezTo>
                <a:cubicBezTo>
                  <a:pt x="8464" y="453"/>
                  <a:pt x="8464" y="453"/>
                  <a:pt x="8464" y="453"/>
                </a:cubicBezTo>
                <a:cubicBezTo>
                  <a:pt x="8817" y="939"/>
                  <a:pt x="8817" y="939"/>
                  <a:pt x="8817" y="939"/>
                </a:cubicBezTo>
                <a:cubicBezTo>
                  <a:pt x="9170" y="453"/>
                  <a:pt x="9170" y="453"/>
                  <a:pt x="9170" y="453"/>
                </a:cubicBezTo>
                <a:cubicBezTo>
                  <a:pt x="9485" y="453"/>
                  <a:pt x="9485" y="453"/>
                  <a:pt x="9485" y="453"/>
                </a:cubicBezTo>
                <a:lnTo>
                  <a:pt x="8975" y="1134"/>
                </a:lnTo>
                <a:close/>
                <a:moveTo>
                  <a:pt x="7484" y="424"/>
                </a:moveTo>
                <a:cubicBezTo>
                  <a:pt x="7170" y="424"/>
                  <a:pt x="6780" y="627"/>
                  <a:pt x="6780" y="1166"/>
                </a:cubicBezTo>
                <a:cubicBezTo>
                  <a:pt x="6780" y="1704"/>
                  <a:pt x="7170" y="1907"/>
                  <a:pt x="7484" y="1907"/>
                </a:cubicBezTo>
                <a:cubicBezTo>
                  <a:pt x="7799" y="1907"/>
                  <a:pt x="8188" y="1704"/>
                  <a:pt x="8188" y="1166"/>
                </a:cubicBezTo>
                <a:cubicBezTo>
                  <a:pt x="8188" y="627"/>
                  <a:pt x="7799" y="424"/>
                  <a:pt x="7484" y="424"/>
                </a:cubicBezTo>
                <a:close/>
                <a:moveTo>
                  <a:pt x="7484" y="1672"/>
                </a:moveTo>
                <a:cubicBezTo>
                  <a:pt x="7349" y="1672"/>
                  <a:pt x="7042" y="1604"/>
                  <a:pt x="7042" y="1166"/>
                </a:cubicBezTo>
                <a:cubicBezTo>
                  <a:pt x="7042" y="728"/>
                  <a:pt x="7349" y="660"/>
                  <a:pt x="7484" y="660"/>
                </a:cubicBezTo>
                <a:cubicBezTo>
                  <a:pt x="7619" y="660"/>
                  <a:pt x="7927" y="728"/>
                  <a:pt x="7927" y="1166"/>
                </a:cubicBezTo>
                <a:cubicBezTo>
                  <a:pt x="7927" y="1604"/>
                  <a:pt x="7619" y="1672"/>
                  <a:pt x="7484" y="1672"/>
                </a:cubicBezTo>
                <a:close/>
                <a:moveTo>
                  <a:pt x="1200" y="1319"/>
                </a:moveTo>
                <a:cubicBezTo>
                  <a:pt x="1244" y="1412"/>
                  <a:pt x="1256" y="1563"/>
                  <a:pt x="1165" y="1690"/>
                </a:cubicBezTo>
                <a:cubicBezTo>
                  <a:pt x="1082" y="1807"/>
                  <a:pt x="912" y="1908"/>
                  <a:pt x="650" y="1908"/>
                </a:cubicBezTo>
                <a:cubicBezTo>
                  <a:pt x="384" y="1908"/>
                  <a:pt x="45" y="1774"/>
                  <a:pt x="0" y="1441"/>
                </a:cubicBezTo>
                <a:cubicBezTo>
                  <a:pt x="265" y="1441"/>
                  <a:pt x="265" y="1441"/>
                  <a:pt x="265" y="1441"/>
                </a:cubicBezTo>
                <a:cubicBezTo>
                  <a:pt x="302" y="1594"/>
                  <a:pt x="463" y="1657"/>
                  <a:pt x="604" y="1671"/>
                </a:cubicBezTo>
                <a:cubicBezTo>
                  <a:pt x="759" y="1683"/>
                  <a:pt x="942" y="1629"/>
                  <a:pt x="965" y="1515"/>
                </a:cubicBezTo>
                <a:cubicBezTo>
                  <a:pt x="990" y="1397"/>
                  <a:pt x="939" y="1315"/>
                  <a:pt x="604" y="1257"/>
                </a:cubicBezTo>
                <a:cubicBezTo>
                  <a:pt x="516" y="1242"/>
                  <a:pt x="322" y="1209"/>
                  <a:pt x="195" y="1122"/>
                </a:cubicBezTo>
                <a:cubicBezTo>
                  <a:pt x="93" y="1053"/>
                  <a:pt x="13" y="947"/>
                  <a:pt x="35" y="791"/>
                </a:cubicBezTo>
                <a:cubicBezTo>
                  <a:pt x="72" y="531"/>
                  <a:pt x="371" y="402"/>
                  <a:pt x="658" y="427"/>
                </a:cubicBezTo>
                <a:cubicBezTo>
                  <a:pt x="907" y="447"/>
                  <a:pt x="1159" y="582"/>
                  <a:pt x="1197" y="852"/>
                </a:cubicBezTo>
                <a:cubicBezTo>
                  <a:pt x="932" y="852"/>
                  <a:pt x="932" y="852"/>
                  <a:pt x="932" y="852"/>
                </a:cubicBezTo>
                <a:cubicBezTo>
                  <a:pt x="900" y="729"/>
                  <a:pt x="752" y="670"/>
                  <a:pt x="634" y="661"/>
                </a:cubicBezTo>
                <a:cubicBezTo>
                  <a:pt x="490" y="651"/>
                  <a:pt x="297" y="685"/>
                  <a:pt x="295" y="821"/>
                </a:cubicBezTo>
                <a:cubicBezTo>
                  <a:pt x="293" y="911"/>
                  <a:pt x="344" y="972"/>
                  <a:pt x="657" y="1026"/>
                </a:cubicBezTo>
                <a:cubicBezTo>
                  <a:pt x="867" y="1062"/>
                  <a:pt x="1109" y="1127"/>
                  <a:pt x="1200" y="1319"/>
                </a:cubicBezTo>
                <a:close/>
                <a:moveTo>
                  <a:pt x="1389" y="270"/>
                </a:moveTo>
                <a:cubicBezTo>
                  <a:pt x="1389" y="0"/>
                  <a:pt x="1389" y="0"/>
                  <a:pt x="1389" y="0"/>
                </a:cubicBezTo>
                <a:cubicBezTo>
                  <a:pt x="1651" y="0"/>
                  <a:pt x="1651" y="0"/>
                  <a:pt x="1651" y="0"/>
                </a:cubicBezTo>
                <a:cubicBezTo>
                  <a:pt x="1651" y="270"/>
                  <a:pt x="1651" y="270"/>
                  <a:pt x="1651" y="270"/>
                </a:cubicBezTo>
                <a:lnTo>
                  <a:pt x="1389" y="270"/>
                </a:lnTo>
                <a:close/>
                <a:moveTo>
                  <a:pt x="1389" y="1879"/>
                </a:moveTo>
                <a:cubicBezTo>
                  <a:pt x="1389" y="453"/>
                  <a:pt x="1389" y="453"/>
                  <a:pt x="1389" y="453"/>
                </a:cubicBezTo>
                <a:cubicBezTo>
                  <a:pt x="1651" y="453"/>
                  <a:pt x="1651" y="453"/>
                  <a:pt x="1651" y="453"/>
                </a:cubicBezTo>
                <a:cubicBezTo>
                  <a:pt x="1651" y="1879"/>
                  <a:pt x="1651" y="1879"/>
                  <a:pt x="1651" y="1879"/>
                </a:cubicBezTo>
                <a:lnTo>
                  <a:pt x="1389" y="1879"/>
                </a:lnTo>
                <a:close/>
                <a:moveTo>
                  <a:pt x="1845" y="1879"/>
                </a:moveTo>
                <a:cubicBezTo>
                  <a:pt x="1845" y="0"/>
                  <a:pt x="1845" y="0"/>
                  <a:pt x="1845" y="0"/>
                </a:cubicBezTo>
                <a:cubicBezTo>
                  <a:pt x="2107" y="0"/>
                  <a:pt x="2107" y="0"/>
                  <a:pt x="2107" y="0"/>
                </a:cubicBezTo>
                <a:cubicBezTo>
                  <a:pt x="2107" y="1879"/>
                  <a:pt x="2107" y="1879"/>
                  <a:pt x="2107" y="1879"/>
                </a:cubicBezTo>
                <a:lnTo>
                  <a:pt x="1845" y="1879"/>
                </a:lnTo>
                <a:close/>
                <a:moveTo>
                  <a:pt x="3657" y="453"/>
                </a:moveTo>
                <a:cubicBezTo>
                  <a:pt x="3087" y="1879"/>
                  <a:pt x="3087" y="1879"/>
                  <a:pt x="3087" y="1879"/>
                </a:cubicBezTo>
                <a:cubicBezTo>
                  <a:pt x="2794" y="1879"/>
                  <a:pt x="2794" y="1879"/>
                  <a:pt x="2794" y="1879"/>
                </a:cubicBezTo>
                <a:cubicBezTo>
                  <a:pt x="2224" y="453"/>
                  <a:pt x="2224" y="453"/>
                  <a:pt x="2224" y="453"/>
                </a:cubicBezTo>
                <a:cubicBezTo>
                  <a:pt x="2502" y="453"/>
                  <a:pt x="2502" y="453"/>
                  <a:pt x="2502" y="453"/>
                </a:cubicBezTo>
                <a:cubicBezTo>
                  <a:pt x="2941" y="1563"/>
                  <a:pt x="2941" y="1563"/>
                  <a:pt x="2941" y="1563"/>
                </a:cubicBezTo>
                <a:cubicBezTo>
                  <a:pt x="3379" y="453"/>
                  <a:pt x="3379" y="453"/>
                  <a:pt x="3379" y="453"/>
                </a:cubicBezTo>
                <a:lnTo>
                  <a:pt x="3657" y="453"/>
                </a:lnTo>
                <a:close/>
                <a:moveTo>
                  <a:pt x="5963" y="688"/>
                </a:moveTo>
                <a:cubicBezTo>
                  <a:pt x="5554" y="688"/>
                  <a:pt x="5465" y="1041"/>
                  <a:pt x="5465" y="1226"/>
                </a:cubicBezTo>
                <a:cubicBezTo>
                  <a:pt x="5465" y="1879"/>
                  <a:pt x="5465" y="1879"/>
                  <a:pt x="5465" y="1879"/>
                </a:cubicBezTo>
                <a:cubicBezTo>
                  <a:pt x="5204" y="1879"/>
                  <a:pt x="5204" y="1879"/>
                  <a:pt x="5204" y="1879"/>
                </a:cubicBezTo>
                <a:cubicBezTo>
                  <a:pt x="5204" y="453"/>
                  <a:pt x="5204" y="453"/>
                  <a:pt x="5204" y="453"/>
                </a:cubicBezTo>
                <a:cubicBezTo>
                  <a:pt x="5465" y="453"/>
                  <a:pt x="5465" y="453"/>
                  <a:pt x="5465" y="453"/>
                </a:cubicBezTo>
                <a:cubicBezTo>
                  <a:pt x="5465" y="647"/>
                  <a:pt x="5465" y="647"/>
                  <a:pt x="5465" y="647"/>
                </a:cubicBezTo>
                <a:cubicBezTo>
                  <a:pt x="5541" y="565"/>
                  <a:pt x="5724" y="453"/>
                  <a:pt x="5963" y="453"/>
                </a:cubicBezTo>
                <a:lnTo>
                  <a:pt x="5963" y="688"/>
                </a:lnTo>
                <a:close/>
                <a:moveTo>
                  <a:pt x="5037" y="1234"/>
                </a:moveTo>
                <a:cubicBezTo>
                  <a:pt x="5038" y="1212"/>
                  <a:pt x="5039" y="1189"/>
                  <a:pt x="5039" y="1166"/>
                </a:cubicBezTo>
                <a:cubicBezTo>
                  <a:pt x="5039" y="627"/>
                  <a:pt x="4650" y="424"/>
                  <a:pt x="4335" y="424"/>
                </a:cubicBezTo>
                <a:cubicBezTo>
                  <a:pt x="4020" y="424"/>
                  <a:pt x="3631" y="627"/>
                  <a:pt x="3631" y="1166"/>
                </a:cubicBezTo>
                <a:cubicBezTo>
                  <a:pt x="3631" y="1704"/>
                  <a:pt x="4020" y="1907"/>
                  <a:pt x="4335" y="1907"/>
                </a:cubicBezTo>
                <a:cubicBezTo>
                  <a:pt x="4589" y="1907"/>
                  <a:pt x="4892" y="1775"/>
                  <a:pt x="4999" y="1441"/>
                </a:cubicBezTo>
                <a:cubicBezTo>
                  <a:pt x="4722" y="1441"/>
                  <a:pt x="4722" y="1441"/>
                  <a:pt x="4722" y="1441"/>
                </a:cubicBezTo>
                <a:cubicBezTo>
                  <a:pt x="4627" y="1635"/>
                  <a:pt x="4434" y="1672"/>
                  <a:pt x="4335" y="1672"/>
                </a:cubicBezTo>
                <a:cubicBezTo>
                  <a:pt x="4208" y="1672"/>
                  <a:pt x="3926" y="1611"/>
                  <a:pt x="3895" y="1234"/>
                </a:cubicBezTo>
                <a:lnTo>
                  <a:pt x="5037" y="1234"/>
                </a:lnTo>
                <a:close/>
                <a:moveTo>
                  <a:pt x="4335" y="660"/>
                </a:moveTo>
                <a:cubicBezTo>
                  <a:pt x="4451" y="660"/>
                  <a:pt x="4692" y="710"/>
                  <a:pt x="4760" y="998"/>
                </a:cubicBezTo>
                <a:cubicBezTo>
                  <a:pt x="3911" y="998"/>
                  <a:pt x="3911" y="998"/>
                  <a:pt x="3911" y="998"/>
                </a:cubicBezTo>
                <a:cubicBezTo>
                  <a:pt x="3978" y="710"/>
                  <a:pt x="4220" y="660"/>
                  <a:pt x="4335" y="6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40" tIns="34270" rIns="68540" bIns="34270" numCol="1" anchor="t" anchorCtr="0" compatLnSpc="1">
            <a:prstTxWarp prst="textNoShape">
              <a:avLst/>
            </a:prstTxWarp>
          </a:bodyPr>
          <a:lstStyle/>
          <a:p>
            <a:pPr defTabSz="685301"/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82" name="Rectangle 81"/>
          <p:cNvSpPr/>
          <p:nvPr userDrawn="1"/>
        </p:nvSpPr>
        <p:spPr>
          <a:xfrm>
            <a:off x="564973" y="2458988"/>
            <a:ext cx="7885699" cy="1475484"/>
          </a:xfrm>
          <a:prstGeom prst="rect">
            <a:avLst/>
          </a:prstGeom>
        </p:spPr>
        <p:txBody>
          <a:bodyPr wrap="square" lIns="67202" tIns="33602" rIns="67202" bIns="33602" anchor="b">
            <a:spAutoFit/>
          </a:bodyPr>
          <a:lstStyle/>
          <a:p>
            <a:pPr defTabSz="685301">
              <a:lnSpc>
                <a:spcPts val="5396"/>
              </a:lnSpc>
            </a:pPr>
            <a:r>
              <a:rPr lang="en-US" sz="5400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Rail Headline" pitchFamily="2" charset="0"/>
              </a:rPr>
              <a:t>TEDxRainier 2014</a:t>
            </a:r>
          </a:p>
          <a:p>
            <a:pPr defTabSz="685301">
              <a:lnSpc>
                <a:spcPts val="5396"/>
              </a:lnSpc>
            </a:pPr>
            <a:r>
              <a:rPr lang="en-US" sz="5400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Rail Headline" pitchFamily="2" charset="0"/>
              </a:rPr>
              <a:t>branding competition</a:t>
            </a:r>
          </a:p>
        </p:txBody>
      </p:sp>
      <p:sp>
        <p:nvSpPr>
          <p:cNvPr id="83" name="Rectangle 82"/>
          <p:cNvSpPr/>
          <p:nvPr userDrawn="1"/>
        </p:nvSpPr>
        <p:spPr>
          <a:xfrm>
            <a:off x="568734" y="3788525"/>
            <a:ext cx="2559285" cy="652224"/>
          </a:xfrm>
          <a:prstGeom prst="rect">
            <a:avLst/>
          </a:prstGeom>
        </p:spPr>
        <p:txBody>
          <a:bodyPr wrap="none" lIns="67202" tIns="33602" rIns="67202" bIns="33602">
            <a:spAutoFit/>
          </a:bodyPr>
          <a:lstStyle/>
          <a:p>
            <a:pPr defTabSz="685301">
              <a:lnSpc>
                <a:spcPts val="4724"/>
              </a:lnSpc>
              <a:spcBef>
                <a:spcPts val="1050"/>
              </a:spcBef>
            </a:pPr>
            <a:r>
              <a:rPr lang="en-US" sz="3100" spc="-52" dirty="0" smtClean="0">
                <a:gradFill>
                  <a:gsLst>
                    <a:gs pos="82143">
                      <a:srgbClr val="FFFFFF"/>
                    </a:gs>
                    <a:gs pos="47000">
                      <a:srgbClr val="FFFFFF"/>
                    </a:gs>
                  </a:gsLst>
                  <a:lin ang="5400000" scaled="0"/>
                </a:gradFill>
                <a:latin typeface="Rail 400"/>
              </a:rPr>
              <a:t>Summer 2014</a:t>
            </a:r>
            <a:endParaRPr lang="en-US" sz="3100" spc="-52" dirty="0">
              <a:gradFill>
                <a:gsLst>
                  <a:gs pos="82143">
                    <a:srgbClr val="FFFFFF"/>
                  </a:gs>
                  <a:gs pos="47000">
                    <a:srgbClr val="FFFFFF"/>
                  </a:gs>
                </a:gsLst>
                <a:lin ang="5400000" scaled="0"/>
              </a:gradFill>
              <a:latin typeface="Rail 400"/>
            </a:endParaRPr>
          </a:p>
        </p:txBody>
      </p:sp>
    </p:spTree>
    <p:extLst>
      <p:ext uri="{BB962C8B-B14F-4D97-AF65-F5344CB8AC3E}">
        <p14:creationId xmlns:p14="http://schemas.microsoft.com/office/powerpoint/2010/main" val="209668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12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0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9" name="Rectangle 8"/>
          <p:cNvSpPr/>
          <p:nvPr userDrawn="1"/>
        </p:nvSpPr>
        <p:spPr bwMode="auto">
          <a:xfrm>
            <a:off x="668127" y="4979099"/>
            <a:ext cx="7801227" cy="1644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80" tIns="109665" rIns="137080" bIns="109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894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Rectangle 81"/>
          <p:cNvSpPr/>
          <p:nvPr userDrawn="1"/>
        </p:nvSpPr>
        <p:spPr>
          <a:xfrm>
            <a:off x="564973" y="2838102"/>
            <a:ext cx="7885699" cy="1096363"/>
          </a:xfrm>
          <a:prstGeom prst="rect">
            <a:avLst/>
          </a:prstGeom>
        </p:spPr>
        <p:txBody>
          <a:bodyPr wrap="square" lIns="67202" tIns="33602" rIns="67202" bIns="33602" anchor="b">
            <a:spAutoFit/>
          </a:bodyPr>
          <a:lstStyle/>
          <a:p>
            <a:pPr defTabSz="685301">
              <a:lnSpc>
                <a:spcPts val="7870"/>
              </a:lnSpc>
            </a:pPr>
            <a:r>
              <a:rPr lang="en-US" sz="7300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Rail Headline" pitchFamily="2" charset="0"/>
              </a:rPr>
              <a:t>mentorship</a:t>
            </a:r>
          </a:p>
        </p:txBody>
      </p:sp>
      <p:sp>
        <p:nvSpPr>
          <p:cNvPr id="83" name="Rectangle 82"/>
          <p:cNvSpPr/>
          <p:nvPr userDrawn="1"/>
        </p:nvSpPr>
        <p:spPr>
          <a:xfrm>
            <a:off x="568721" y="3788525"/>
            <a:ext cx="2206386" cy="652224"/>
          </a:xfrm>
          <a:prstGeom prst="rect">
            <a:avLst/>
          </a:prstGeom>
        </p:spPr>
        <p:txBody>
          <a:bodyPr wrap="none" lIns="67202" tIns="33602" rIns="67202" bIns="33602">
            <a:spAutoFit/>
          </a:bodyPr>
          <a:lstStyle/>
          <a:p>
            <a:pPr defTabSz="685301">
              <a:lnSpc>
                <a:spcPts val="4724"/>
              </a:lnSpc>
              <a:spcBef>
                <a:spcPts val="1050"/>
              </a:spcBef>
            </a:pPr>
            <a:r>
              <a:rPr lang="en-US" sz="3100" spc="-52" dirty="0" smtClean="0">
                <a:gradFill>
                  <a:gsLst>
                    <a:gs pos="96429">
                      <a:srgbClr val="00BEFF"/>
                    </a:gs>
                    <a:gs pos="82143">
                      <a:srgbClr val="00BEFF"/>
                    </a:gs>
                  </a:gsLst>
                  <a:lin ang="5400000" scaled="0"/>
                </a:gradFill>
                <a:latin typeface="Rail 400"/>
              </a:rPr>
              <a:t>Spring 2013</a:t>
            </a:r>
            <a:endParaRPr lang="en-US" sz="3100" spc="-52" dirty="0">
              <a:gradFill>
                <a:gsLst>
                  <a:gs pos="96429">
                    <a:srgbClr val="00BEFF"/>
                  </a:gs>
                  <a:gs pos="82143">
                    <a:srgbClr val="00BEFF"/>
                  </a:gs>
                </a:gsLst>
                <a:lin ang="5400000" scaled="0"/>
              </a:gradFill>
              <a:latin typeface="Rail 400"/>
            </a:endParaRPr>
          </a:p>
        </p:txBody>
      </p:sp>
      <p:grpSp>
        <p:nvGrpSpPr>
          <p:cNvPr id="84" name="Group 4"/>
          <p:cNvGrpSpPr>
            <a:grpSpLocks noChangeAspect="1"/>
          </p:cNvGrpSpPr>
          <p:nvPr userDrawn="1"/>
        </p:nvGrpSpPr>
        <p:grpSpPr bwMode="auto">
          <a:xfrm>
            <a:off x="661186" y="1294875"/>
            <a:ext cx="1262783" cy="580206"/>
            <a:chOff x="-7383" y="-2998"/>
            <a:chExt cx="22442" cy="10314"/>
          </a:xfrm>
        </p:grpSpPr>
        <p:sp>
          <p:nvSpPr>
            <p:cNvPr id="85" name="Freeform 5"/>
            <p:cNvSpPr>
              <a:spLocks noEditPoints="1"/>
            </p:cNvSpPr>
            <p:nvPr/>
          </p:nvSpPr>
          <p:spPr bwMode="auto">
            <a:xfrm>
              <a:off x="-7289" y="-2998"/>
              <a:ext cx="22348" cy="10312"/>
            </a:xfrm>
            <a:custGeom>
              <a:avLst/>
              <a:gdLst>
                <a:gd name="T0" fmla="*/ 8733 w 9457"/>
                <a:gd name="T1" fmla="*/ 1162 h 4362"/>
                <a:gd name="T2" fmla="*/ 7717 w 9457"/>
                <a:gd name="T3" fmla="*/ 1730 h 4362"/>
                <a:gd name="T4" fmla="*/ 8373 w 9457"/>
                <a:gd name="T5" fmla="*/ 1321 h 4362"/>
                <a:gd name="T6" fmla="*/ 8306 w 9457"/>
                <a:gd name="T7" fmla="*/ 1207 h 4362"/>
                <a:gd name="T8" fmla="*/ 7592 w 9457"/>
                <a:gd name="T9" fmla="*/ 735 h 4362"/>
                <a:gd name="T10" fmla="*/ 7268 w 9457"/>
                <a:gd name="T11" fmla="*/ 884 h 4362"/>
                <a:gd name="T12" fmla="*/ 5404 w 9457"/>
                <a:gd name="T13" fmla="*/ 840 h 4362"/>
                <a:gd name="T14" fmla="*/ 2944 w 9457"/>
                <a:gd name="T15" fmla="*/ 469 h 4362"/>
                <a:gd name="T16" fmla="*/ 418 w 9457"/>
                <a:gd name="T17" fmla="*/ 248 h 4362"/>
                <a:gd name="T18" fmla="*/ 2222 w 9457"/>
                <a:gd name="T19" fmla="*/ 947 h 4362"/>
                <a:gd name="T20" fmla="*/ 3549 w 9457"/>
                <a:gd name="T21" fmla="*/ 1250 h 4362"/>
                <a:gd name="T22" fmla="*/ 2211 w 9457"/>
                <a:gd name="T23" fmla="*/ 1142 h 4362"/>
                <a:gd name="T24" fmla="*/ 0 w 9457"/>
                <a:gd name="T25" fmla="*/ 0 h 4362"/>
                <a:gd name="T26" fmla="*/ 3221 w 9457"/>
                <a:gd name="T27" fmla="*/ 311 h 4362"/>
                <a:gd name="T28" fmla="*/ 5420 w 9457"/>
                <a:gd name="T29" fmla="*/ 645 h 4362"/>
                <a:gd name="T30" fmla="*/ 7038 w 9457"/>
                <a:gd name="T31" fmla="*/ 753 h 4362"/>
                <a:gd name="T32" fmla="*/ 7650 w 9457"/>
                <a:gd name="T33" fmla="*/ 563 h 4362"/>
                <a:gd name="T34" fmla="*/ 8455 w 9457"/>
                <a:gd name="T35" fmla="*/ 1070 h 4362"/>
                <a:gd name="T36" fmla="*/ 8290 w 9457"/>
                <a:gd name="T37" fmla="*/ 2763 h 4362"/>
                <a:gd name="T38" fmla="*/ 3843 w 9457"/>
                <a:gd name="T39" fmla="*/ 1637 h 4362"/>
                <a:gd name="T40" fmla="*/ 1263 w 9457"/>
                <a:gd name="T41" fmla="*/ 1478 h 4362"/>
                <a:gd name="T42" fmla="*/ 3874 w 9457"/>
                <a:gd name="T43" fmla="*/ 1830 h 4362"/>
                <a:gd name="T44" fmla="*/ 7983 w 9457"/>
                <a:gd name="T45" fmla="*/ 2763 h 4362"/>
                <a:gd name="T46" fmla="*/ 6669 w 9457"/>
                <a:gd name="T47" fmla="*/ 2697 h 4362"/>
                <a:gd name="T48" fmla="*/ 6669 w 9457"/>
                <a:gd name="T49" fmla="*/ 2462 h 4362"/>
                <a:gd name="T50" fmla="*/ 6093 w 9457"/>
                <a:gd name="T51" fmla="*/ 2962 h 4362"/>
                <a:gd name="T52" fmla="*/ 6354 w 9457"/>
                <a:gd name="T53" fmla="*/ 4334 h 4362"/>
                <a:gd name="T54" fmla="*/ 6669 w 9457"/>
                <a:gd name="T55" fmla="*/ 3147 h 4362"/>
                <a:gd name="T56" fmla="*/ 6357 w 9457"/>
                <a:gd name="T57" fmla="*/ 2913 h 4362"/>
                <a:gd name="T58" fmla="*/ 9409 w 9457"/>
                <a:gd name="T59" fmla="*/ 2913 h 4362"/>
                <a:gd name="T60" fmla="*/ 8743 w 9457"/>
                <a:gd name="T61" fmla="*/ 3397 h 4362"/>
                <a:gd name="T62" fmla="*/ 8078 w 9457"/>
                <a:gd name="T63" fmla="*/ 2913 h 4362"/>
                <a:gd name="T64" fmla="*/ 8030 w 9457"/>
                <a:gd name="T65" fmla="*/ 4334 h 4362"/>
                <a:gd name="T66" fmla="*/ 8743 w 9457"/>
                <a:gd name="T67" fmla="*/ 3789 h 4362"/>
                <a:gd name="T68" fmla="*/ 9457 w 9457"/>
                <a:gd name="T69" fmla="*/ 4334 h 4362"/>
                <a:gd name="T70" fmla="*/ 9409 w 9457"/>
                <a:gd name="T71" fmla="*/ 2913 h 4362"/>
                <a:gd name="T72" fmla="*/ 7416 w 9457"/>
                <a:gd name="T73" fmla="*/ 4362 h 4362"/>
                <a:gd name="T74" fmla="*/ 7416 w 9457"/>
                <a:gd name="T75" fmla="*/ 2884 h 4362"/>
                <a:gd name="T76" fmla="*/ 7857 w 9457"/>
                <a:gd name="T77" fmla="*/ 3623 h 4362"/>
                <a:gd name="T78" fmla="*/ 6975 w 9457"/>
                <a:gd name="T79" fmla="*/ 3623 h 4362"/>
                <a:gd name="T80" fmla="*/ 7857 w 9457"/>
                <a:gd name="T81" fmla="*/ 3623 h 4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457" h="4362">
                  <a:moveTo>
                    <a:pt x="8733" y="1084"/>
                  </a:moveTo>
                  <a:cubicBezTo>
                    <a:pt x="8733" y="1162"/>
                    <a:pt x="8733" y="1162"/>
                    <a:pt x="8733" y="1162"/>
                  </a:cubicBezTo>
                  <a:cubicBezTo>
                    <a:pt x="8723" y="1367"/>
                    <a:pt x="8463" y="1461"/>
                    <a:pt x="8413" y="1480"/>
                  </a:cubicBezTo>
                  <a:cubicBezTo>
                    <a:pt x="8290" y="1504"/>
                    <a:pt x="7883" y="1583"/>
                    <a:pt x="7717" y="1730"/>
                  </a:cubicBezTo>
                  <a:cubicBezTo>
                    <a:pt x="7481" y="1730"/>
                    <a:pt x="7481" y="1730"/>
                    <a:pt x="7481" y="1730"/>
                  </a:cubicBezTo>
                  <a:cubicBezTo>
                    <a:pt x="7564" y="1505"/>
                    <a:pt x="7938" y="1389"/>
                    <a:pt x="8373" y="1321"/>
                  </a:cubicBezTo>
                  <a:cubicBezTo>
                    <a:pt x="8414" y="1308"/>
                    <a:pt x="8453" y="1290"/>
                    <a:pt x="8534" y="1231"/>
                  </a:cubicBezTo>
                  <a:cubicBezTo>
                    <a:pt x="8517" y="1230"/>
                    <a:pt x="8375" y="1222"/>
                    <a:pt x="8306" y="1207"/>
                  </a:cubicBezTo>
                  <a:cubicBezTo>
                    <a:pt x="8175" y="1178"/>
                    <a:pt x="8027" y="1127"/>
                    <a:pt x="7971" y="995"/>
                  </a:cubicBezTo>
                  <a:cubicBezTo>
                    <a:pt x="7866" y="813"/>
                    <a:pt x="7659" y="756"/>
                    <a:pt x="7592" y="735"/>
                  </a:cubicBezTo>
                  <a:cubicBezTo>
                    <a:pt x="7510" y="709"/>
                    <a:pt x="7257" y="648"/>
                    <a:pt x="7215" y="640"/>
                  </a:cubicBezTo>
                  <a:cubicBezTo>
                    <a:pt x="7216" y="643"/>
                    <a:pt x="7252" y="808"/>
                    <a:pt x="7268" y="884"/>
                  </a:cubicBezTo>
                  <a:cubicBezTo>
                    <a:pt x="7132" y="918"/>
                    <a:pt x="6817" y="1060"/>
                    <a:pt x="6659" y="1148"/>
                  </a:cubicBezTo>
                  <a:cubicBezTo>
                    <a:pt x="6456" y="1052"/>
                    <a:pt x="6106" y="897"/>
                    <a:pt x="5404" y="840"/>
                  </a:cubicBezTo>
                  <a:cubicBezTo>
                    <a:pt x="5194" y="823"/>
                    <a:pt x="4676" y="792"/>
                    <a:pt x="4103" y="877"/>
                  </a:cubicBezTo>
                  <a:cubicBezTo>
                    <a:pt x="3729" y="571"/>
                    <a:pt x="3284" y="509"/>
                    <a:pt x="2944" y="469"/>
                  </a:cubicBezTo>
                  <a:cubicBezTo>
                    <a:pt x="2908" y="465"/>
                    <a:pt x="2444" y="424"/>
                    <a:pt x="1923" y="379"/>
                  </a:cubicBezTo>
                  <a:cubicBezTo>
                    <a:pt x="1244" y="320"/>
                    <a:pt x="562" y="271"/>
                    <a:pt x="418" y="248"/>
                  </a:cubicBezTo>
                  <a:cubicBezTo>
                    <a:pt x="824" y="685"/>
                    <a:pt x="1153" y="800"/>
                    <a:pt x="1493" y="865"/>
                  </a:cubicBezTo>
                  <a:cubicBezTo>
                    <a:pt x="1835" y="931"/>
                    <a:pt x="2098" y="945"/>
                    <a:pt x="2222" y="947"/>
                  </a:cubicBezTo>
                  <a:cubicBezTo>
                    <a:pt x="2803" y="955"/>
                    <a:pt x="3024" y="991"/>
                    <a:pt x="3123" y="1018"/>
                  </a:cubicBezTo>
                  <a:cubicBezTo>
                    <a:pt x="3202" y="1040"/>
                    <a:pt x="3386" y="1087"/>
                    <a:pt x="3549" y="1250"/>
                  </a:cubicBezTo>
                  <a:cubicBezTo>
                    <a:pt x="3204" y="1250"/>
                    <a:pt x="3204" y="1250"/>
                    <a:pt x="3204" y="1250"/>
                  </a:cubicBezTo>
                  <a:cubicBezTo>
                    <a:pt x="3007" y="1132"/>
                    <a:pt x="2427" y="1153"/>
                    <a:pt x="2211" y="1142"/>
                  </a:cubicBezTo>
                  <a:cubicBezTo>
                    <a:pt x="1904" y="1127"/>
                    <a:pt x="1430" y="1094"/>
                    <a:pt x="1003" y="926"/>
                  </a:cubicBezTo>
                  <a:cubicBezTo>
                    <a:pt x="934" y="898"/>
                    <a:pt x="408" y="689"/>
                    <a:pt x="0" y="0"/>
                  </a:cubicBezTo>
                  <a:cubicBezTo>
                    <a:pt x="329" y="41"/>
                    <a:pt x="942" y="108"/>
                    <a:pt x="1809" y="172"/>
                  </a:cubicBezTo>
                  <a:cubicBezTo>
                    <a:pt x="2658" y="235"/>
                    <a:pt x="2919" y="260"/>
                    <a:pt x="3221" y="311"/>
                  </a:cubicBezTo>
                  <a:cubicBezTo>
                    <a:pt x="3680" y="387"/>
                    <a:pt x="3930" y="506"/>
                    <a:pt x="4157" y="673"/>
                  </a:cubicBezTo>
                  <a:cubicBezTo>
                    <a:pt x="4676" y="599"/>
                    <a:pt x="5203" y="627"/>
                    <a:pt x="5420" y="645"/>
                  </a:cubicBezTo>
                  <a:cubicBezTo>
                    <a:pt x="5660" y="665"/>
                    <a:pt x="6175" y="715"/>
                    <a:pt x="6652" y="929"/>
                  </a:cubicBezTo>
                  <a:cubicBezTo>
                    <a:pt x="6747" y="884"/>
                    <a:pt x="6915" y="798"/>
                    <a:pt x="7038" y="753"/>
                  </a:cubicBezTo>
                  <a:cubicBezTo>
                    <a:pt x="7035" y="738"/>
                    <a:pt x="7002" y="589"/>
                    <a:pt x="6987" y="405"/>
                  </a:cubicBezTo>
                  <a:cubicBezTo>
                    <a:pt x="7112" y="423"/>
                    <a:pt x="7316" y="452"/>
                    <a:pt x="7650" y="563"/>
                  </a:cubicBezTo>
                  <a:cubicBezTo>
                    <a:pt x="7864" y="634"/>
                    <a:pt x="8006" y="726"/>
                    <a:pt x="8120" y="917"/>
                  </a:cubicBezTo>
                  <a:cubicBezTo>
                    <a:pt x="8149" y="990"/>
                    <a:pt x="8232" y="1042"/>
                    <a:pt x="8455" y="1070"/>
                  </a:cubicBezTo>
                  <a:cubicBezTo>
                    <a:pt x="8562" y="1084"/>
                    <a:pt x="8655" y="1084"/>
                    <a:pt x="8733" y="1084"/>
                  </a:cubicBezTo>
                  <a:close/>
                  <a:moveTo>
                    <a:pt x="8290" y="2763"/>
                  </a:moveTo>
                  <a:cubicBezTo>
                    <a:pt x="7679" y="2176"/>
                    <a:pt x="6861" y="1746"/>
                    <a:pt x="5480" y="1571"/>
                  </a:cubicBezTo>
                  <a:cubicBezTo>
                    <a:pt x="4793" y="1485"/>
                    <a:pt x="4078" y="1599"/>
                    <a:pt x="3843" y="1637"/>
                  </a:cubicBezTo>
                  <a:cubicBezTo>
                    <a:pt x="3843" y="1637"/>
                    <a:pt x="2512" y="1920"/>
                    <a:pt x="1642" y="1478"/>
                  </a:cubicBezTo>
                  <a:cubicBezTo>
                    <a:pt x="1263" y="1478"/>
                    <a:pt x="1263" y="1478"/>
                    <a:pt x="1263" y="1478"/>
                  </a:cubicBezTo>
                  <a:cubicBezTo>
                    <a:pt x="1658" y="1755"/>
                    <a:pt x="2092" y="1876"/>
                    <a:pt x="2662" y="1916"/>
                  </a:cubicBezTo>
                  <a:cubicBezTo>
                    <a:pt x="3207" y="1955"/>
                    <a:pt x="3874" y="1830"/>
                    <a:pt x="3874" y="1830"/>
                  </a:cubicBezTo>
                  <a:cubicBezTo>
                    <a:pt x="4102" y="1793"/>
                    <a:pt x="4796" y="1682"/>
                    <a:pt x="5456" y="1765"/>
                  </a:cubicBezTo>
                  <a:cubicBezTo>
                    <a:pt x="6682" y="1920"/>
                    <a:pt x="7328" y="2239"/>
                    <a:pt x="7983" y="2763"/>
                  </a:cubicBezTo>
                  <a:lnTo>
                    <a:pt x="8290" y="2763"/>
                  </a:lnTo>
                  <a:close/>
                  <a:moveTo>
                    <a:pt x="6669" y="2697"/>
                  </a:moveTo>
                  <a:cubicBezTo>
                    <a:pt x="6669" y="2697"/>
                    <a:pt x="6669" y="2697"/>
                    <a:pt x="6669" y="2697"/>
                  </a:cubicBezTo>
                  <a:cubicBezTo>
                    <a:pt x="6669" y="2462"/>
                    <a:pt x="6669" y="2462"/>
                    <a:pt x="6669" y="2462"/>
                  </a:cubicBezTo>
                  <a:cubicBezTo>
                    <a:pt x="6669" y="2462"/>
                    <a:pt x="6669" y="2462"/>
                    <a:pt x="6669" y="2462"/>
                  </a:cubicBezTo>
                  <a:cubicBezTo>
                    <a:pt x="6306" y="2462"/>
                    <a:pt x="6093" y="2652"/>
                    <a:pt x="6093" y="2962"/>
                  </a:cubicBezTo>
                  <a:cubicBezTo>
                    <a:pt x="6093" y="4334"/>
                    <a:pt x="6093" y="4334"/>
                    <a:pt x="6093" y="4334"/>
                  </a:cubicBezTo>
                  <a:cubicBezTo>
                    <a:pt x="6354" y="4334"/>
                    <a:pt x="6354" y="4334"/>
                    <a:pt x="6354" y="4334"/>
                  </a:cubicBezTo>
                  <a:cubicBezTo>
                    <a:pt x="6354" y="3147"/>
                    <a:pt x="6354" y="3147"/>
                    <a:pt x="6354" y="3147"/>
                  </a:cubicBezTo>
                  <a:cubicBezTo>
                    <a:pt x="6669" y="3147"/>
                    <a:pt x="6669" y="3147"/>
                    <a:pt x="6669" y="3147"/>
                  </a:cubicBezTo>
                  <a:cubicBezTo>
                    <a:pt x="6669" y="2913"/>
                    <a:pt x="6669" y="2913"/>
                    <a:pt x="6669" y="2913"/>
                  </a:cubicBezTo>
                  <a:cubicBezTo>
                    <a:pt x="6357" y="2913"/>
                    <a:pt x="6357" y="2913"/>
                    <a:pt x="6357" y="2913"/>
                  </a:cubicBezTo>
                  <a:cubicBezTo>
                    <a:pt x="6374" y="2772"/>
                    <a:pt x="6466" y="2697"/>
                    <a:pt x="6669" y="2697"/>
                  </a:cubicBezTo>
                  <a:close/>
                  <a:moveTo>
                    <a:pt x="9409" y="2913"/>
                  </a:moveTo>
                  <a:cubicBezTo>
                    <a:pt x="9095" y="2913"/>
                    <a:pt x="9095" y="2913"/>
                    <a:pt x="9095" y="2913"/>
                  </a:cubicBezTo>
                  <a:cubicBezTo>
                    <a:pt x="8743" y="3397"/>
                    <a:pt x="8743" y="3397"/>
                    <a:pt x="8743" y="3397"/>
                  </a:cubicBezTo>
                  <a:cubicBezTo>
                    <a:pt x="8392" y="2913"/>
                    <a:pt x="8392" y="2913"/>
                    <a:pt x="8392" y="2913"/>
                  </a:cubicBezTo>
                  <a:cubicBezTo>
                    <a:pt x="8078" y="2913"/>
                    <a:pt x="8078" y="2913"/>
                    <a:pt x="8078" y="2913"/>
                  </a:cubicBezTo>
                  <a:cubicBezTo>
                    <a:pt x="8586" y="3591"/>
                    <a:pt x="8586" y="3591"/>
                    <a:pt x="8586" y="3591"/>
                  </a:cubicBezTo>
                  <a:cubicBezTo>
                    <a:pt x="8030" y="4334"/>
                    <a:pt x="8030" y="4334"/>
                    <a:pt x="8030" y="4334"/>
                  </a:cubicBezTo>
                  <a:cubicBezTo>
                    <a:pt x="8344" y="4334"/>
                    <a:pt x="8344" y="4334"/>
                    <a:pt x="8344" y="4334"/>
                  </a:cubicBezTo>
                  <a:cubicBezTo>
                    <a:pt x="8743" y="3789"/>
                    <a:pt x="8743" y="3789"/>
                    <a:pt x="8743" y="3789"/>
                  </a:cubicBezTo>
                  <a:cubicBezTo>
                    <a:pt x="9142" y="4334"/>
                    <a:pt x="9142" y="4334"/>
                    <a:pt x="9142" y="4334"/>
                  </a:cubicBezTo>
                  <a:cubicBezTo>
                    <a:pt x="9457" y="4334"/>
                    <a:pt x="9457" y="4334"/>
                    <a:pt x="9457" y="4334"/>
                  </a:cubicBezTo>
                  <a:cubicBezTo>
                    <a:pt x="8901" y="3591"/>
                    <a:pt x="8901" y="3591"/>
                    <a:pt x="8901" y="3591"/>
                  </a:cubicBezTo>
                  <a:lnTo>
                    <a:pt x="9409" y="2913"/>
                  </a:lnTo>
                  <a:close/>
                  <a:moveTo>
                    <a:pt x="8117" y="3623"/>
                  </a:moveTo>
                  <a:cubicBezTo>
                    <a:pt x="8117" y="4160"/>
                    <a:pt x="7730" y="4362"/>
                    <a:pt x="7416" y="4362"/>
                  </a:cubicBezTo>
                  <a:cubicBezTo>
                    <a:pt x="7102" y="4362"/>
                    <a:pt x="6715" y="4160"/>
                    <a:pt x="6715" y="3623"/>
                  </a:cubicBezTo>
                  <a:cubicBezTo>
                    <a:pt x="6715" y="3087"/>
                    <a:pt x="7102" y="2884"/>
                    <a:pt x="7416" y="2884"/>
                  </a:cubicBezTo>
                  <a:cubicBezTo>
                    <a:pt x="7730" y="2884"/>
                    <a:pt x="8117" y="3087"/>
                    <a:pt x="8117" y="3623"/>
                  </a:cubicBezTo>
                  <a:close/>
                  <a:moveTo>
                    <a:pt x="7857" y="3623"/>
                  </a:moveTo>
                  <a:cubicBezTo>
                    <a:pt x="7857" y="3187"/>
                    <a:pt x="7551" y="3119"/>
                    <a:pt x="7416" y="3119"/>
                  </a:cubicBezTo>
                  <a:cubicBezTo>
                    <a:pt x="7282" y="3119"/>
                    <a:pt x="6975" y="3187"/>
                    <a:pt x="6975" y="3623"/>
                  </a:cubicBezTo>
                  <a:cubicBezTo>
                    <a:pt x="6975" y="4060"/>
                    <a:pt x="7282" y="4127"/>
                    <a:pt x="7416" y="4127"/>
                  </a:cubicBezTo>
                  <a:cubicBezTo>
                    <a:pt x="7551" y="4127"/>
                    <a:pt x="7857" y="4060"/>
                    <a:pt x="7857" y="36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6" name="Freeform 6"/>
            <p:cNvSpPr>
              <a:spLocks noEditPoints="1"/>
            </p:cNvSpPr>
            <p:nvPr/>
          </p:nvSpPr>
          <p:spPr bwMode="auto">
            <a:xfrm>
              <a:off x="-7383" y="2822"/>
              <a:ext cx="14039" cy="4494"/>
            </a:xfrm>
            <a:custGeom>
              <a:avLst/>
              <a:gdLst>
                <a:gd name="T0" fmla="*/ 1196 w 5941"/>
                <a:gd name="T1" fmla="*/ 1314 h 1901"/>
                <a:gd name="T2" fmla="*/ 1161 w 5941"/>
                <a:gd name="T3" fmla="*/ 1683 h 1901"/>
                <a:gd name="T4" fmla="*/ 648 w 5941"/>
                <a:gd name="T5" fmla="*/ 1901 h 1901"/>
                <a:gd name="T6" fmla="*/ 0 w 5941"/>
                <a:gd name="T7" fmla="*/ 1435 h 1901"/>
                <a:gd name="T8" fmla="*/ 264 w 5941"/>
                <a:gd name="T9" fmla="*/ 1435 h 1901"/>
                <a:gd name="T10" fmla="*/ 602 w 5941"/>
                <a:gd name="T11" fmla="*/ 1664 h 1901"/>
                <a:gd name="T12" fmla="*/ 962 w 5941"/>
                <a:gd name="T13" fmla="*/ 1509 h 1901"/>
                <a:gd name="T14" fmla="*/ 601 w 5941"/>
                <a:gd name="T15" fmla="*/ 1252 h 1901"/>
                <a:gd name="T16" fmla="*/ 194 w 5941"/>
                <a:gd name="T17" fmla="*/ 1118 h 1901"/>
                <a:gd name="T18" fmla="*/ 36 w 5941"/>
                <a:gd name="T19" fmla="*/ 788 h 1901"/>
                <a:gd name="T20" fmla="*/ 655 w 5941"/>
                <a:gd name="T21" fmla="*/ 425 h 1901"/>
                <a:gd name="T22" fmla="*/ 1193 w 5941"/>
                <a:gd name="T23" fmla="*/ 848 h 1901"/>
                <a:gd name="T24" fmla="*/ 928 w 5941"/>
                <a:gd name="T25" fmla="*/ 848 h 1901"/>
                <a:gd name="T26" fmla="*/ 632 w 5941"/>
                <a:gd name="T27" fmla="*/ 659 h 1901"/>
                <a:gd name="T28" fmla="*/ 294 w 5941"/>
                <a:gd name="T29" fmla="*/ 818 h 1901"/>
                <a:gd name="T30" fmla="*/ 654 w 5941"/>
                <a:gd name="T31" fmla="*/ 1022 h 1901"/>
                <a:gd name="T32" fmla="*/ 1196 w 5941"/>
                <a:gd name="T33" fmla="*/ 1314 h 1901"/>
                <a:gd name="T34" fmla="*/ 1384 w 5941"/>
                <a:gd name="T35" fmla="*/ 268 h 1901"/>
                <a:gd name="T36" fmla="*/ 1384 w 5941"/>
                <a:gd name="T37" fmla="*/ 0 h 1901"/>
                <a:gd name="T38" fmla="*/ 1644 w 5941"/>
                <a:gd name="T39" fmla="*/ 0 h 1901"/>
                <a:gd name="T40" fmla="*/ 1644 w 5941"/>
                <a:gd name="T41" fmla="*/ 268 h 1901"/>
                <a:gd name="T42" fmla="*/ 1384 w 5941"/>
                <a:gd name="T43" fmla="*/ 268 h 1901"/>
                <a:gd name="T44" fmla="*/ 1384 w 5941"/>
                <a:gd name="T45" fmla="*/ 1872 h 1901"/>
                <a:gd name="T46" fmla="*/ 1384 w 5941"/>
                <a:gd name="T47" fmla="*/ 451 h 1901"/>
                <a:gd name="T48" fmla="*/ 1644 w 5941"/>
                <a:gd name="T49" fmla="*/ 451 h 1901"/>
                <a:gd name="T50" fmla="*/ 1644 w 5941"/>
                <a:gd name="T51" fmla="*/ 1872 h 1901"/>
                <a:gd name="T52" fmla="*/ 1384 w 5941"/>
                <a:gd name="T53" fmla="*/ 1872 h 1901"/>
                <a:gd name="T54" fmla="*/ 1838 w 5941"/>
                <a:gd name="T55" fmla="*/ 1872 h 1901"/>
                <a:gd name="T56" fmla="*/ 1838 w 5941"/>
                <a:gd name="T57" fmla="*/ 0 h 1901"/>
                <a:gd name="T58" fmla="*/ 2099 w 5941"/>
                <a:gd name="T59" fmla="*/ 0 h 1901"/>
                <a:gd name="T60" fmla="*/ 2099 w 5941"/>
                <a:gd name="T61" fmla="*/ 1872 h 1901"/>
                <a:gd name="T62" fmla="*/ 1838 w 5941"/>
                <a:gd name="T63" fmla="*/ 1872 h 1901"/>
                <a:gd name="T64" fmla="*/ 3643 w 5941"/>
                <a:gd name="T65" fmla="*/ 451 h 1901"/>
                <a:gd name="T66" fmla="*/ 3075 w 5941"/>
                <a:gd name="T67" fmla="*/ 1872 h 1901"/>
                <a:gd name="T68" fmla="*/ 2784 w 5941"/>
                <a:gd name="T69" fmla="*/ 1872 h 1901"/>
                <a:gd name="T70" fmla="*/ 2216 w 5941"/>
                <a:gd name="T71" fmla="*/ 451 h 1901"/>
                <a:gd name="T72" fmla="*/ 2493 w 5941"/>
                <a:gd name="T73" fmla="*/ 451 h 1901"/>
                <a:gd name="T74" fmla="*/ 2930 w 5941"/>
                <a:gd name="T75" fmla="*/ 1557 h 1901"/>
                <a:gd name="T76" fmla="*/ 3367 w 5941"/>
                <a:gd name="T77" fmla="*/ 451 h 1901"/>
                <a:gd name="T78" fmla="*/ 3643 w 5941"/>
                <a:gd name="T79" fmla="*/ 451 h 1901"/>
                <a:gd name="T80" fmla="*/ 5941 w 5941"/>
                <a:gd name="T81" fmla="*/ 685 h 1901"/>
                <a:gd name="T82" fmla="*/ 5445 w 5941"/>
                <a:gd name="T83" fmla="*/ 1221 h 1901"/>
                <a:gd name="T84" fmla="*/ 5445 w 5941"/>
                <a:gd name="T85" fmla="*/ 1872 h 1901"/>
                <a:gd name="T86" fmla="*/ 5184 w 5941"/>
                <a:gd name="T87" fmla="*/ 1872 h 1901"/>
                <a:gd name="T88" fmla="*/ 5184 w 5941"/>
                <a:gd name="T89" fmla="*/ 451 h 1901"/>
                <a:gd name="T90" fmla="*/ 5445 w 5941"/>
                <a:gd name="T91" fmla="*/ 451 h 1901"/>
                <a:gd name="T92" fmla="*/ 5445 w 5941"/>
                <a:gd name="T93" fmla="*/ 644 h 1901"/>
                <a:gd name="T94" fmla="*/ 5941 w 5941"/>
                <a:gd name="T95" fmla="*/ 451 h 1901"/>
                <a:gd name="T96" fmla="*/ 5941 w 5941"/>
                <a:gd name="T97" fmla="*/ 685 h 1901"/>
                <a:gd name="T98" fmla="*/ 5018 w 5941"/>
                <a:gd name="T99" fmla="*/ 1229 h 1901"/>
                <a:gd name="T100" fmla="*/ 5020 w 5941"/>
                <a:gd name="T101" fmla="*/ 1161 h 1901"/>
                <a:gd name="T102" fmla="*/ 4319 w 5941"/>
                <a:gd name="T103" fmla="*/ 422 h 1901"/>
                <a:gd name="T104" fmla="*/ 3618 w 5941"/>
                <a:gd name="T105" fmla="*/ 1161 h 1901"/>
                <a:gd name="T106" fmla="*/ 4319 w 5941"/>
                <a:gd name="T107" fmla="*/ 1900 h 1901"/>
                <a:gd name="T108" fmla="*/ 4980 w 5941"/>
                <a:gd name="T109" fmla="*/ 1435 h 1901"/>
                <a:gd name="T110" fmla="*/ 4704 w 5941"/>
                <a:gd name="T111" fmla="*/ 1435 h 1901"/>
                <a:gd name="T112" fmla="*/ 4319 w 5941"/>
                <a:gd name="T113" fmla="*/ 1665 h 1901"/>
                <a:gd name="T114" fmla="*/ 3881 w 5941"/>
                <a:gd name="T115" fmla="*/ 1229 h 1901"/>
                <a:gd name="T116" fmla="*/ 5018 w 5941"/>
                <a:gd name="T117" fmla="*/ 1229 h 1901"/>
                <a:gd name="T118" fmla="*/ 4319 w 5941"/>
                <a:gd name="T119" fmla="*/ 657 h 1901"/>
                <a:gd name="T120" fmla="*/ 4742 w 5941"/>
                <a:gd name="T121" fmla="*/ 994 h 1901"/>
                <a:gd name="T122" fmla="*/ 3896 w 5941"/>
                <a:gd name="T123" fmla="*/ 994 h 1901"/>
                <a:gd name="T124" fmla="*/ 4319 w 5941"/>
                <a:gd name="T125" fmla="*/ 657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941" h="1901">
                  <a:moveTo>
                    <a:pt x="1196" y="1314"/>
                  </a:moveTo>
                  <a:cubicBezTo>
                    <a:pt x="1239" y="1407"/>
                    <a:pt x="1251" y="1557"/>
                    <a:pt x="1161" y="1683"/>
                  </a:cubicBezTo>
                  <a:cubicBezTo>
                    <a:pt x="1078" y="1800"/>
                    <a:pt x="909" y="1901"/>
                    <a:pt x="648" y="1901"/>
                  </a:cubicBezTo>
                  <a:cubicBezTo>
                    <a:pt x="383" y="1901"/>
                    <a:pt x="45" y="1767"/>
                    <a:pt x="0" y="1435"/>
                  </a:cubicBezTo>
                  <a:cubicBezTo>
                    <a:pt x="264" y="1435"/>
                    <a:pt x="264" y="1435"/>
                    <a:pt x="264" y="1435"/>
                  </a:cubicBezTo>
                  <a:cubicBezTo>
                    <a:pt x="301" y="1588"/>
                    <a:pt x="462" y="1650"/>
                    <a:pt x="602" y="1664"/>
                  </a:cubicBezTo>
                  <a:cubicBezTo>
                    <a:pt x="756" y="1677"/>
                    <a:pt x="939" y="1623"/>
                    <a:pt x="962" y="1509"/>
                  </a:cubicBezTo>
                  <a:cubicBezTo>
                    <a:pt x="986" y="1392"/>
                    <a:pt x="935" y="1310"/>
                    <a:pt x="601" y="1252"/>
                  </a:cubicBezTo>
                  <a:cubicBezTo>
                    <a:pt x="514" y="1237"/>
                    <a:pt x="321" y="1204"/>
                    <a:pt x="194" y="1118"/>
                  </a:cubicBezTo>
                  <a:cubicBezTo>
                    <a:pt x="93" y="1049"/>
                    <a:pt x="13" y="944"/>
                    <a:pt x="36" y="788"/>
                  </a:cubicBezTo>
                  <a:cubicBezTo>
                    <a:pt x="71" y="529"/>
                    <a:pt x="370" y="400"/>
                    <a:pt x="655" y="425"/>
                  </a:cubicBezTo>
                  <a:cubicBezTo>
                    <a:pt x="903" y="445"/>
                    <a:pt x="1155" y="579"/>
                    <a:pt x="1193" y="848"/>
                  </a:cubicBezTo>
                  <a:cubicBezTo>
                    <a:pt x="928" y="848"/>
                    <a:pt x="928" y="848"/>
                    <a:pt x="928" y="848"/>
                  </a:cubicBezTo>
                  <a:cubicBezTo>
                    <a:pt x="897" y="726"/>
                    <a:pt x="750" y="667"/>
                    <a:pt x="632" y="659"/>
                  </a:cubicBezTo>
                  <a:cubicBezTo>
                    <a:pt x="489" y="649"/>
                    <a:pt x="296" y="682"/>
                    <a:pt x="294" y="818"/>
                  </a:cubicBezTo>
                  <a:cubicBezTo>
                    <a:pt x="293" y="907"/>
                    <a:pt x="343" y="968"/>
                    <a:pt x="654" y="1022"/>
                  </a:cubicBezTo>
                  <a:cubicBezTo>
                    <a:pt x="864" y="1058"/>
                    <a:pt x="1105" y="1122"/>
                    <a:pt x="1196" y="1314"/>
                  </a:cubicBezTo>
                  <a:close/>
                  <a:moveTo>
                    <a:pt x="1384" y="268"/>
                  </a:moveTo>
                  <a:cubicBezTo>
                    <a:pt x="1384" y="0"/>
                    <a:pt x="1384" y="0"/>
                    <a:pt x="1384" y="0"/>
                  </a:cubicBezTo>
                  <a:cubicBezTo>
                    <a:pt x="1644" y="0"/>
                    <a:pt x="1644" y="0"/>
                    <a:pt x="1644" y="0"/>
                  </a:cubicBezTo>
                  <a:cubicBezTo>
                    <a:pt x="1644" y="268"/>
                    <a:pt x="1644" y="268"/>
                    <a:pt x="1644" y="268"/>
                  </a:cubicBezTo>
                  <a:lnTo>
                    <a:pt x="1384" y="268"/>
                  </a:lnTo>
                  <a:close/>
                  <a:moveTo>
                    <a:pt x="1384" y="1872"/>
                  </a:moveTo>
                  <a:cubicBezTo>
                    <a:pt x="1384" y="451"/>
                    <a:pt x="1384" y="451"/>
                    <a:pt x="1384" y="451"/>
                  </a:cubicBezTo>
                  <a:cubicBezTo>
                    <a:pt x="1644" y="451"/>
                    <a:pt x="1644" y="451"/>
                    <a:pt x="1644" y="451"/>
                  </a:cubicBezTo>
                  <a:cubicBezTo>
                    <a:pt x="1644" y="1872"/>
                    <a:pt x="1644" y="1872"/>
                    <a:pt x="1644" y="1872"/>
                  </a:cubicBezTo>
                  <a:lnTo>
                    <a:pt x="1384" y="1872"/>
                  </a:lnTo>
                  <a:close/>
                  <a:moveTo>
                    <a:pt x="1838" y="1872"/>
                  </a:moveTo>
                  <a:cubicBezTo>
                    <a:pt x="1838" y="0"/>
                    <a:pt x="1838" y="0"/>
                    <a:pt x="1838" y="0"/>
                  </a:cubicBezTo>
                  <a:cubicBezTo>
                    <a:pt x="2099" y="0"/>
                    <a:pt x="2099" y="0"/>
                    <a:pt x="2099" y="0"/>
                  </a:cubicBezTo>
                  <a:cubicBezTo>
                    <a:pt x="2099" y="1872"/>
                    <a:pt x="2099" y="1872"/>
                    <a:pt x="2099" y="1872"/>
                  </a:cubicBezTo>
                  <a:lnTo>
                    <a:pt x="1838" y="1872"/>
                  </a:lnTo>
                  <a:close/>
                  <a:moveTo>
                    <a:pt x="3643" y="451"/>
                  </a:moveTo>
                  <a:cubicBezTo>
                    <a:pt x="3075" y="1872"/>
                    <a:pt x="3075" y="1872"/>
                    <a:pt x="3075" y="1872"/>
                  </a:cubicBezTo>
                  <a:cubicBezTo>
                    <a:pt x="2784" y="1872"/>
                    <a:pt x="2784" y="1872"/>
                    <a:pt x="2784" y="1872"/>
                  </a:cubicBezTo>
                  <a:cubicBezTo>
                    <a:pt x="2216" y="451"/>
                    <a:pt x="2216" y="451"/>
                    <a:pt x="2216" y="451"/>
                  </a:cubicBezTo>
                  <a:cubicBezTo>
                    <a:pt x="2493" y="451"/>
                    <a:pt x="2493" y="451"/>
                    <a:pt x="2493" y="451"/>
                  </a:cubicBezTo>
                  <a:cubicBezTo>
                    <a:pt x="2930" y="1557"/>
                    <a:pt x="2930" y="1557"/>
                    <a:pt x="2930" y="1557"/>
                  </a:cubicBezTo>
                  <a:cubicBezTo>
                    <a:pt x="3367" y="451"/>
                    <a:pt x="3367" y="451"/>
                    <a:pt x="3367" y="451"/>
                  </a:cubicBezTo>
                  <a:lnTo>
                    <a:pt x="3643" y="451"/>
                  </a:lnTo>
                  <a:close/>
                  <a:moveTo>
                    <a:pt x="5941" y="685"/>
                  </a:moveTo>
                  <a:cubicBezTo>
                    <a:pt x="5533" y="685"/>
                    <a:pt x="5445" y="1037"/>
                    <a:pt x="5445" y="1221"/>
                  </a:cubicBezTo>
                  <a:cubicBezTo>
                    <a:pt x="5445" y="1872"/>
                    <a:pt x="5445" y="1872"/>
                    <a:pt x="5445" y="1872"/>
                  </a:cubicBezTo>
                  <a:cubicBezTo>
                    <a:pt x="5184" y="1872"/>
                    <a:pt x="5184" y="1872"/>
                    <a:pt x="5184" y="1872"/>
                  </a:cubicBezTo>
                  <a:cubicBezTo>
                    <a:pt x="5184" y="451"/>
                    <a:pt x="5184" y="451"/>
                    <a:pt x="5184" y="451"/>
                  </a:cubicBezTo>
                  <a:cubicBezTo>
                    <a:pt x="5445" y="451"/>
                    <a:pt x="5445" y="451"/>
                    <a:pt x="5445" y="451"/>
                  </a:cubicBezTo>
                  <a:cubicBezTo>
                    <a:pt x="5445" y="644"/>
                    <a:pt x="5445" y="644"/>
                    <a:pt x="5445" y="644"/>
                  </a:cubicBezTo>
                  <a:cubicBezTo>
                    <a:pt x="5520" y="563"/>
                    <a:pt x="5703" y="451"/>
                    <a:pt x="5941" y="451"/>
                  </a:cubicBezTo>
                  <a:lnTo>
                    <a:pt x="5941" y="685"/>
                  </a:lnTo>
                  <a:close/>
                  <a:moveTo>
                    <a:pt x="5018" y="1229"/>
                  </a:moveTo>
                  <a:cubicBezTo>
                    <a:pt x="5019" y="1207"/>
                    <a:pt x="5020" y="1184"/>
                    <a:pt x="5020" y="1161"/>
                  </a:cubicBezTo>
                  <a:cubicBezTo>
                    <a:pt x="5020" y="625"/>
                    <a:pt x="4632" y="422"/>
                    <a:pt x="4319" y="422"/>
                  </a:cubicBezTo>
                  <a:cubicBezTo>
                    <a:pt x="4005" y="422"/>
                    <a:pt x="3618" y="625"/>
                    <a:pt x="3618" y="1161"/>
                  </a:cubicBezTo>
                  <a:cubicBezTo>
                    <a:pt x="3618" y="1698"/>
                    <a:pt x="4005" y="1900"/>
                    <a:pt x="4319" y="1900"/>
                  </a:cubicBezTo>
                  <a:cubicBezTo>
                    <a:pt x="4572" y="1900"/>
                    <a:pt x="4873" y="1768"/>
                    <a:pt x="4980" y="1435"/>
                  </a:cubicBezTo>
                  <a:cubicBezTo>
                    <a:pt x="4704" y="1435"/>
                    <a:pt x="4704" y="1435"/>
                    <a:pt x="4704" y="1435"/>
                  </a:cubicBezTo>
                  <a:cubicBezTo>
                    <a:pt x="4610" y="1628"/>
                    <a:pt x="4418" y="1665"/>
                    <a:pt x="4319" y="1665"/>
                  </a:cubicBezTo>
                  <a:cubicBezTo>
                    <a:pt x="4192" y="1665"/>
                    <a:pt x="3911" y="1605"/>
                    <a:pt x="3881" y="1229"/>
                  </a:cubicBezTo>
                  <a:lnTo>
                    <a:pt x="5018" y="1229"/>
                  </a:lnTo>
                  <a:close/>
                  <a:moveTo>
                    <a:pt x="4319" y="657"/>
                  </a:moveTo>
                  <a:cubicBezTo>
                    <a:pt x="4434" y="657"/>
                    <a:pt x="4675" y="707"/>
                    <a:pt x="4742" y="994"/>
                  </a:cubicBezTo>
                  <a:cubicBezTo>
                    <a:pt x="3896" y="994"/>
                    <a:pt x="3896" y="994"/>
                    <a:pt x="3896" y="994"/>
                  </a:cubicBezTo>
                  <a:cubicBezTo>
                    <a:pt x="3963" y="707"/>
                    <a:pt x="4204" y="657"/>
                    <a:pt x="4319" y="6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2053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12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0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81" name="Title 1"/>
          <p:cNvSpPr>
            <a:spLocks noGrp="1"/>
          </p:cNvSpPr>
          <p:nvPr>
            <p:ph type="title" hasCustomPrompt="1"/>
          </p:nvPr>
        </p:nvSpPr>
        <p:spPr>
          <a:xfrm>
            <a:off x="583657" y="1957067"/>
            <a:ext cx="7882695" cy="911898"/>
          </a:xfrm>
        </p:spPr>
        <p:txBody>
          <a:bodyPr wrap="square" lIns="67202" tIns="33602" rIns="67202" bIns="33602" anchor="b">
            <a:noAutofit/>
          </a:bodyPr>
          <a:lstStyle>
            <a:lvl1pPr marL="0" algn="l" defTabSz="685301" rtl="0" eaLnBrk="1" latinLnBrk="0" hangingPunct="1">
              <a:lnSpc>
                <a:spcPts val="6296"/>
              </a:lnSpc>
              <a:defRPr lang="en-US" sz="5200" kern="1200" spc="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Rail Headline" pitchFamily="2" charset="0"/>
                <a:ea typeface="+mn-ea"/>
                <a:cs typeface="+mn-cs"/>
              </a:defRPr>
            </a:lvl1pPr>
          </a:lstStyle>
          <a:p>
            <a:pPr marL="0" lvl="0" defTabSz="685301"/>
            <a:r>
              <a:rPr lang="en-US" dirty="0" smtClean="0"/>
              <a:t>meeting title</a:t>
            </a:r>
            <a:endParaRPr lang="en-US" dirty="0"/>
          </a:p>
        </p:txBody>
      </p:sp>
      <p:sp>
        <p:nvSpPr>
          <p:cNvPr id="8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9521" y="3536251"/>
            <a:ext cx="5485797" cy="485535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232" rtl="0" eaLnBrk="1" fontAlgn="auto" latinLnBrk="0" hangingPunct="1">
              <a:lnSpc>
                <a:spcPts val="315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2100" b="0" kern="1200" spc="-52" baseline="0" dirty="0">
                <a:gradFill>
                  <a:gsLst>
                    <a:gs pos="82143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90377" y="3887903"/>
            <a:ext cx="5485797" cy="983552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0" kern="1200" cap="none" spc="0" baseline="0" dirty="0">
                <a:ln w="3175"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Silver Fox Productions</a:t>
            </a:r>
            <a:endParaRPr lang="en-US" dirty="0"/>
          </a:p>
        </p:txBody>
      </p:sp>
      <p:sp>
        <p:nvSpPr>
          <p:cNvPr id="8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5" y="1685838"/>
            <a:ext cx="5487762" cy="271228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Meeting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78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9" dur="6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24" dur="6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1" grpId="1"/>
      <p:bldP spid="82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1"/>
      <p:bldP spid="83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1"/>
      <p:bldP spid="84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11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3657" y="1070988"/>
            <a:ext cx="7882695" cy="1797989"/>
          </a:xfrm>
        </p:spPr>
        <p:txBody>
          <a:bodyPr wrap="square" lIns="67202" tIns="33602" rIns="67202" bIns="33602" anchor="b">
            <a:noAutofit/>
          </a:bodyPr>
          <a:lstStyle>
            <a:lvl1pPr marL="0" algn="l" defTabSz="685301" rtl="0" eaLnBrk="1" latinLnBrk="0" hangingPunct="1">
              <a:lnSpc>
                <a:spcPts val="6296"/>
              </a:lnSpc>
              <a:defRPr lang="en-US" sz="5200" kern="1200" spc="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Rail Headline" pitchFamily="2" charset="0"/>
                <a:ea typeface="+mn-ea"/>
                <a:cs typeface="+mn-cs"/>
              </a:defRPr>
            </a:lvl1pPr>
          </a:lstStyle>
          <a:p>
            <a:pPr marL="0" lvl="0" defTabSz="685301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8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9521" y="3139770"/>
            <a:ext cx="5485797" cy="485535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232" rtl="0" eaLnBrk="1" fontAlgn="auto" latinLnBrk="0" hangingPunct="1">
              <a:lnSpc>
                <a:spcPts val="315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2100" b="0" kern="1200" spc="-52" baseline="0" dirty="0">
                <a:gradFill>
                  <a:gsLst>
                    <a:gs pos="82143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8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90377" y="3687874"/>
            <a:ext cx="5485797" cy="983552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0" kern="1200" cap="none" spc="0" baseline="0" dirty="0">
                <a:ln w="3175"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Explanatory text.</a:t>
            </a:r>
            <a:endParaRPr lang="en-US" dirty="0"/>
          </a:p>
        </p:txBody>
      </p:sp>
      <p:sp>
        <p:nvSpPr>
          <p:cNvPr id="8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5" y="487455"/>
            <a:ext cx="5487762" cy="271228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Meeting ##: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78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9" dur="6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24" dur="6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2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1"/>
      <p:bldP spid="83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1"/>
      <p:bldP spid="84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1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11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3657" y="3688161"/>
            <a:ext cx="7882695" cy="980537"/>
          </a:xfrm>
        </p:spPr>
        <p:txBody>
          <a:bodyPr wrap="square" lIns="67202" tIns="33602" rIns="67202" bIns="33602" anchor="b">
            <a:noAutofit/>
          </a:bodyPr>
          <a:lstStyle>
            <a:lvl1pPr marL="0" algn="l" defTabSz="685301" rtl="0" eaLnBrk="1" latinLnBrk="0" hangingPunct="1">
              <a:lnSpc>
                <a:spcPts val="6296"/>
              </a:lnSpc>
              <a:defRPr lang="en-US" sz="5200" kern="1200" spc="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Rail Headline" pitchFamily="2" charset="0"/>
                <a:ea typeface="+mn-ea"/>
                <a:cs typeface="+mn-cs"/>
              </a:defRPr>
            </a:lvl1pPr>
          </a:lstStyle>
          <a:p>
            <a:pPr marL="0" lvl="0" defTabSz="685301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8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5" y="3485533"/>
            <a:ext cx="5487762" cy="271228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Meeting ##: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29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5 4.81481E-6 L 2.18286E-6 4.81481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5 1.48148E-6 L -3.09977E-7 1.48148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4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1">
        <p:tmplLst>
          <p:tmpl>
            <p:tnLst>
              <p:par>
                <p:cTn xmlns:p14="http://schemas.microsoft.com/office/powerpoint/2010/main" presetID="63" presetClass="path" presetSubtype="0" decel="100000" fill="hold" nodeType="withEffect">
                  <p:stCondLst>
                    <p:cond delay="150"/>
                  </p:stCondLst>
                  <p:childTnLst>
                    <p:animMotion origin="layout" path="M 0.02605 4.81481E-6 L 2.18286E-6 4.81481E-6 " pathEditMode="relative" rAng="0" ptsTypes="AA">
                      <p:cBhvr>
                        <p:cTn dur="600" fill="hold"/>
                        <p:tgtEl>
                          <p:spTgt spid="8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302" y="0"/>
                    </p:animMotion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5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0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1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76" name="Title 1"/>
          <p:cNvSpPr>
            <a:spLocks noGrp="1"/>
          </p:cNvSpPr>
          <p:nvPr>
            <p:ph type="title" hasCustomPrompt="1"/>
          </p:nvPr>
        </p:nvSpPr>
        <p:spPr>
          <a:xfrm>
            <a:off x="583641" y="998788"/>
            <a:ext cx="3678241" cy="3672641"/>
          </a:xfrm>
        </p:spPr>
        <p:txBody>
          <a:bodyPr wrap="square" lIns="67202" tIns="33602" rIns="67202" bIns="33602" anchor="t">
            <a:noAutofit/>
          </a:bodyPr>
          <a:lstStyle>
            <a:lvl1pPr marL="0" algn="l" defTabSz="685301" rtl="0" eaLnBrk="1" latinLnBrk="0" hangingPunct="1">
              <a:lnSpc>
                <a:spcPts val="6296"/>
              </a:lnSpc>
              <a:defRPr lang="en-US" sz="5200" kern="1200" spc="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Rail Headline" pitchFamily="2" charset="0"/>
                <a:ea typeface="+mn-ea"/>
                <a:cs typeface="+mn-cs"/>
              </a:defRPr>
            </a:lvl1pPr>
          </a:lstStyle>
          <a:p>
            <a:pPr marL="0" lvl="0" defTabSz="685301"/>
            <a:r>
              <a:rPr lang="en-US" dirty="0" smtClean="0"/>
              <a:t>list title</a:t>
            </a:r>
            <a:endParaRPr lang="en-US" dirty="0"/>
          </a:p>
        </p:txBody>
      </p:sp>
      <p:sp>
        <p:nvSpPr>
          <p:cNvPr id="7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387493" y="1486651"/>
            <a:ext cx="4089996" cy="3199062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2100" b="0" kern="1200" cap="none" spc="-52" baseline="0" dirty="0">
                <a:ln w="3175">
                  <a:noFill/>
                </a:ln>
                <a:gradFill>
                  <a:gsLst>
                    <a:gs pos="82143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marL="0" marR="0" lvl="0" indent="0" algn="l" defTabSz="685301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Subtitle</a:t>
            </a:r>
          </a:p>
        </p:txBody>
      </p:sp>
      <p:sp>
        <p:nvSpPr>
          <p:cNvPr id="7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6" y="487455"/>
            <a:ext cx="3876842" cy="271228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Meeting ##: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6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9" dur="6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6" grpId="1"/>
      <p:bldP spid="77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1"/>
      <p:bldP spid="78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1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5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0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1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7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9523" y="4136882"/>
            <a:ext cx="4887519" cy="485535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232" rtl="0" eaLnBrk="1" fontAlgn="auto" latinLnBrk="0" hangingPunct="1">
              <a:lnSpc>
                <a:spcPts val="315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2100" b="0" kern="1200" spc="-52" baseline="0" dirty="0">
                <a:gradFill>
                  <a:gsLst>
                    <a:gs pos="82143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7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5" y="3887467"/>
            <a:ext cx="4878624" cy="271228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63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1"/>
      <p:bldP spid="76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1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34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39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349" indent="-171349" algn="l" defTabSz="68539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047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6745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444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142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4840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539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237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935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697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396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96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794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492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190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8888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1587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696" y="218339"/>
            <a:ext cx="8741880" cy="674749"/>
          </a:xfrm>
          <a:prstGeom prst="rect">
            <a:avLst/>
          </a:prstGeom>
        </p:spPr>
        <p:txBody>
          <a:bodyPr vert="horz" wrap="square" lIns="107524" tIns="67202" rIns="107524" bIns="67202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3"/>
            <a:ext cx="8740140" cy="1658478"/>
          </a:xfrm>
          <a:prstGeom prst="rect">
            <a:avLst/>
          </a:prstGeom>
        </p:spPr>
        <p:txBody>
          <a:bodyPr vert="horz" wrap="square" lIns="107524" tIns="67202" rIns="107524" bIns="67202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5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6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8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9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0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1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2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3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4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5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6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7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8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9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0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1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2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3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4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5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6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7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8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9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0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1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2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3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4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5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6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7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8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9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0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1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2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3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4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5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6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7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8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9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0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1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2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3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4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5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6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7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8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9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0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1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2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3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4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5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6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7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8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9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0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1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2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3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4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535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232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1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1909" marR="0" indent="-251909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9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29177" marR="0" indent="-177268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7788" marR="0" indent="-167940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5726" marR="0" indent="-167940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3667" marR="0" indent="-167940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4387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005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9621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236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616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232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7849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464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081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5697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8313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0930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59">
          <p15:clr>
            <a:srgbClr val="5ACBF0"/>
          </p15:clr>
        </p15:guide>
        <p15:guide id="2" pos="57">
          <p15:clr>
            <a:srgbClr val="5ACBF0"/>
          </p15:clr>
        </p15:guide>
        <p15:guide id="3" orient="horz" pos="731">
          <p15:clr>
            <a:srgbClr val="A4A3A4"/>
          </p15:clr>
        </p15:guide>
        <p15:guide id="4" orient="horz" pos="1403">
          <p15:clr>
            <a:srgbClr val="A4A3A4"/>
          </p15:clr>
        </p15:guide>
        <p15:guide id="5" orient="horz" pos="2075">
          <p15:clr>
            <a:srgbClr val="A4A3A4"/>
          </p15:clr>
        </p15:guide>
        <p15:guide id="6" orient="horz" pos="2915">
          <p15:clr>
            <a:srgbClr val="A4A3A4"/>
          </p15:clr>
        </p15:guide>
        <p15:guide id="7" orient="horz" pos="3083">
          <p15:clr>
            <a:srgbClr val="A4A3A4"/>
          </p15:clr>
        </p15:guide>
        <p15:guide id="8" orient="horz" pos="4091">
          <p15:clr>
            <a:srgbClr val="A4A3A4"/>
          </p15:clr>
        </p15:guide>
        <p15:guide id="9" orient="horz" pos="4259">
          <p15:clr>
            <a:srgbClr val="5ACBF0"/>
          </p15:clr>
        </p15:guide>
        <p15:guide id="10" pos="224">
          <p15:clr>
            <a:srgbClr val="A4A3A4"/>
          </p15:clr>
        </p15:guide>
        <p15:guide id="11" pos="560">
          <p15:clr>
            <a:srgbClr val="A4A3A4"/>
          </p15:clr>
        </p15:guide>
        <p15:guide id="12" pos="2405">
          <p15:clr>
            <a:srgbClr val="A4A3A4"/>
          </p15:clr>
        </p15:guide>
        <p15:guide id="13" pos="2573">
          <p15:clr>
            <a:srgbClr val="A4A3A4"/>
          </p15:clr>
        </p15:guide>
        <p15:guide id="14" pos="3579">
          <p15:clr>
            <a:srgbClr val="A4A3A4"/>
          </p15:clr>
        </p15:guide>
        <p15:guide id="15" pos="4086">
          <p15:clr>
            <a:srgbClr val="A4A3A4"/>
          </p15:clr>
        </p15:guide>
        <p15:guide id="16" pos="4758">
          <p15:clr>
            <a:srgbClr val="A4A3A4"/>
          </p15:clr>
        </p15:guide>
        <p15:guide id="17" pos="5261">
          <p15:clr>
            <a:srgbClr val="A4A3A4"/>
          </p15:clr>
        </p15:guide>
        <p15:guide id="18" pos="5933">
          <p15:clr>
            <a:srgbClr val="A4A3A4"/>
          </p15:clr>
        </p15:guide>
        <p15:guide id="19" pos="6101">
          <p15:clr>
            <a:srgbClr val="A4A3A4"/>
          </p15:clr>
        </p15:guide>
        <p15:guide id="20" pos="6939">
          <p15:clr>
            <a:srgbClr val="A4A3A4"/>
          </p15:clr>
        </p15:guide>
        <p15:guide id="21" pos="7611">
          <p15:clr>
            <a:srgbClr val="5ACBF0"/>
          </p15:clr>
        </p15:guide>
        <p15:guide id="22" pos="393">
          <p15:clr>
            <a:srgbClr val="A4A3A4"/>
          </p15:clr>
        </p15:guide>
        <p15:guide id="23" pos="728">
          <p15:clr>
            <a:srgbClr val="A4A3A4"/>
          </p15:clr>
        </p15:guide>
        <p15:guide id="24" pos="896">
          <p15:clr>
            <a:srgbClr val="A4A3A4"/>
          </p15:clr>
        </p15:guide>
        <p15:guide id="25" pos="1062">
          <p15:clr>
            <a:srgbClr val="A4A3A4"/>
          </p15:clr>
        </p15:guide>
        <p15:guide id="26" pos="1230">
          <p15:clr>
            <a:srgbClr val="A4A3A4"/>
          </p15:clr>
        </p15:guide>
        <p15:guide id="27" pos="1398">
          <p15:clr>
            <a:srgbClr val="A4A3A4"/>
          </p15:clr>
        </p15:guide>
        <p15:guide id="28" pos="1734">
          <p15:clr>
            <a:srgbClr val="A4A3A4"/>
          </p15:clr>
        </p15:guide>
        <p15:guide id="29" pos="1565">
          <p15:clr>
            <a:srgbClr val="A4A3A4"/>
          </p15:clr>
        </p15:guide>
        <p15:guide id="30" pos="1902">
          <p15:clr>
            <a:srgbClr val="A4A3A4"/>
          </p15:clr>
        </p15:guide>
        <p15:guide id="31" pos="2069">
          <p15:clr>
            <a:srgbClr val="A4A3A4"/>
          </p15:clr>
        </p15:guide>
        <p15:guide id="32" pos="2237">
          <p15:clr>
            <a:srgbClr val="A4A3A4"/>
          </p15:clr>
        </p15:guide>
        <p15:guide id="33" pos="2741">
          <p15:clr>
            <a:srgbClr val="A4A3A4"/>
          </p15:clr>
        </p15:guide>
        <p15:guide id="34" pos="2909">
          <p15:clr>
            <a:srgbClr val="A4A3A4"/>
          </p15:clr>
        </p15:guide>
        <p15:guide id="35" pos="3077">
          <p15:clr>
            <a:srgbClr val="A4A3A4"/>
          </p15:clr>
        </p15:guide>
        <p15:guide id="36" pos="3245">
          <p15:clr>
            <a:srgbClr val="A4A3A4"/>
          </p15:clr>
        </p15:guide>
        <p15:guide id="37" pos="3413">
          <p15:clr>
            <a:srgbClr val="A4A3A4"/>
          </p15:clr>
        </p15:guide>
        <p15:guide id="38" pos="3918">
          <p15:clr>
            <a:srgbClr val="A4A3A4"/>
          </p15:clr>
        </p15:guide>
        <p15:guide id="39" pos="3749">
          <p15:clr>
            <a:srgbClr val="A4A3A4"/>
          </p15:clr>
        </p15:guide>
        <p15:guide id="40" pos="4589">
          <p15:clr>
            <a:srgbClr val="A4A3A4"/>
          </p15:clr>
        </p15:guide>
        <p15:guide id="41" pos="4422">
          <p15:clr>
            <a:srgbClr val="A4A3A4"/>
          </p15:clr>
        </p15:guide>
        <p15:guide id="42" pos="4254">
          <p15:clr>
            <a:srgbClr val="A4A3A4"/>
          </p15:clr>
        </p15:guide>
        <p15:guide id="43" pos="5093">
          <p15:clr>
            <a:srgbClr val="A4A3A4"/>
          </p15:clr>
        </p15:guide>
        <p15:guide id="44" pos="4925">
          <p15:clr>
            <a:srgbClr val="A4A3A4"/>
          </p15:clr>
        </p15:guide>
        <p15:guide id="45" pos="5429">
          <p15:clr>
            <a:srgbClr val="A4A3A4"/>
          </p15:clr>
        </p15:guide>
        <p15:guide id="46" pos="5597">
          <p15:clr>
            <a:srgbClr val="A4A3A4"/>
          </p15:clr>
        </p15:guide>
        <p15:guide id="47" pos="5765">
          <p15:clr>
            <a:srgbClr val="A4A3A4"/>
          </p15:clr>
        </p15:guide>
        <p15:guide id="48" pos="6269">
          <p15:clr>
            <a:srgbClr val="A4A3A4"/>
          </p15:clr>
        </p15:guide>
        <p15:guide id="49" pos="6437">
          <p15:clr>
            <a:srgbClr val="A4A3A4"/>
          </p15:clr>
        </p15:guide>
        <p15:guide id="50" pos="6603">
          <p15:clr>
            <a:srgbClr val="A4A3A4"/>
          </p15:clr>
        </p15:guide>
        <p15:guide id="51" pos="6773">
          <p15:clr>
            <a:srgbClr val="A4A3A4"/>
          </p15:clr>
        </p15:guide>
        <p15:guide id="52" pos="7107">
          <p15:clr>
            <a:srgbClr val="A4A3A4"/>
          </p15:clr>
        </p15:guide>
        <p15:guide id="53" pos="7275">
          <p15:clr>
            <a:srgbClr val="A4A3A4"/>
          </p15:clr>
        </p15:guide>
        <p15:guide id="54" pos="7443">
          <p15:clr>
            <a:srgbClr val="A4A3A4"/>
          </p15:clr>
        </p15:guide>
        <p15:guide id="55" orient="horz" pos="3923">
          <p15:clr>
            <a:srgbClr val="A4A3A4"/>
          </p15:clr>
        </p15:guide>
        <p15:guide id="56" orient="horz" pos="3755">
          <p15:clr>
            <a:srgbClr val="A4A3A4"/>
          </p15:clr>
        </p15:guide>
        <p15:guide id="57" orient="horz" pos="3419">
          <p15:clr>
            <a:srgbClr val="A4A3A4"/>
          </p15:clr>
        </p15:guide>
        <p15:guide id="58" orient="horz" pos="3251">
          <p15:clr>
            <a:srgbClr val="A4A3A4"/>
          </p15:clr>
        </p15:guide>
        <p15:guide id="59" orient="horz" pos="2747">
          <p15:clr>
            <a:srgbClr val="A4A3A4"/>
          </p15:clr>
        </p15:guide>
        <p15:guide id="60" orient="horz" pos="2579">
          <p15:clr>
            <a:srgbClr val="A4A3A4"/>
          </p15:clr>
        </p15:guide>
        <p15:guide id="61" orient="horz" pos="2411">
          <p15:clr>
            <a:srgbClr val="A4A3A4"/>
          </p15:clr>
        </p15:guide>
        <p15:guide id="62" orient="horz" pos="2243">
          <p15:clr>
            <a:srgbClr val="A4A3A4"/>
          </p15:clr>
        </p15:guide>
        <p15:guide id="63" orient="horz" pos="1907">
          <p15:clr>
            <a:srgbClr val="A4A3A4"/>
          </p15:clr>
        </p15:guide>
        <p15:guide id="64" orient="horz" pos="1235">
          <p15:clr>
            <a:srgbClr val="A4A3A4"/>
          </p15:clr>
        </p15:guide>
        <p15:guide id="65" orient="horz" pos="1067">
          <p15:clr>
            <a:srgbClr val="A4A3A4"/>
          </p15:clr>
        </p15:guide>
        <p15:guide id="66" orient="horz" pos="899">
          <p15:clr>
            <a:srgbClr val="A4A3A4"/>
          </p15:clr>
        </p15:guide>
        <p15:guide id="67" orient="horz" pos="395">
          <p15:clr>
            <a:srgbClr val="A4A3A4"/>
          </p15:clr>
        </p15:guide>
        <p15:guide id="68" orient="horz" pos="227">
          <p15:clr>
            <a:srgbClr val="A4A3A4"/>
          </p15:clr>
        </p15:guide>
        <p15:guide id="69" orient="horz" pos="563">
          <p15:clr>
            <a:srgbClr val="A4A3A4"/>
          </p15:clr>
        </p15:guide>
        <p15:guide id="70" orient="horz" pos="1571">
          <p15:clr>
            <a:srgbClr val="A4A3A4"/>
          </p15:clr>
        </p15:guide>
        <p15:guide id="71" orient="horz" pos="1739">
          <p15:clr>
            <a:srgbClr val="A4A3A4"/>
          </p15:clr>
        </p15:guide>
        <p15:guide id="72" orient="horz" pos="3587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25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39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349" indent="-171349" algn="l" defTabSz="68539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047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6745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444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142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4840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539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237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935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697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396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96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794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492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190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8888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1587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ode.org/promot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316" y="874184"/>
            <a:ext cx="8229600" cy="1754316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5400" dirty="0">
                <a:latin typeface="Arial"/>
                <a:cs typeface="Arial"/>
              </a:rPr>
              <a:t>Computers and software are changing everything…</a:t>
            </a:r>
          </a:p>
        </p:txBody>
      </p:sp>
    </p:spTree>
    <p:extLst>
      <p:ext uri="{BB962C8B-B14F-4D97-AF65-F5344CB8AC3E}">
        <p14:creationId xmlns:p14="http://schemas.microsoft.com/office/powerpoint/2010/main" val="2940293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" t="24110" r="464" b="2687"/>
          <a:stretch/>
        </p:blipFill>
        <p:spPr>
          <a:xfrm>
            <a:off x="0" y="1"/>
            <a:ext cx="9144000" cy="51435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" y="3279492"/>
            <a:ext cx="9143999" cy="1864008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219" tIns="33609" rIns="67219" bIns="33609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156" y="3498567"/>
            <a:ext cx="5323799" cy="746870"/>
          </a:xfrm>
          <a:prstGeom prst="rect">
            <a:avLst/>
          </a:prstGeom>
        </p:spPr>
        <p:txBody>
          <a:bodyPr wrap="none" lIns="67219" tIns="33609" rIns="67219" bIns="33609">
            <a:spAutoFit/>
          </a:bodyPr>
          <a:lstStyle/>
          <a:p>
            <a:pPr defTabSz="685557">
              <a:spcBef>
                <a:spcPct val="0"/>
              </a:spcBef>
            </a:pPr>
            <a:r>
              <a:rPr lang="en-US" sz="4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"/>
                <a:ea typeface="Adobe Gothic Std B" panose="020B0800000000000000" pitchFamily="34" charset="-128"/>
                <a:cs typeface="Arial"/>
              </a:rPr>
              <a:t>First computer: 1943</a:t>
            </a:r>
          </a:p>
        </p:txBody>
      </p:sp>
    </p:spTree>
    <p:extLst>
      <p:ext uri="{BB962C8B-B14F-4D97-AF65-F5344CB8AC3E}">
        <p14:creationId xmlns:p14="http://schemas.microsoft.com/office/powerpoint/2010/main" val="311224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13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" b="73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" y="3279492"/>
            <a:ext cx="9143999" cy="1864008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219" tIns="33609" rIns="67219" bIns="33609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156" y="3498567"/>
            <a:ext cx="5323799" cy="746870"/>
          </a:xfrm>
          <a:prstGeom prst="rect">
            <a:avLst/>
          </a:prstGeom>
        </p:spPr>
        <p:txBody>
          <a:bodyPr wrap="none" lIns="67219" tIns="33609" rIns="67219" bIns="33609">
            <a:spAutoFit/>
          </a:bodyPr>
          <a:lstStyle/>
          <a:p>
            <a:pPr defTabSz="685557">
              <a:spcBef>
                <a:spcPct val="0"/>
              </a:spcBef>
            </a:pPr>
            <a:r>
              <a:rPr lang="en-US" sz="4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"/>
                <a:ea typeface="Adobe Gothic Std B" panose="020B0800000000000000" pitchFamily="34" charset="-128"/>
                <a:cs typeface="Arial"/>
              </a:rPr>
              <a:t>First computer: 1943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flipH="1">
            <a:off x="6763206" y="-37077"/>
            <a:ext cx="2412809" cy="839211"/>
          </a:xfrm>
          <a:prstGeom prst="rect">
            <a:avLst/>
          </a:prstGeom>
        </p:spPr>
        <p:txBody>
          <a:bodyPr vert="horz" lIns="0" tIns="30464" rIns="0" bIns="30464" rtlCol="0" anchor="ctr">
            <a:noAutofit/>
          </a:bodyPr>
          <a:lstStyle>
            <a:lvl1pPr algn="l" defTabSz="414415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sz="3700" b="0" i="0" kern="1200">
                <a:solidFill>
                  <a:schemeClr val="accent1"/>
                </a:solidFill>
                <a:latin typeface="Gotham Bold"/>
                <a:ea typeface="+mj-ea"/>
                <a:cs typeface="Gotham Bold"/>
              </a:defRPr>
            </a:lvl1pPr>
          </a:lstStyle>
          <a:p>
            <a:pPr defTabSz="685557">
              <a:lnSpc>
                <a:spcPct val="100000"/>
              </a:lnSpc>
            </a:pPr>
            <a:r>
              <a:rPr lang="en-US" sz="2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"/>
                <a:ea typeface="Adobe Gothic Std B" panose="020B0800000000000000" pitchFamily="34" charset="-128"/>
                <a:cs typeface="Arial"/>
              </a:rPr>
              <a:t>Ada Lovelace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154" y="4179907"/>
            <a:ext cx="7557773" cy="746879"/>
          </a:xfrm>
          <a:prstGeom prst="rect">
            <a:avLst/>
          </a:prstGeom>
        </p:spPr>
        <p:txBody>
          <a:bodyPr wrap="none" lIns="67219" tIns="33609" rIns="67219" bIns="33609">
            <a:spAutoFit/>
          </a:bodyPr>
          <a:lstStyle/>
          <a:p>
            <a:pPr defTabSz="685557">
              <a:spcBef>
                <a:spcPct val="0"/>
              </a:spcBef>
            </a:pPr>
            <a:r>
              <a:rPr lang="en-US" sz="4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"/>
                <a:ea typeface="Adobe Gothic Std B" panose="020B0800000000000000" pitchFamily="34" charset="-128"/>
                <a:cs typeface="Arial"/>
              </a:rPr>
              <a:t>First computer program: 1843</a:t>
            </a:r>
          </a:p>
        </p:txBody>
      </p:sp>
    </p:spTree>
    <p:extLst>
      <p:ext uri="{BB962C8B-B14F-4D97-AF65-F5344CB8AC3E}">
        <p14:creationId xmlns:p14="http://schemas.microsoft.com/office/powerpoint/2010/main" val="128888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91685"/>
            <a:ext cx="8229600" cy="2123636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Computer science is vocational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2037433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91685"/>
            <a:ext cx="8229600" cy="4154961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strike="sngStrike" dirty="0">
                <a:latin typeface="Arial"/>
                <a:cs typeface="Arial"/>
              </a:rPr>
              <a:t>Computer science is vocational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r>
              <a:rPr lang="en-US" sz="4400" dirty="0">
                <a:latin typeface="Arial"/>
                <a:cs typeface="Arial"/>
              </a:rPr>
              <a:t>Computer science is foundational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135536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2.jpeg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13" t="1047" r="8651" b="92"/>
          <a:stretch/>
        </p:blipFill>
        <p:spPr>
          <a:xfrm>
            <a:off x="7244704" y="3146897"/>
            <a:ext cx="1706572" cy="1778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27" t="-355" r="26396" b="-263"/>
          <a:stretch/>
        </p:blipFill>
        <p:spPr>
          <a:xfrm>
            <a:off x="201930" y="3146898"/>
            <a:ext cx="1708209" cy="17783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252" t="240" r="37616" b="-260"/>
          <a:stretch/>
        </p:blipFill>
        <p:spPr>
          <a:xfrm>
            <a:off x="1963106" y="3142121"/>
            <a:ext cx="1708291" cy="17830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3231" t="1044" r="11025" b="439"/>
          <a:stretch/>
        </p:blipFill>
        <p:spPr>
          <a:xfrm>
            <a:off x="3724364" y="3146898"/>
            <a:ext cx="1707833" cy="17783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499" y="902272"/>
            <a:ext cx="1722700" cy="1399636"/>
          </a:xfrm>
          <a:prstGeom prst="rect">
            <a:avLst/>
          </a:prstGeom>
        </p:spPr>
      </p:pic>
      <p:sp>
        <p:nvSpPr>
          <p:cNvPr id="14" name="Title 2"/>
          <p:cNvSpPr txBox="1">
            <a:spLocks/>
          </p:cNvSpPr>
          <p:nvPr/>
        </p:nvSpPr>
        <p:spPr>
          <a:xfrm>
            <a:off x="206566" y="223905"/>
            <a:ext cx="6965695" cy="700431"/>
          </a:xfrm>
          <a:prstGeom prst="rect">
            <a:avLst/>
          </a:prstGeom>
        </p:spPr>
        <p:txBody>
          <a:bodyPr lIns="134453" tIns="67227" rIns="67227" bIns="33613"/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Technology affects </a:t>
            </a:r>
            <a:r>
              <a:rPr lang="en-US" sz="3200" b="1" i="1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every </a:t>
            </a:r>
            <a:r>
              <a:rPr lang="en-US" sz="32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field:</a:t>
            </a:r>
            <a:endParaRPr lang="en-US" sz="3200" dirty="0">
              <a:solidFill>
                <a:srgbClr val="000000"/>
              </a:solidFill>
              <a:latin typeface="Segoe Pro Display Semibold" panose="020B0702040504020203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15" y="1190121"/>
            <a:ext cx="3166842" cy="1813748"/>
          </a:xfrm>
          <a:prstGeom prst="rect">
            <a:avLst/>
          </a:prstGeom>
        </p:spPr>
      </p:pic>
      <p:pic>
        <p:nvPicPr>
          <p:cNvPr id="23" name="Picture 22"/>
          <p:cNvPicPr>
            <a:picLocks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262" t="-442" r="27578" b="478"/>
          <a:stretch/>
        </p:blipFill>
        <p:spPr>
          <a:xfrm>
            <a:off x="5485164" y="3146897"/>
            <a:ext cx="1707689" cy="17818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7832" y="950080"/>
            <a:ext cx="3735917" cy="202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9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20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2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34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41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48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3.24483E-6 0.00023 " pathEditMode="relative" rAng="0" ptsTypes="AA">
                                      <p:cBhvr>
                                        <p:cTn id="55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undation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1" y="770202"/>
            <a:ext cx="7962900" cy="447913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505200" y="4112680"/>
            <a:ext cx="3543300" cy="847725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Just like they learn about 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 </a:t>
            </a:r>
            <a:r>
              <a:rPr lang="en-US" sz="18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digestive system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, </a:t>
            </a:r>
            <a:r>
              <a:rPr lang="en-US" sz="18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photosynthesis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, 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or </a:t>
            </a:r>
            <a:r>
              <a:rPr lang="en-US" sz="18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electricity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7583" y="232833"/>
            <a:ext cx="8803219" cy="1681695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Every 21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st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 century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student should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have a chance to learn about </a:t>
            </a:r>
            <a:r>
              <a:rPr lang="en-US" sz="24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algorithms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, how to make </a:t>
            </a:r>
            <a:r>
              <a:rPr lang="en-US" sz="2400" b="1" i="1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apps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or how the </a:t>
            </a:r>
            <a:r>
              <a:rPr lang="en-US" sz="24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internet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 works. </a:t>
            </a:r>
          </a:p>
        </p:txBody>
      </p:sp>
    </p:spTree>
    <p:extLst>
      <p:ext uri="{BB962C8B-B14F-4D97-AF65-F5344CB8AC3E}">
        <p14:creationId xmlns:p14="http://schemas.microsoft.com/office/powerpoint/2010/main" val="1977597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3"/>
            <a:ext cx="8229600" cy="3477865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The tech industry is desperately trying to hire computer programmers in California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257747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4154973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strike="sngStrike" dirty="0">
                <a:latin typeface="Arial"/>
                <a:cs typeface="Arial"/>
              </a:rPr>
              <a:t>The tech</a:t>
            </a: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b="1" dirty="0">
                <a:latin typeface="Arial"/>
                <a:cs typeface="Arial"/>
              </a:rPr>
              <a:t>every </a:t>
            </a:r>
            <a:r>
              <a:rPr lang="en-US" sz="4400" dirty="0">
                <a:latin typeface="Arial"/>
                <a:cs typeface="Arial"/>
              </a:rPr>
              <a:t>industry is desperately trying to hire computer programmers </a:t>
            </a:r>
            <a:r>
              <a:rPr lang="en-US" sz="4400" strike="sngStrike" dirty="0">
                <a:latin typeface="Arial"/>
                <a:cs typeface="Arial"/>
              </a:rPr>
              <a:t>in California</a:t>
            </a: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b="1" dirty="0">
                <a:latin typeface="Arial"/>
                <a:cs typeface="Arial"/>
              </a:rPr>
              <a:t>everywhere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9290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3416310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The picture in Ohio:</a:t>
            </a:r>
          </a:p>
          <a:p>
            <a:r>
              <a:rPr lang="en-US" sz="4000" dirty="0">
                <a:latin typeface="Arial"/>
                <a:cs typeface="Arial"/>
              </a:rPr>
              <a:t>21,000 open computing jobs</a:t>
            </a:r>
          </a:p>
          <a:p>
            <a:r>
              <a:rPr lang="en-US" sz="4000" dirty="0">
                <a:latin typeface="Arial"/>
                <a:cs typeface="Arial"/>
              </a:rPr>
              <a:t>1,000 computer science graduates</a:t>
            </a:r>
            <a:r>
              <a:rPr lang="en-US" sz="4400" dirty="0">
                <a:latin typeface="Arial"/>
                <a:cs typeface="Arial"/>
              </a:rPr>
              <a:t> </a:t>
            </a:r>
          </a:p>
          <a:p>
            <a:r>
              <a:rPr lang="en-US" sz="4400" dirty="0">
                <a:latin typeface="Arial"/>
                <a:cs typeface="Arial"/>
              </a:rPr>
              <a:t>67 high schools </a:t>
            </a:r>
            <a:r>
              <a:rPr lang="en-US" sz="4400" dirty="0" smtClean="0">
                <a:latin typeface="Arial"/>
                <a:cs typeface="Arial"/>
              </a:rPr>
              <a:t>teach </a:t>
            </a:r>
            <a:r>
              <a:rPr lang="en-US" sz="4400" dirty="0">
                <a:latin typeface="Arial"/>
                <a:cs typeface="Arial"/>
              </a:rPr>
              <a:t>AP CS</a:t>
            </a:r>
          </a:p>
          <a:p>
            <a:endParaRPr lang="en-US" sz="44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2169" y="158751"/>
            <a:ext cx="6307667" cy="9419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spcCol="0" rtlCol="0" anchor="ctr"/>
          <a:lstStyle/>
          <a:p>
            <a:pPr algn="ctr"/>
            <a:r>
              <a:rPr lang="en-US" sz="1600" dirty="0"/>
              <a:t>To present this slide – right-click it in the slide-sorter and un-hide it. </a:t>
            </a:r>
          </a:p>
          <a:p>
            <a:pPr algn="ctr"/>
            <a:r>
              <a:rPr lang="en-US" sz="1600" dirty="0"/>
              <a:t>And update the stats and localize to wherever you’re presenting using data from fact-sheets at </a:t>
            </a:r>
            <a:r>
              <a:rPr lang="en-US" sz="1600" dirty="0">
                <a:hlinkClick r:id="rId3"/>
              </a:rPr>
              <a:t>http://code.org/promote</a:t>
            </a:r>
            <a:r>
              <a:rPr lang="en-US" sz="1600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3083" y="4891505"/>
            <a:ext cx="5513856" cy="276989"/>
          </a:xfrm>
          <a:prstGeom prst="rect">
            <a:avLst/>
          </a:prstGeom>
        </p:spPr>
        <p:txBody>
          <a:bodyPr wrap="square" lIns="91406" tIns="45703" rIns="91406" bIns="45703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dirty="0">
                <a:latin typeface="Arial"/>
                <a:ea typeface="Adobe Gothic Std B" panose="020B0800000000000000" pitchFamily="34" charset="-128"/>
                <a:cs typeface="Arial"/>
              </a:rPr>
              <a:t>Sources: Conference Board, National Science Foundation, College Board</a:t>
            </a:r>
          </a:p>
        </p:txBody>
      </p:sp>
    </p:spTree>
    <p:extLst>
      <p:ext uri="{BB962C8B-B14F-4D97-AF65-F5344CB8AC3E}">
        <p14:creationId xmlns:p14="http://schemas.microsoft.com/office/powerpoint/2010/main" val="996672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85625" y="4912671"/>
            <a:ext cx="3931314" cy="276989"/>
          </a:xfrm>
          <a:prstGeom prst="rect">
            <a:avLst/>
          </a:prstGeom>
        </p:spPr>
        <p:txBody>
          <a:bodyPr wrap="none" lIns="91406" tIns="45703" rIns="91406" bIns="45703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latin typeface="Arial"/>
                <a:ea typeface="Adobe Gothic Std B" panose="020B0800000000000000" pitchFamily="34" charset="-128"/>
                <a:cs typeface="Arial"/>
              </a:rPr>
              <a:t>Sources: Conference Board, Bureau of Labor Statistics</a:t>
            </a:r>
          </a:p>
        </p:txBody>
      </p:sp>
      <p:pic>
        <p:nvPicPr>
          <p:cNvPr id="5" name="Picture 4" descr="diversit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33" y="485513"/>
            <a:ext cx="8170333" cy="494347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" y="137586"/>
            <a:ext cx="9228666" cy="861997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 Bureau of Labor Statistics predicts 1 million open computing jobs in the U.S. by 2022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12246" y="2952750"/>
            <a:ext cx="1949054" cy="938708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These are jobs in </a:t>
            </a:r>
            <a:r>
              <a:rPr lang="en-US" sz="1400" b="1" i="1" u="sng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every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 industry and </a:t>
            </a:r>
            <a:r>
              <a:rPr lang="en-US" sz="1400" b="1" i="1" u="sng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every</a:t>
            </a:r>
            <a:r>
              <a:rPr lang="en-US" sz="14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state.</a:t>
            </a: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5705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11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00167" y="119044"/>
            <a:ext cx="8502598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…but </a:t>
            </a:r>
            <a:r>
              <a:rPr lang="en-US" sz="4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 majority of schools don’t teach </a:t>
            </a:r>
            <a:r>
              <a:rPr lang="en-US" sz="4400" b="1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computer science:</a:t>
            </a:r>
            <a:endParaRPr lang="en-US" sz="4400" b="1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37604" y="4748363"/>
            <a:ext cx="1202578" cy="276989"/>
          </a:xfrm>
          <a:prstGeom prst="rect">
            <a:avLst/>
          </a:prstGeom>
        </p:spPr>
        <p:txBody>
          <a:bodyPr wrap="none" lIns="91406" tIns="45703" rIns="91406" bIns="45703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latin typeface="Arial"/>
                <a:ea typeface="Adobe Gothic Std B" panose="020B0800000000000000" pitchFamily="34" charset="-128"/>
                <a:cs typeface="Arial"/>
              </a:rPr>
              <a:t>Source: Gallup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0371" y="1409957"/>
            <a:ext cx="3932296" cy="3627731"/>
            <a:chOff x="470371" y="953676"/>
            <a:chExt cx="3932296" cy="3627731"/>
          </a:xfrm>
        </p:grpSpPr>
        <p:graphicFrame>
          <p:nvGraphicFramePr>
            <p:cNvPr id="3" name="Chart 2"/>
            <p:cNvGraphicFramePr/>
            <p:nvPr>
              <p:extLst>
                <p:ext uri="{D42A27DB-BD31-4B8C-83A1-F6EECF244321}">
                  <p14:modId xmlns:p14="http://schemas.microsoft.com/office/powerpoint/2010/main" val="1971026846"/>
                </p:ext>
              </p:extLst>
            </p:nvPr>
          </p:nvGraphicFramePr>
          <p:xfrm>
            <a:off x="470371" y="953676"/>
            <a:ext cx="3932296" cy="36277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itle 1"/>
            <p:cNvSpPr txBox="1">
              <a:spLocks/>
            </p:cNvSpPr>
            <p:nvPr/>
          </p:nvSpPr>
          <p:spPr>
            <a:xfrm>
              <a:off x="1440344" y="1790503"/>
              <a:ext cx="1974545" cy="1956941"/>
            </a:xfrm>
            <a:prstGeom prst="rect">
              <a:avLst/>
            </a:prstGeom>
          </p:spPr>
          <p:txBody>
            <a:bodyPr lIns="67227" tIns="33613" rIns="67227" bIns="33613">
              <a:noAutofit/>
            </a:bodyPr>
            <a:lstStyle>
              <a:lvl1pPr algn="l" defTabSz="93259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8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48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9 in 10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parents want their child to study computer science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36252" y="1402429"/>
            <a:ext cx="3932296" cy="3627731"/>
            <a:chOff x="470371" y="953676"/>
            <a:chExt cx="3932296" cy="3627731"/>
          </a:xfrm>
        </p:grpSpPr>
        <p:graphicFrame>
          <p:nvGraphicFramePr>
            <p:cNvPr id="21" name="Chart 20"/>
            <p:cNvGraphicFramePr/>
            <p:nvPr>
              <p:extLst>
                <p:ext uri="{D42A27DB-BD31-4B8C-83A1-F6EECF244321}">
                  <p14:modId xmlns:p14="http://schemas.microsoft.com/office/powerpoint/2010/main" val="2584116973"/>
                </p:ext>
              </p:extLst>
            </p:nvPr>
          </p:nvGraphicFramePr>
          <p:xfrm>
            <a:off x="470371" y="953676"/>
            <a:ext cx="3932296" cy="36277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2" name="Title 1"/>
            <p:cNvSpPr txBox="1">
              <a:spLocks/>
            </p:cNvSpPr>
            <p:nvPr/>
          </p:nvSpPr>
          <p:spPr>
            <a:xfrm>
              <a:off x="1440344" y="1835397"/>
              <a:ext cx="1974545" cy="1956941"/>
            </a:xfrm>
            <a:prstGeom prst="rect">
              <a:avLst/>
            </a:prstGeom>
          </p:spPr>
          <p:txBody>
            <a:bodyPr lIns="67227" tIns="33613" rIns="67227" bIns="33613">
              <a:noAutofit/>
            </a:bodyPr>
            <a:lstStyle>
              <a:lvl1pPr algn="l" defTabSz="93259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8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48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1 in 4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schools teach computer programming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894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53898" y="4870339"/>
            <a:ext cx="1442051" cy="276989"/>
          </a:xfrm>
          <a:prstGeom prst="rect">
            <a:avLst/>
          </a:prstGeom>
        </p:spPr>
        <p:txBody>
          <a:bodyPr wrap="none" lIns="91406" tIns="45703" rIns="91406" bIns="45703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latin typeface="Arial"/>
                <a:ea typeface="Adobe Gothic Std B" panose="020B0800000000000000" pitchFamily="34" charset="-128"/>
                <a:cs typeface="Arial"/>
              </a:rPr>
              <a:t>Source: Brookings</a:t>
            </a:r>
          </a:p>
        </p:txBody>
      </p:sp>
      <p:pic>
        <p:nvPicPr>
          <p:cNvPr id="4" name="Picture 3" descr="earnin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3" y="0"/>
            <a:ext cx="7916333" cy="553402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5842" y="140807"/>
            <a:ext cx="8885758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 </a:t>
            </a:r>
            <a:r>
              <a:rPr lang="en-US" sz="36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value </a:t>
            </a:r>
            <a:r>
              <a:rPr lang="en-US" sz="36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of a </a:t>
            </a:r>
            <a:r>
              <a:rPr lang="en-US" sz="36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computer science education</a:t>
            </a:r>
            <a:endParaRPr lang="en-US" sz="3600" b="1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2565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11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91686"/>
            <a:ext cx="8229600" cy="3477865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This problem is about “STEM” (Science, Technology, Engineering, and Math)…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2990533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05842" y="140807"/>
            <a:ext cx="8492058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 STEM problem </a:t>
            </a:r>
            <a:r>
              <a:rPr lang="en-US" sz="40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is in </a:t>
            </a:r>
            <a:r>
              <a:rPr lang="en-US" sz="4000" b="1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computer </a:t>
            </a:r>
            <a:r>
              <a:rPr lang="en-US" sz="40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</a:t>
            </a:r>
            <a:r>
              <a:rPr lang="en-US" sz="4000" b="1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cience: </a:t>
            </a:r>
            <a:endParaRPr lang="en-US" sz="4000" b="1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  <a:p>
            <a:pPr>
              <a:lnSpc>
                <a:spcPct val="100000"/>
              </a:lnSpc>
            </a:pPr>
            <a:endParaRPr lang="en-US" sz="40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60584" y="4866513"/>
            <a:ext cx="5365551" cy="276989"/>
          </a:xfrm>
          <a:prstGeom prst="rect">
            <a:avLst/>
          </a:prstGeom>
        </p:spPr>
        <p:txBody>
          <a:bodyPr wrap="none" lIns="91406" tIns="45703" rIns="91406" bIns="45703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Sources: Bureau of Labor Statistics, National Center for Education Statistics</a:t>
            </a: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402030526"/>
              </p:ext>
            </p:extLst>
          </p:nvPr>
        </p:nvGraphicFramePr>
        <p:xfrm>
          <a:off x="470371" y="1352807"/>
          <a:ext cx="3932296" cy="3627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1440365" y="2112259"/>
            <a:ext cx="1974545" cy="1956941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67%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of </a:t>
            </a:r>
            <a:r>
              <a:rPr lang="en-US" sz="2000" b="1" i="1" u="sng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all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 new jobs in STEM are in computing</a:t>
            </a: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3922159143"/>
              </p:ext>
            </p:extLst>
          </p:nvPr>
        </p:nvGraphicFramePr>
        <p:xfrm>
          <a:off x="4536252" y="1345279"/>
          <a:ext cx="3932296" cy="3627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Title 1"/>
          <p:cNvSpPr txBox="1">
            <a:spLocks/>
          </p:cNvSpPr>
          <p:nvPr/>
        </p:nvSpPr>
        <p:spPr>
          <a:xfrm>
            <a:off x="5506245" y="2041237"/>
            <a:ext cx="1974545" cy="1956941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8%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of STEM graduates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are in computer science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097994" y="140808"/>
            <a:ext cx="4515556" cy="865681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4000" b="1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769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  <p:bldGraphic spid="3" grpId="0">
        <p:bldAsOne/>
      </p:bldGraphic>
      <p:bldP spid="16" grpId="0"/>
      <p:bldGraphic spid="21" grpId="0">
        <p:bldAsOne/>
      </p:bldGraphic>
      <p:bldP spid="22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59065" y="139031"/>
            <a:ext cx="8984937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Tech’s diversity problem </a:t>
            </a:r>
            <a:r>
              <a:rPr lang="en-US" sz="36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is also in CS</a:t>
            </a:r>
            <a:endParaRPr lang="en-US" sz="36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58525" y="2987204"/>
            <a:ext cx="2341427" cy="1298423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High School Computer Science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493085" y="2998496"/>
            <a:ext cx="2341427" cy="1298423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University </a:t>
            </a:r>
            <a:b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</a:b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Computer Science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580596" y="2981566"/>
            <a:ext cx="2341427" cy="1298423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Software Workforce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756393" y="1819442"/>
            <a:ext cx="686741" cy="385704"/>
          </a:xfrm>
          <a:prstGeom prst="rightArrow">
            <a:avLst/>
          </a:prstGeom>
          <a:solidFill>
            <a:srgbClr val="0094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862712" y="1802509"/>
            <a:ext cx="686741" cy="385704"/>
          </a:xfrm>
          <a:prstGeom prst="rightArrow">
            <a:avLst/>
          </a:prstGeom>
          <a:solidFill>
            <a:srgbClr val="0094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80838" y="991600"/>
            <a:ext cx="1384771" cy="1936459"/>
            <a:chOff x="3029469" y="1599257"/>
            <a:chExt cx="1074042" cy="165423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29469" y="1601141"/>
              <a:ext cx="208562" cy="39364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8030" y="1603021"/>
              <a:ext cx="180622" cy="39364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5689" y="1604903"/>
              <a:ext cx="180622" cy="39364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3941" y="1606784"/>
              <a:ext cx="180622" cy="39364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1600" y="1599257"/>
              <a:ext cx="180622" cy="39364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016948"/>
              <a:ext cx="208562" cy="39364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018828"/>
              <a:ext cx="180622" cy="39364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020710"/>
              <a:ext cx="180622" cy="39364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022591"/>
              <a:ext cx="180622" cy="39364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015064"/>
              <a:ext cx="180622" cy="39364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430876"/>
              <a:ext cx="208562" cy="393641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432756"/>
              <a:ext cx="180622" cy="393641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434638"/>
              <a:ext cx="180622" cy="393641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436519"/>
              <a:ext cx="180622" cy="393641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428992"/>
              <a:ext cx="180622" cy="393641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31351" y="2854212"/>
              <a:ext cx="208562" cy="39364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9912" y="2856092"/>
              <a:ext cx="180622" cy="39364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7571" y="2857974"/>
              <a:ext cx="180622" cy="393641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5823" y="2859855"/>
              <a:ext cx="180622" cy="393641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3482" y="2852328"/>
              <a:ext cx="180622" cy="393641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4018865" y="1012297"/>
            <a:ext cx="1384771" cy="1936459"/>
            <a:chOff x="3029469" y="1599257"/>
            <a:chExt cx="1074042" cy="165423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29469" y="1601141"/>
              <a:ext cx="208562" cy="393641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8030" y="1603021"/>
              <a:ext cx="180622" cy="393641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5689" y="1604903"/>
              <a:ext cx="180622" cy="393641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3941" y="1606784"/>
              <a:ext cx="180622" cy="393641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1600" y="1599257"/>
              <a:ext cx="180622" cy="393641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016948"/>
              <a:ext cx="208562" cy="393641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018828"/>
              <a:ext cx="180622" cy="393641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020710"/>
              <a:ext cx="180622" cy="393641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022591"/>
              <a:ext cx="180622" cy="393641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015064"/>
              <a:ext cx="180622" cy="393641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430876"/>
              <a:ext cx="208562" cy="393641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432756"/>
              <a:ext cx="180622" cy="393641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434638"/>
              <a:ext cx="180622" cy="393641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436519"/>
              <a:ext cx="180622" cy="393641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428992"/>
              <a:ext cx="180622" cy="393641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31351" y="2854212"/>
              <a:ext cx="208562" cy="393641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9912" y="2856092"/>
              <a:ext cx="180622" cy="393641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7571" y="2857974"/>
              <a:ext cx="180622" cy="39364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5823" y="2859855"/>
              <a:ext cx="180622" cy="393641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3482" y="2852328"/>
              <a:ext cx="180622" cy="393641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7048047" y="984073"/>
            <a:ext cx="1384771" cy="1936459"/>
            <a:chOff x="3029469" y="1599257"/>
            <a:chExt cx="1074042" cy="1654239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29469" y="1601141"/>
              <a:ext cx="208562" cy="393641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8030" y="1603021"/>
              <a:ext cx="180622" cy="393641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5689" y="1604903"/>
              <a:ext cx="180622" cy="393641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3941" y="1606784"/>
              <a:ext cx="180622" cy="393641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1600" y="1599257"/>
              <a:ext cx="180622" cy="393641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016948"/>
              <a:ext cx="208562" cy="393641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018828"/>
              <a:ext cx="180622" cy="393641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020710"/>
              <a:ext cx="180622" cy="393641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022591"/>
              <a:ext cx="180622" cy="393641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015064"/>
              <a:ext cx="180622" cy="393641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430876"/>
              <a:ext cx="208562" cy="393641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432756"/>
              <a:ext cx="180622" cy="393641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434638"/>
              <a:ext cx="180622" cy="393641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436519"/>
              <a:ext cx="180622" cy="393641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428992"/>
              <a:ext cx="180622" cy="393641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31351" y="2854212"/>
              <a:ext cx="208562" cy="393641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9912" y="2856092"/>
              <a:ext cx="180622" cy="393641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7571" y="2857974"/>
              <a:ext cx="180622" cy="393641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5823" y="2859855"/>
              <a:ext cx="180622" cy="393641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3482" y="2852328"/>
              <a:ext cx="180622" cy="393641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282225" y="4251592"/>
            <a:ext cx="8861777" cy="646321"/>
          </a:xfrm>
          <a:prstGeom prst="rect">
            <a:avLst/>
          </a:prstGeom>
        </p:spPr>
        <p:txBody>
          <a:bodyPr wrap="square" lIns="91406" tIns="45703" rIns="91406" bIns="45703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Women who try AP Computer Science in high school are ten times more likely to major in it in college, and Black and Hispanic students are seven times more likely. 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693613" y="4885870"/>
            <a:ext cx="7365721" cy="430877"/>
          </a:xfrm>
          <a:prstGeom prst="rect">
            <a:avLst/>
          </a:prstGeom>
        </p:spPr>
        <p:txBody>
          <a:bodyPr wrap="square" lIns="91406" tIns="45703" rIns="91406" bIns="45703">
            <a:spAutoFit/>
          </a:bodyPr>
          <a:lstStyle/>
          <a:p>
            <a:pPr algn="r"/>
            <a:r>
              <a:rPr lang="en-US" sz="1100" dirty="0">
                <a:latin typeface="Arial"/>
                <a:ea typeface="Adobe Gothic Std B" panose="020B0800000000000000" pitchFamily="34" charset="-128"/>
                <a:cs typeface="Arial"/>
              </a:rPr>
              <a:t>Sources: College Board, 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National Center for Education Statistics, Bureau of Labor Statistics</a:t>
            </a:r>
          </a:p>
          <a:p>
            <a:pPr algn="r">
              <a:lnSpc>
                <a:spcPct val="100000"/>
              </a:lnSpc>
            </a:pPr>
            <a:endParaRPr lang="en-US" sz="1100" dirty="0"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940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202269"/>
            <a:ext cx="8229600" cy="2123624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 smtClean="0">
                <a:latin typeface="Arial"/>
                <a:cs typeface="Arial"/>
              </a:rPr>
              <a:t>Our state policies can help fix this picture…</a:t>
            </a:r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0755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named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8" r="7068" b="8315"/>
          <a:stretch/>
        </p:blipFill>
        <p:spPr>
          <a:xfrm>
            <a:off x="1435100" y="1473200"/>
            <a:ext cx="5676900" cy="3556000"/>
          </a:xfrm>
          <a:prstGeom prst="rect">
            <a:avLst/>
          </a:prstGeom>
        </p:spPr>
      </p:pic>
      <p:pic>
        <p:nvPicPr>
          <p:cNvPr id="2" name="Picture 1" descr="map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48" t="78051" r="12346" b="8506"/>
          <a:stretch/>
        </p:blipFill>
        <p:spPr>
          <a:xfrm>
            <a:off x="6388100" y="3530600"/>
            <a:ext cx="2438400" cy="6223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140807"/>
            <a:ext cx="8280400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2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CS can 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count for graduation in </a:t>
            </a:r>
            <a:r>
              <a:rPr lang="en-US" sz="3200" b="1" dirty="0" smtClean="0">
                <a:solidFill>
                  <a:srgbClr val="7665A0"/>
                </a:solidFill>
                <a:latin typeface="Arial"/>
                <a:ea typeface="Adobe Gothic Std B" panose="020B0800000000000000" pitchFamily="34" charset="-128"/>
                <a:cs typeface="Arial"/>
              </a:rPr>
              <a:t>28 </a:t>
            </a:r>
            <a:r>
              <a:rPr lang="en-US" sz="3200" b="1" dirty="0">
                <a:solidFill>
                  <a:srgbClr val="7665A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states</a:t>
            </a:r>
          </a:p>
          <a:p>
            <a:pPr>
              <a:lnSpc>
                <a:spcPct val="100000"/>
              </a:lnSpc>
            </a:pPr>
            <a:endParaRPr lang="en-US" sz="36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8525" y="691675"/>
            <a:ext cx="8633079" cy="1575275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In </a:t>
            </a:r>
            <a:r>
              <a:rPr lang="en-US" sz="200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27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states plus DC, computer science can count towards high school graduation math or science requirements - 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up </a:t>
            </a:r>
            <a:r>
              <a:rPr lang="en-US" sz="2000" b="1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from </a:t>
            </a:r>
            <a:r>
              <a:rPr lang="en-US" sz="2000" b="1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12 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states in 2013.</a:t>
            </a:r>
            <a:endParaRPr lang="en-US" sz="20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609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00167" y="119044"/>
            <a:ext cx="8502598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But fundamentally, this is the picture we need to solve:</a:t>
            </a:r>
            <a:endParaRPr lang="en-US" sz="4400" b="1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37604" y="4748363"/>
            <a:ext cx="1202578" cy="276989"/>
          </a:xfrm>
          <a:prstGeom prst="rect">
            <a:avLst/>
          </a:prstGeom>
        </p:spPr>
        <p:txBody>
          <a:bodyPr wrap="none" lIns="91406" tIns="45703" rIns="91406" bIns="45703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latin typeface="Arial"/>
                <a:ea typeface="Adobe Gothic Std B" panose="020B0800000000000000" pitchFamily="34" charset="-128"/>
                <a:cs typeface="Arial"/>
              </a:rPr>
              <a:t>Source: Gallup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0371" y="1409957"/>
            <a:ext cx="3932296" cy="3627731"/>
            <a:chOff x="470371" y="953676"/>
            <a:chExt cx="3932296" cy="3627731"/>
          </a:xfrm>
        </p:grpSpPr>
        <p:graphicFrame>
          <p:nvGraphicFramePr>
            <p:cNvPr id="3" name="Chart 2"/>
            <p:cNvGraphicFramePr/>
            <p:nvPr>
              <p:extLst>
                <p:ext uri="{D42A27DB-BD31-4B8C-83A1-F6EECF244321}">
                  <p14:modId xmlns:p14="http://schemas.microsoft.com/office/powerpoint/2010/main" val="1021034350"/>
                </p:ext>
              </p:extLst>
            </p:nvPr>
          </p:nvGraphicFramePr>
          <p:xfrm>
            <a:off x="470371" y="953676"/>
            <a:ext cx="3932296" cy="36277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itle 1"/>
            <p:cNvSpPr txBox="1">
              <a:spLocks/>
            </p:cNvSpPr>
            <p:nvPr/>
          </p:nvSpPr>
          <p:spPr>
            <a:xfrm>
              <a:off x="1440344" y="1790503"/>
              <a:ext cx="1974545" cy="1956941"/>
            </a:xfrm>
            <a:prstGeom prst="rect">
              <a:avLst/>
            </a:prstGeom>
          </p:spPr>
          <p:txBody>
            <a:bodyPr lIns="67227" tIns="33613" rIns="67227" bIns="33613">
              <a:noAutofit/>
            </a:bodyPr>
            <a:lstStyle>
              <a:lvl1pPr algn="l" defTabSz="93259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8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48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9 in 10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parents want their child to study computer science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36252" y="1402429"/>
            <a:ext cx="3932296" cy="3627731"/>
            <a:chOff x="470371" y="953676"/>
            <a:chExt cx="3932296" cy="3627731"/>
          </a:xfrm>
        </p:grpSpPr>
        <p:graphicFrame>
          <p:nvGraphicFramePr>
            <p:cNvPr id="21" name="Chart 20"/>
            <p:cNvGraphicFramePr/>
            <p:nvPr>
              <p:extLst>
                <p:ext uri="{D42A27DB-BD31-4B8C-83A1-F6EECF244321}">
                  <p14:modId xmlns:p14="http://schemas.microsoft.com/office/powerpoint/2010/main" val="2024436572"/>
                </p:ext>
              </p:extLst>
            </p:nvPr>
          </p:nvGraphicFramePr>
          <p:xfrm>
            <a:off x="470371" y="953676"/>
            <a:ext cx="3932296" cy="36277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2" name="Title 1"/>
            <p:cNvSpPr txBox="1">
              <a:spLocks/>
            </p:cNvSpPr>
            <p:nvPr/>
          </p:nvSpPr>
          <p:spPr>
            <a:xfrm>
              <a:off x="1440344" y="1835397"/>
              <a:ext cx="1974545" cy="1956941"/>
            </a:xfrm>
            <a:prstGeom prst="rect">
              <a:avLst/>
            </a:prstGeom>
          </p:spPr>
          <p:txBody>
            <a:bodyPr lIns="67227" tIns="33613" rIns="67227" bIns="33613">
              <a:noAutofit/>
            </a:bodyPr>
            <a:lstStyle>
              <a:lvl1pPr algn="l" defTabSz="93259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8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48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1 in 4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schools teach computer programming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43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280075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Our students should learn to code…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217777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4154973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strike="sngStrike" dirty="0">
                <a:latin typeface="Arial"/>
                <a:cs typeface="Arial"/>
              </a:rPr>
              <a:t>Our students should learn to code…</a:t>
            </a:r>
            <a:endParaRPr lang="en-US" sz="4400" dirty="0">
              <a:latin typeface="Arial"/>
              <a:cs typeface="Arial"/>
            </a:endParaRPr>
          </a:p>
          <a:p>
            <a:pPr algn="ctr"/>
            <a:r>
              <a:rPr lang="en-US" sz="4400" dirty="0">
                <a:latin typeface="Arial"/>
                <a:cs typeface="Arial"/>
              </a:rPr>
              <a:t>Our </a:t>
            </a:r>
            <a:r>
              <a:rPr lang="en-US" sz="4400" b="1" dirty="0">
                <a:latin typeface="Arial"/>
                <a:cs typeface="Arial"/>
              </a:rPr>
              <a:t>schools</a:t>
            </a:r>
            <a:r>
              <a:rPr lang="en-US" sz="4400" dirty="0">
                <a:latin typeface="Arial"/>
                <a:cs typeface="Arial"/>
              </a:rPr>
              <a:t> should teach </a:t>
            </a:r>
            <a:r>
              <a:rPr lang="en-US" sz="4400" b="1" dirty="0">
                <a:latin typeface="Arial"/>
                <a:cs typeface="Arial"/>
              </a:rPr>
              <a:t>computer science 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0809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280075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Computer science education is on the rise…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3036376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4154973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strike="sngStrike" dirty="0">
                <a:latin typeface="Arial"/>
                <a:cs typeface="Arial"/>
              </a:rPr>
              <a:t>Computer science education is on the rise…</a:t>
            </a:r>
            <a:endParaRPr lang="en-US" sz="4400" dirty="0">
              <a:latin typeface="Arial"/>
              <a:cs typeface="Arial"/>
            </a:endParaRPr>
          </a:p>
          <a:p>
            <a:pPr algn="ctr"/>
            <a:r>
              <a:rPr lang="en-US" sz="4400" dirty="0">
                <a:latin typeface="Arial"/>
                <a:cs typeface="Arial"/>
              </a:rPr>
              <a:t>Computer science education is recovering from a 10-year </a:t>
            </a:r>
            <a:r>
              <a:rPr lang="en-US" sz="4400" b="1" dirty="0">
                <a:latin typeface="Arial"/>
                <a:cs typeface="Arial"/>
              </a:rPr>
              <a:t>decline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0783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Chart 6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6741225"/>
              </p:ext>
            </p:extLst>
          </p:nvPr>
        </p:nvGraphicFramePr>
        <p:xfrm>
          <a:off x="42333" y="1071033"/>
          <a:ext cx="8372476" cy="3801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320866" y="0"/>
            <a:ext cx="8658034" cy="771189"/>
          </a:xfrm>
          <a:prstGeom prst="rect">
            <a:avLst/>
          </a:prstGeom>
        </p:spPr>
        <p:txBody>
          <a:bodyPr lIns="150564" tIns="75282" rIns="75282" bIns="37640"/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dirty="0">
                <a:latin typeface="Arial"/>
                <a:ea typeface="Adobe Gothic Std B" panose="020B0800000000000000" pitchFamily="34" charset="-128"/>
                <a:cs typeface="Arial"/>
              </a:rPr>
              <a:t>Fewer computer science graduates than 10 years ago (and half as many women</a:t>
            </a:r>
            <a:r>
              <a:rPr lang="en-US" sz="3600" dirty="0" smtClean="0">
                <a:latin typeface="Arial"/>
                <a:ea typeface="Adobe Gothic Std B" panose="020B0800000000000000" pitchFamily="34" charset="-128"/>
                <a:cs typeface="Arial"/>
              </a:rPr>
              <a:t>):</a:t>
            </a:r>
            <a:endParaRPr lang="en-US" sz="2600" dirty="0"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59730" y="4944374"/>
            <a:ext cx="3823970" cy="199126"/>
          </a:xfrm>
          <a:prstGeom prst="rect">
            <a:avLst/>
          </a:prstGeom>
        </p:spPr>
        <p:txBody>
          <a:bodyPr wrap="square" lIns="75282" tIns="37640" rIns="75282" bIns="3764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Source: National Science </a:t>
            </a:r>
            <a:r>
              <a:rPr lang="en-US" sz="800" dirty="0" smtClean="0">
                <a:latin typeface="Arial"/>
                <a:cs typeface="Arial"/>
              </a:rPr>
              <a:t>Foundation, National Center for Education Statistics 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5398" y="2679700"/>
            <a:ext cx="319574" cy="1363131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75053" y="2408767"/>
            <a:ext cx="319574" cy="1562099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22139" y="2159000"/>
            <a:ext cx="319574" cy="1756833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367536" y="1866901"/>
            <a:ext cx="319574" cy="1972732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11012" y="1917701"/>
            <a:ext cx="319574" cy="1993900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57036" y="2184400"/>
            <a:ext cx="319574" cy="1858433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003060" y="2573867"/>
            <a:ext cx="319574" cy="1591733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51200" y="2806700"/>
            <a:ext cx="319574" cy="1435099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098285" y="2976033"/>
            <a:ext cx="319574" cy="1312283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642196" y="2980267"/>
            <a:ext cx="319574" cy="1308099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86730" y="2937933"/>
            <a:ext cx="319574" cy="1337733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34870" y="2789768"/>
            <a:ext cx="319574" cy="1481666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734414" y="4267200"/>
            <a:ext cx="319574" cy="2848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186730" y="4275667"/>
            <a:ext cx="319574" cy="26775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283012" y="2616200"/>
            <a:ext cx="319574" cy="1604433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283012" y="4220633"/>
            <a:ext cx="319574" cy="33138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642196" y="4288367"/>
            <a:ext cx="319574" cy="25505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98285" y="4288367"/>
            <a:ext cx="319574" cy="25505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551200" y="4237567"/>
            <a:ext cx="319574" cy="31128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999885" y="4161367"/>
            <a:ext cx="319574" cy="38430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457036" y="4042833"/>
            <a:ext cx="319574" cy="5028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911012" y="3911601"/>
            <a:ext cx="319574" cy="6349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367536" y="3835400"/>
            <a:ext cx="319574" cy="7166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822139" y="3911600"/>
            <a:ext cx="319574" cy="63724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275053" y="3970868"/>
            <a:ext cx="319574" cy="58115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24342" y="4038600"/>
            <a:ext cx="319574" cy="51206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8245699" y="4240037"/>
            <a:ext cx="1202046" cy="270491"/>
            <a:chOff x="11155066" y="5540684"/>
            <a:chExt cx="1281409" cy="427025"/>
          </a:xfrm>
        </p:grpSpPr>
        <p:sp>
          <p:nvSpPr>
            <p:cNvPr id="66" name="Freeform 100"/>
            <p:cNvSpPr>
              <a:spLocks noChangeAspect="1" noEditPoints="1"/>
            </p:cNvSpPr>
            <p:nvPr/>
          </p:nvSpPr>
          <p:spPr bwMode="black">
            <a:xfrm>
              <a:off x="11155066" y="5540684"/>
              <a:ext cx="192358" cy="408456"/>
            </a:xfrm>
            <a:custGeom>
              <a:avLst/>
              <a:gdLst>
                <a:gd name="T0" fmla="*/ 208 w 634"/>
                <a:gd name="T1" fmla="*/ 110 h 1349"/>
                <a:gd name="T2" fmla="*/ 318 w 634"/>
                <a:gd name="T3" fmla="*/ 221 h 1349"/>
                <a:gd name="T4" fmla="*/ 429 w 634"/>
                <a:gd name="T5" fmla="*/ 110 h 1349"/>
                <a:gd name="T6" fmla="*/ 318 w 634"/>
                <a:gd name="T7" fmla="*/ 0 h 1349"/>
                <a:gd name="T8" fmla="*/ 208 w 634"/>
                <a:gd name="T9" fmla="*/ 110 h 1349"/>
                <a:gd name="T10" fmla="*/ 627 w 634"/>
                <a:gd name="T11" fmla="*/ 680 h 1349"/>
                <a:gd name="T12" fmla="*/ 533 w 634"/>
                <a:gd name="T13" fmla="*/ 353 h 1349"/>
                <a:gd name="T14" fmla="*/ 407 w 634"/>
                <a:gd name="T15" fmla="*/ 251 h 1349"/>
                <a:gd name="T16" fmla="*/ 229 w 634"/>
                <a:gd name="T17" fmla="*/ 251 h 1349"/>
                <a:gd name="T18" fmla="*/ 103 w 634"/>
                <a:gd name="T19" fmla="*/ 353 h 1349"/>
                <a:gd name="T20" fmla="*/ 7 w 634"/>
                <a:gd name="T21" fmla="*/ 680 h 1349"/>
                <a:gd name="T22" fmla="*/ 36 w 634"/>
                <a:gd name="T23" fmla="*/ 734 h 1349"/>
                <a:gd name="T24" fmla="*/ 90 w 634"/>
                <a:gd name="T25" fmla="*/ 705 h 1349"/>
                <a:gd name="T26" fmla="*/ 180 w 634"/>
                <a:gd name="T27" fmla="*/ 399 h 1349"/>
                <a:gd name="T28" fmla="*/ 207 w 634"/>
                <a:gd name="T29" fmla="*/ 399 h 1349"/>
                <a:gd name="T30" fmla="*/ 57 w 634"/>
                <a:gd name="T31" fmla="*/ 910 h 1349"/>
                <a:gd name="T32" fmla="*/ 201 w 634"/>
                <a:gd name="T33" fmla="*/ 910 h 1349"/>
                <a:gd name="T34" fmla="*/ 201 w 634"/>
                <a:gd name="T35" fmla="*/ 1296 h 1349"/>
                <a:gd name="T36" fmla="*/ 254 w 634"/>
                <a:gd name="T37" fmla="*/ 1349 h 1349"/>
                <a:gd name="T38" fmla="*/ 306 w 634"/>
                <a:gd name="T39" fmla="*/ 1296 h 1349"/>
                <a:gd name="T40" fmla="*/ 306 w 634"/>
                <a:gd name="T41" fmla="*/ 910 h 1349"/>
                <a:gd name="T42" fmla="*/ 331 w 634"/>
                <a:gd name="T43" fmla="*/ 910 h 1349"/>
                <a:gd name="T44" fmla="*/ 331 w 634"/>
                <a:gd name="T45" fmla="*/ 1296 h 1349"/>
                <a:gd name="T46" fmla="*/ 384 w 634"/>
                <a:gd name="T47" fmla="*/ 1349 h 1349"/>
                <a:gd name="T48" fmla="*/ 436 w 634"/>
                <a:gd name="T49" fmla="*/ 1296 h 1349"/>
                <a:gd name="T50" fmla="*/ 436 w 634"/>
                <a:gd name="T51" fmla="*/ 910 h 1349"/>
                <a:gd name="T52" fmla="*/ 580 w 634"/>
                <a:gd name="T53" fmla="*/ 910 h 1349"/>
                <a:gd name="T54" fmla="*/ 430 w 634"/>
                <a:gd name="T55" fmla="*/ 399 h 1349"/>
                <a:gd name="T56" fmla="*/ 456 w 634"/>
                <a:gd name="T57" fmla="*/ 399 h 1349"/>
                <a:gd name="T58" fmla="*/ 546 w 634"/>
                <a:gd name="T59" fmla="*/ 705 h 1349"/>
                <a:gd name="T60" fmla="*/ 600 w 634"/>
                <a:gd name="T61" fmla="*/ 734 h 1349"/>
                <a:gd name="T62" fmla="*/ 627 w 634"/>
                <a:gd name="T63" fmla="*/ 68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34" h="1349">
                  <a:moveTo>
                    <a:pt x="208" y="110"/>
                  </a:moveTo>
                  <a:cubicBezTo>
                    <a:pt x="208" y="172"/>
                    <a:pt x="257" y="221"/>
                    <a:pt x="318" y="221"/>
                  </a:cubicBezTo>
                  <a:cubicBezTo>
                    <a:pt x="380" y="221"/>
                    <a:pt x="429" y="172"/>
                    <a:pt x="429" y="110"/>
                  </a:cubicBezTo>
                  <a:cubicBezTo>
                    <a:pt x="429" y="49"/>
                    <a:pt x="380" y="0"/>
                    <a:pt x="318" y="0"/>
                  </a:cubicBezTo>
                  <a:cubicBezTo>
                    <a:pt x="257" y="0"/>
                    <a:pt x="208" y="49"/>
                    <a:pt x="208" y="110"/>
                  </a:cubicBezTo>
                  <a:close/>
                  <a:moveTo>
                    <a:pt x="627" y="680"/>
                  </a:moveTo>
                  <a:cubicBezTo>
                    <a:pt x="622" y="662"/>
                    <a:pt x="574" y="492"/>
                    <a:pt x="533" y="353"/>
                  </a:cubicBezTo>
                  <a:cubicBezTo>
                    <a:pt x="517" y="302"/>
                    <a:pt x="462" y="251"/>
                    <a:pt x="407" y="251"/>
                  </a:cubicBezTo>
                  <a:cubicBezTo>
                    <a:pt x="380" y="251"/>
                    <a:pt x="254" y="251"/>
                    <a:pt x="229" y="251"/>
                  </a:cubicBezTo>
                  <a:cubicBezTo>
                    <a:pt x="174" y="251"/>
                    <a:pt x="119" y="302"/>
                    <a:pt x="103" y="353"/>
                  </a:cubicBezTo>
                  <a:cubicBezTo>
                    <a:pt x="62" y="492"/>
                    <a:pt x="12" y="662"/>
                    <a:pt x="7" y="680"/>
                  </a:cubicBezTo>
                  <a:cubicBezTo>
                    <a:pt x="0" y="704"/>
                    <a:pt x="13" y="727"/>
                    <a:pt x="36" y="734"/>
                  </a:cubicBezTo>
                  <a:cubicBezTo>
                    <a:pt x="60" y="741"/>
                    <a:pt x="84" y="728"/>
                    <a:pt x="90" y="705"/>
                  </a:cubicBezTo>
                  <a:cubicBezTo>
                    <a:pt x="101" y="671"/>
                    <a:pt x="180" y="399"/>
                    <a:pt x="180" y="399"/>
                  </a:cubicBezTo>
                  <a:cubicBezTo>
                    <a:pt x="207" y="399"/>
                    <a:pt x="207" y="399"/>
                    <a:pt x="207" y="399"/>
                  </a:cubicBezTo>
                  <a:cubicBezTo>
                    <a:pt x="57" y="910"/>
                    <a:pt x="57" y="910"/>
                    <a:pt x="57" y="910"/>
                  </a:cubicBezTo>
                  <a:cubicBezTo>
                    <a:pt x="201" y="910"/>
                    <a:pt x="201" y="910"/>
                    <a:pt x="201" y="910"/>
                  </a:cubicBezTo>
                  <a:cubicBezTo>
                    <a:pt x="201" y="1086"/>
                    <a:pt x="201" y="1275"/>
                    <a:pt x="201" y="1296"/>
                  </a:cubicBezTo>
                  <a:cubicBezTo>
                    <a:pt x="201" y="1326"/>
                    <a:pt x="224" y="1349"/>
                    <a:pt x="254" y="1349"/>
                  </a:cubicBezTo>
                  <a:cubicBezTo>
                    <a:pt x="282" y="1349"/>
                    <a:pt x="306" y="1326"/>
                    <a:pt x="306" y="1296"/>
                  </a:cubicBezTo>
                  <a:cubicBezTo>
                    <a:pt x="306" y="1254"/>
                    <a:pt x="306" y="910"/>
                    <a:pt x="306" y="910"/>
                  </a:cubicBezTo>
                  <a:cubicBezTo>
                    <a:pt x="331" y="910"/>
                    <a:pt x="331" y="910"/>
                    <a:pt x="331" y="910"/>
                  </a:cubicBezTo>
                  <a:cubicBezTo>
                    <a:pt x="331" y="910"/>
                    <a:pt x="331" y="1254"/>
                    <a:pt x="331" y="1296"/>
                  </a:cubicBezTo>
                  <a:cubicBezTo>
                    <a:pt x="331" y="1326"/>
                    <a:pt x="355" y="1349"/>
                    <a:pt x="384" y="1349"/>
                  </a:cubicBezTo>
                  <a:cubicBezTo>
                    <a:pt x="413" y="1349"/>
                    <a:pt x="436" y="1326"/>
                    <a:pt x="436" y="1296"/>
                  </a:cubicBezTo>
                  <a:cubicBezTo>
                    <a:pt x="436" y="1275"/>
                    <a:pt x="436" y="1086"/>
                    <a:pt x="436" y="910"/>
                  </a:cubicBezTo>
                  <a:cubicBezTo>
                    <a:pt x="580" y="910"/>
                    <a:pt x="580" y="910"/>
                    <a:pt x="580" y="910"/>
                  </a:cubicBezTo>
                  <a:cubicBezTo>
                    <a:pt x="430" y="399"/>
                    <a:pt x="430" y="399"/>
                    <a:pt x="430" y="399"/>
                  </a:cubicBezTo>
                  <a:cubicBezTo>
                    <a:pt x="456" y="399"/>
                    <a:pt x="456" y="399"/>
                    <a:pt x="456" y="399"/>
                  </a:cubicBezTo>
                  <a:cubicBezTo>
                    <a:pt x="456" y="399"/>
                    <a:pt x="535" y="671"/>
                    <a:pt x="546" y="705"/>
                  </a:cubicBezTo>
                  <a:cubicBezTo>
                    <a:pt x="552" y="728"/>
                    <a:pt x="577" y="741"/>
                    <a:pt x="600" y="734"/>
                  </a:cubicBezTo>
                  <a:cubicBezTo>
                    <a:pt x="623" y="727"/>
                    <a:pt x="634" y="704"/>
                    <a:pt x="627" y="680"/>
                  </a:cubicBezTo>
                </a:path>
              </a:pathLst>
            </a:custGeom>
            <a:solidFill>
              <a:srgbClr val="7030A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345779" y="5591024"/>
              <a:ext cx="1090696" cy="376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67798">
                <a:spcBef>
                  <a:spcPct val="0"/>
                </a:spcBef>
              </a:pPr>
              <a:r>
                <a:rPr lang="en-US" sz="1200" dirty="0">
                  <a:latin typeface="Arial"/>
                  <a:ea typeface="Adobe Gothic Std B" panose="020B0800000000000000" pitchFamily="34" charset="-128"/>
                  <a:cs typeface="Arial"/>
                </a:rPr>
                <a:t>FEMALE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261902" y="3903983"/>
            <a:ext cx="1175389" cy="266427"/>
            <a:chOff x="11183482" y="4628671"/>
            <a:chExt cx="1252993" cy="420607"/>
          </a:xfrm>
        </p:grpSpPr>
        <p:sp>
          <p:nvSpPr>
            <p:cNvPr id="64" name="Freeform 105"/>
            <p:cNvSpPr>
              <a:spLocks noChangeAspect="1" noEditPoints="1"/>
            </p:cNvSpPr>
            <p:nvPr/>
          </p:nvSpPr>
          <p:spPr bwMode="black">
            <a:xfrm>
              <a:off x="11183482" y="4628671"/>
              <a:ext cx="155564" cy="395622"/>
            </a:xfrm>
            <a:custGeom>
              <a:avLst/>
              <a:gdLst>
                <a:gd name="T0" fmla="*/ 388 w 529"/>
                <a:gd name="T1" fmla="*/ 249 h 1345"/>
                <a:gd name="T2" fmla="*/ 529 w 529"/>
                <a:gd name="T3" fmla="*/ 391 h 1345"/>
                <a:gd name="T4" fmla="*/ 529 w 529"/>
                <a:gd name="T5" fmla="*/ 734 h 1345"/>
                <a:gd name="T6" fmla="*/ 482 w 529"/>
                <a:gd name="T7" fmla="*/ 783 h 1345"/>
                <a:gd name="T8" fmla="*/ 434 w 529"/>
                <a:gd name="T9" fmla="*/ 734 h 1345"/>
                <a:gd name="T10" fmla="*/ 434 w 529"/>
                <a:gd name="T11" fmla="*/ 424 h 1345"/>
                <a:gd name="T12" fmla="*/ 408 w 529"/>
                <a:gd name="T13" fmla="*/ 424 h 1345"/>
                <a:gd name="T14" fmla="*/ 408 w 529"/>
                <a:gd name="T15" fmla="*/ 1281 h 1345"/>
                <a:gd name="T16" fmla="*/ 343 w 529"/>
                <a:gd name="T17" fmla="*/ 1345 h 1345"/>
                <a:gd name="T18" fmla="*/ 278 w 529"/>
                <a:gd name="T19" fmla="*/ 1281 h 1345"/>
                <a:gd name="T20" fmla="*/ 278 w 529"/>
                <a:gd name="T21" fmla="*/ 785 h 1345"/>
                <a:gd name="T22" fmla="*/ 252 w 529"/>
                <a:gd name="T23" fmla="*/ 785 h 1345"/>
                <a:gd name="T24" fmla="*/ 252 w 529"/>
                <a:gd name="T25" fmla="*/ 1281 h 1345"/>
                <a:gd name="T26" fmla="*/ 187 w 529"/>
                <a:gd name="T27" fmla="*/ 1345 h 1345"/>
                <a:gd name="T28" fmla="*/ 122 w 529"/>
                <a:gd name="T29" fmla="*/ 1281 h 1345"/>
                <a:gd name="T30" fmla="*/ 122 w 529"/>
                <a:gd name="T31" fmla="*/ 424 h 1345"/>
                <a:gd name="T32" fmla="*/ 96 w 529"/>
                <a:gd name="T33" fmla="*/ 424 h 1345"/>
                <a:gd name="T34" fmla="*/ 96 w 529"/>
                <a:gd name="T35" fmla="*/ 734 h 1345"/>
                <a:gd name="T36" fmla="*/ 49 w 529"/>
                <a:gd name="T37" fmla="*/ 783 h 1345"/>
                <a:gd name="T38" fmla="*/ 0 w 529"/>
                <a:gd name="T39" fmla="*/ 734 h 1345"/>
                <a:gd name="T40" fmla="*/ 0 w 529"/>
                <a:gd name="T41" fmla="*/ 391 h 1345"/>
                <a:gd name="T42" fmla="*/ 143 w 529"/>
                <a:gd name="T43" fmla="*/ 249 h 1345"/>
                <a:gd name="T44" fmla="*/ 388 w 529"/>
                <a:gd name="T45" fmla="*/ 249 h 1345"/>
                <a:gd name="T46" fmla="*/ 155 w 529"/>
                <a:gd name="T47" fmla="*/ 110 h 1345"/>
                <a:gd name="T48" fmla="*/ 266 w 529"/>
                <a:gd name="T49" fmla="*/ 221 h 1345"/>
                <a:gd name="T50" fmla="*/ 377 w 529"/>
                <a:gd name="T51" fmla="*/ 110 h 1345"/>
                <a:gd name="T52" fmla="*/ 266 w 529"/>
                <a:gd name="T53" fmla="*/ 0 h 1345"/>
                <a:gd name="T54" fmla="*/ 155 w 529"/>
                <a:gd name="T55" fmla="*/ 11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29" h="1345">
                  <a:moveTo>
                    <a:pt x="388" y="249"/>
                  </a:moveTo>
                  <a:cubicBezTo>
                    <a:pt x="466" y="249"/>
                    <a:pt x="529" y="313"/>
                    <a:pt x="529" y="391"/>
                  </a:cubicBezTo>
                  <a:cubicBezTo>
                    <a:pt x="529" y="430"/>
                    <a:pt x="529" y="707"/>
                    <a:pt x="529" y="734"/>
                  </a:cubicBezTo>
                  <a:cubicBezTo>
                    <a:pt x="529" y="761"/>
                    <a:pt x="508" y="783"/>
                    <a:pt x="482" y="783"/>
                  </a:cubicBezTo>
                  <a:cubicBezTo>
                    <a:pt x="455" y="783"/>
                    <a:pt x="434" y="761"/>
                    <a:pt x="434" y="734"/>
                  </a:cubicBezTo>
                  <a:cubicBezTo>
                    <a:pt x="434" y="703"/>
                    <a:pt x="434" y="424"/>
                    <a:pt x="434" y="424"/>
                  </a:cubicBezTo>
                  <a:cubicBezTo>
                    <a:pt x="408" y="424"/>
                    <a:pt x="408" y="424"/>
                    <a:pt x="408" y="424"/>
                  </a:cubicBezTo>
                  <a:cubicBezTo>
                    <a:pt x="408" y="424"/>
                    <a:pt x="408" y="1227"/>
                    <a:pt x="408" y="1281"/>
                  </a:cubicBezTo>
                  <a:cubicBezTo>
                    <a:pt x="408" y="1317"/>
                    <a:pt x="379" y="1345"/>
                    <a:pt x="343" y="1345"/>
                  </a:cubicBezTo>
                  <a:cubicBezTo>
                    <a:pt x="307" y="1345"/>
                    <a:pt x="278" y="1317"/>
                    <a:pt x="278" y="1281"/>
                  </a:cubicBezTo>
                  <a:cubicBezTo>
                    <a:pt x="278" y="1227"/>
                    <a:pt x="278" y="785"/>
                    <a:pt x="278" y="785"/>
                  </a:cubicBezTo>
                  <a:cubicBezTo>
                    <a:pt x="252" y="785"/>
                    <a:pt x="252" y="785"/>
                    <a:pt x="252" y="785"/>
                  </a:cubicBezTo>
                  <a:cubicBezTo>
                    <a:pt x="252" y="785"/>
                    <a:pt x="252" y="1227"/>
                    <a:pt x="252" y="1281"/>
                  </a:cubicBezTo>
                  <a:cubicBezTo>
                    <a:pt x="252" y="1317"/>
                    <a:pt x="223" y="1345"/>
                    <a:pt x="187" y="1345"/>
                  </a:cubicBezTo>
                  <a:cubicBezTo>
                    <a:pt x="151" y="1345"/>
                    <a:pt x="122" y="1317"/>
                    <a:pt x="122" y="1281"/>
                  </a:cubicBezTo>
                  <a:cubicBezTo>
                    <a:pt x="122" y="1227"/>
                    <a:pt x="122" y="424"/>
                    <a:pt x="122" y="424"/>
                  </a:cubicBezTo>
                  <a:cubicBezTo>
                    <a:pt x="96" y="424"/>
                    <a:pt x="96" y="424"/>
                    <a:pt x="96" y="424"/>
                  </a:cubicBezTo>
                  <a:cubicBezTo>
                    <a:pt x="96" y="424"/>
                    <a:pt x="96" y="703"/>
                    <a:pt x="96" y="734"/>
                  </a:cubicBezTo>
                  <a:cubicBezTo>
                    <a:pt x="96" y="761"/>
                    <a:pt x="76" y="783"/>
                    <a:pt x="49" y="783"/>
                  </a:cubicBezTo>
                  <a:cubicBezTo>
                    <a:pt x="22" y="783"/>
                    <a:pt x="0" y="761"/>
                    <a:pt x="0" y="734"/>
                  </a:cubicBezTo>
                  <a:cubicBezTo>
                    <a:pt x="0" y="707"/>
                    <a:pt x="0" y="430"/>
                    <a:pt x="0" y="391"/>
                  </a:cubicBezTo>
                  <a:cubicBezTo>
                    <a:pt x="0" y="313"/>
                    <a:pt x="64" y="249"/>
                    <a:pt x="143" y="249"/>
                  </a:cubicBezTo>
                  <a:cubicBezTo>
                    <a:pt x="180" y="249"/>
                    <a:pt x="348" y="249"/>
                    <a:pt x="388" y="249"/>
                  </a:cubicBezTo>
                  <a:close/>
                  <a:moveTo>
                    <a:pt x="155" y="110"/>
                  </a:moveTo>
                  <a:cubicBezTo>
                    <a:pt x="155" y="172"/>
                    <a:pt x="205" y="221"/>
                    <a:pt x="266" y="221"/>
                  </a:cubicBezTo>
                  <a:cubicBezTo>
                    <a:pt x="327" y="221"/>
                    <a:pt x="377" y="172"/>
                    <a:pt x="377" y="110"/>
                  </a:cubicBezTo>
                  <a:cubicBezTo>
                    <a:pt x="377" y="49"/>
                    <a:pt x="327" y="0"/>
                    <a:pt x="266" y="0"/>
                  </a:cubicBezTo>
                  <a:cubicBezTo>
                    <a:pt x="205" y="0"/>
                    <a:pt x="155" y="49"/>
                    <a:pt x="155" y="110"/>
                  </a:cubicBezTo>
                  <a:close/>
                </a:path>
              </a:pathLst>
            </a:custGeom>
            <a:solidFill>
              <a:srgbClr val="00CEDE"/>
            </a:solidFill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345779" y="4672594"/>
              <a:ext cx="1090696" cy="376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67798">
                <a:spcBef>
                  <a:spcPct val="0"/>
                </a:spcBef>
              </a:pPr>
              <a:r>
                <a:rPr lang="en-US" sz="1200" dirty="0">
                  <a:latin typeface="Arial"/>
                  <a:ea typeface="Adobe Gothic Std B" panose="020B0800000000000000" pitchFamily="34" charset="-128"/>
                  <a:cs typeface="Arial"/>
                </a:rPr>
                <a:t>MALE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7821704" y="2438401"/>
            <a:ext cx="319574" cy="1765300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821704" y="4195234"/>
            <a:ext cx="319574" cy="3504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27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71" grpId="0" animBg="1"/>
      <p:bldP spid="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91685"/>
            <a:ext cx="8229600" cy="280075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Computer science is just about learning technology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234823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91686"/>
            <a:ext cx="8229600" cy="4832081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strike="sngStrike" dirty="0">
                <a:latin typeface="Arial"/>
                <a:cs typeface="Arial"/>
              </a:rPr>
              <a:t>Computer science is just about learning technology</a:t>
            </a:r>
          </a:p>
          <a:p>
            <a:pPr algn="ctr"/>
            <a:r>
              <a:rPr lang="en-US" sz="4400" dirty="0">
                <a:latin typeface="Arial"/>
                <a:cs typeface="Arial"/>
              </a:rPr>
              <a:t>Computer science is about logic, problem solving, and creativity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970429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SVID_TT_White-Teal_16x9_Jan-8-2013">
  <a:themeElements>
    <a:clrScheme name="Custom 12">
      <a:dk1>
        <a:srgbClr val="646E82"/>
      </a:dk1>
      <a:lt1>
        <a:srgbClr val="FFFFFF"/>
      </a:lt1>
      <a:dk2>
        <a:srgbClr val="232832"/>
      </a:dk2>
      <a:lt2>
        <a:srgbClr val="D7DCE6"/>
      </a:lt2>
      <a:accent1>
        <a:srgbClr val="00BEFF"/>
      </a:accent1>
      <a:accent2>
        <a:srgbClr val="646E82"/>
      </a:accent2>
      <a:accent3>
        <a:srgbClr val="232832"/>
      </a:accent3>
      <a:accent4>
        <a:srgbClr val="B4BEC8"/>
      </a:accent4>
      <a:accent5>
        <a:srgbClr val="D7BE00"/>
      </a:accent5>
      <a:accent6>
        <a:srgbClr val="D7DCE6"/>
      </a:accent6>
      <a:hlink>
        <a:srgbClr val="00BEFF"/>
      </a:hlink>
      <a:folHlink>
        <a:srgbClr val="00BEFF"/>
      </a:folHlink>
    </a:clrScheme>
    <a:fontScheme name="Custom 1">
      <a:majorFont>
        <a:latin typeface="Rail 400"/>
        <a:ea typeface=""/>
        <a:cs typeface=""/>
      </a:majorFont>
      <a:minorFont>
        <a:latin typeface="Rail 500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ilverFox_Mentorship_Template" id="{726D2EC8-FE65-4BB6-9D87-EBBA7FA7A28A}" vid="{43A7A536-22B6-435A-A09C-B3CB1EAFEC96}"/>
    </a:ext>
  </a:extLst>
</a:theme>
</file>

<file path=ppt/theme/theme3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20366</TotalTime>
  <Words>620</Words>
  <Application>Microsoft Macintosh PowerPoint</Application>
  <PresentationFormat>On-screen Show (16:9)</PresentationFormat>
  <Paragraphs>87</Paragraphs>
  <Slides>26</Slides>
  <Notes>9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MSVID_TT_White-Teal_16x9_Jan-8-2013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LaMance</dc:creator>
  <cp:lastModifiedBy>Katie Hendrickson</cp:lastModifiedBy>
  <cp:revision>271</cp:revision>
  <dcterms:created xsi:type="dcterms:W3CDTF">2014-08-04T22:26:06Z</dcterms:created>
  <dcterms:modified xsi:type="dcterms:W3CDTF">2015-12-17T21:17:09Z</dcterms:modified>
</cp:coreProperties>
</file>