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28.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4"/>
  </p:notesMasterIdLst>
  <p:sldIdLst>
    <p:sldId id="419" r:id="rId4"/>
    <p:sldId id="407" r:id="rId5"/>
    <p:sldId id="442" r:id="rId6"/>
    <p:sldId id="421" r:id="rId7"/>
    <p:sldId id="422" r:id="rId8"/>
    <p:sldId id="423" r:id="rId9"/>
    <p:sldId id="424" r:id="rId10"/>
    <p:sldId id="446" r:id="rId11"/>
    <p:sldId id="430" r:id="rId12"/>
    <p:sldId id="431" r:id="rId13"/>
    <p:sldId id="432" r:id="rId14"/>
    <p:sldId id="433" r:id="rId15"/>
    <p:sldId id="434" r:id="rId16"/>
    <p:sldId id="435" r:id="rId17"/>
    <p:sldId id="436" r:id="rId18"/>
    <p:sldId id="413" r:id="rId19"/>
    <p:sldId id="426" r:id="rId20"/>
    <p:sldId id="427" r:id="rId21"/>
    <p:sldId id="428" r:id="rId22"/>
    <p:sldId id="449" r:id="rId23"/>
    <p:sldId id="416" r:id="rId24"/>
    <p:sldId id="441" r:id="rId25"/>
    <p:sldId id="429" r:id="rId26"/>
    <p:sldId id="415" r:id="rId27"/>
    <p:sldId id="450" r:id="rId28"/>
    <p:sldId id="437" r:id="rId29"/>
    <p:sldId id="445" r:id="rId30"/>
    <p:sldId id="412" r:id="rId31"/>
    <p:sldId id="451" r:id="rId32"/>
    <p:sldId id="439" r:id="rId33"/>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770"/>
    <a:srgbClr val="00ADBC"/>
    <a:srgbClr val="ED7D31"/>
    <a:srgbClr val="5B9BD5"/>
    <a:srgbClr val="404040"/>
    <a:srgbClr val="7665A0"/>
    <a:srgbClr val="0094CA"/>
    <a:srgbClr val="FFB81D"/>
    <a:srgbClr val="00CEDE"/>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99" autoAdjust="0"/>
    <p:restoredTop sz="89969" autoAdjust="0"/>
  </p:normalViewPr>
  <p:slideViewPr>
    <p:cSldViewPr snapToGrid="0">
      <p:cViewPr varScale="1">
        <p:scale>
          <a:sx n="134" d="100"/>
          <a:sy n="134" d="100"/>
        </p:scale>
        <p:origin x="928" y="168"/>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commentAuthors" Target="commentAuthors.xml"/><Relationship Id="rId8" Type="http://schemas.openxmlformats.org/officeDocument/2006/relationships/slide" Target="slides/slide5.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extLst>
              <c:ext xmlns:c16="http://schemas.microsoft.com/office/drawing/2014/chart" uri="{C3380CC4-5D6E-409C-BE32-E72D297353CC}">
                <c16:uniqueId val="{00000001-834E-D649-B657-6D68E262C36C}"/>
              </c:ext>
            </c:extLst>
          </c:dPt>
          <c:dPt>
            <c:idx val="1"/>
            <c:bubble3D val="0"/>
            <c:spPr>
              <a:solidFill>
                <a:srgbClr val="FFB81D"/>
              </a:solidFill>
            </c:spPr>
            <c:extLst>
              <c:ext xmlns:c16="http://schemas.microsoft.com/office/drawing/2014/chart" uri="{C3380CC4-5D6E-409C-BE32-E72D297353CC}">
                <c16:uniqueId val="{00000003-834E-D649-B657-6D68E262C36C}"/>
              </c:ext>
            </c:extLst>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extLst>
            <c:ext xmlns:c16="http://schemas.microsoft.com/office/drawing/2014/chart" uri="{C3380CC4-5D6E-409C-BE32-E72D297353CC}">
              <c16:uniqueId val="{00000004-834E-D649-B657-6D68E262C36C}"/>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7.4252548638250995E-2"/>
          <c:y val="3.8508919211485103E-2"/>
          <c:w val="0.85149515702785405"/>
          <c:h val="0.92298216157702995"/>
        </c:manualLayout>
      </c:layout>
      <c:doughnutChart>
        <c:varyColors val="1"/>
        <c:ser>
          <c:idx val="0"/>
          <c:order val="0"/>
          <c:tx>
            <c:strRef>
              <c:f>Sheet1!$B$1</c:f>
              <c:strCache>
                <c:ptCount val="1"/>
                <c:pt idx="0">
                  <c:v>Sales</c:v>
                </c:pt>
              </c:strCache>
            </c:strRef>
          </c:tx>
          <c:dPt>
            <c:idx val="0"/>
            <c:bubble3D val="0"/>
            <c:spPr>
              <a:solidFill>
                <a:srgbClr val="7665A0"/>
              </a:solidFill>
            </c:spPr>
            <c:extLst>
              <c:ext xmlns:c16="http://schemas.microsoft.com/office/drawing/2014/chart" uri="{C3380CC4-5D6E-409C-BE32-E72D297353CC}">
                <c16:uniqueId val="{00000001-D4EF-FF47-BB27-A2BD73CC1D23}"/>
              </c:ext>
            </c:extLst>
          </c:dPt>
          <c:dPt>
            <c:idx val="1"/>
            <c:bubble3D val="0"/>
            <c:spPr>
              <a:solidFill>
                <a:srgbClr val="FFB81D"/>
              </a:solidFill>
            </c:spPr>
            <c:extLst>
              <c:ext xmlns:c16="http://schemas.microsoft.com/office/drawing/2014/chart" uri="{C3380CC4-5D6E-409C-BE32-E72D297353CC}">
                <c16:uniqueId val="{00000003-D4EF-FF47-BB27-A2BD73CC1D23}"/>
              </c:ext>
            </c:extLst>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extLst>
            <c:ext xmlns:c16="http://schemas.microsoft.com/office/drawing/2014/chart" uri="{C3380CC4-5D6E-409C-BE32-E72D297353CC}">
              <c16:uniqueId val="{00000004-D4EF-FF47-BB27-A2BD73CC1D23}"/>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8.0307561706199099E-2"/>
          <c:y val="6.0025616860160599E-2"/>
          <c:w val="0.89321937932141404"/>
          <c:h val="0.84802275696152496"/>
        </c:manualLayout>
      </c:layout>
      <c:barChart>
        <c:barDir val="col"/>
        <c:grouping val="stacked"/>
        <c:varyColors val="0"/>
        <c:ser>
          <c:idx val="0"/>
          <c:order val="0"/>
          <c:tx>
            <c:strRef>
              <c:f>Sheet1!$B$1</c:f>
              <c:strCache>
                <c:ptCount val="1"/>
                <c:pt idx="0">
                  <c:v>Series 1</c:v>
                </c:pt>
              </c:strCache>
            </c:strRef>
          </c:tx>
          <c:spPr>
            <a:solidFill>
              <a:srgbClr val="7665A0"/>
            </a:solidFill>
          </c:spPr>
          <c:invertIfNegative val="0"/>
          <c:cat>
            <c:numRef>
              <c:f>Sheet1!$A$2:$A$14</c:f>
              <c:numCache>
                <c:formatCode>General</c:formatCod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numCache>
            </c:numRef>
          </c:cat>
          <c:val>
            <c:numRef>
              <c:f>Sheet1!$B$2:$B$14</c:f>
              <c:numCache>
                <c:formatCode>#,##0</c:formatCode>
                <c:ptCount val="13"/>
                <c:pt idx="0">
                  <c:v>12875</c:v>
                </c:pt>
                <c:pt idx="1">
                  <c:v>11645</c:v>
                </c:pt>
                <c:pt idx="2">
                  <c:v>9289</c:v>
                </c:pt>
                <c:pt idx="3">
                  <c:v>7036</c:v>
                </c:pt>
                <c:pt idx="4">
                  <c:v>5609</c:v>
                </c:pt>
                <c:pt idx="5">
                  <c:v>4772</c:v>
                </c:pt>
                <c:pt idx="6">
                  <c:v>4755</c:v>
                </c:pt>
                <c:pt idx="7">
                  <c:v>4989</c:v>
                </c:pt>
                <c:pt idx="8">
                  <c:v>5146</c:v>
                </c:pt>
                <c:pt idx="9">
                  <c:v>5800</c:v>
                </c:pt>
                <c:pt idx="10">
                  <c:v>6353</c:v>
                </c:pt>
                <c:pt idx="11">
                  <c:v>7343</c:v>
                </c:pt>
                <c:pt idx="12">
                  <c:v>8629</c:v>
                </c:pt>
              </c:numCache>
            </c:numRef>
          </c:val>
          <c:extLst>
            <c:ext xmlns:c16="http://schemas.microsoft.com/office/drawing/2014/chart" uri="{C3380CC4-5D6E-409C-BE32-E72D297353CC}">
              <c16:uniqueId val="{00000000-DF54-9145-92D3-480EA387D3D8}"/>
            </c:ext>
          </c:extLst>
        </c:ser>
        <c:ser>
          <c:idx val="1"/>
          <c:order val="1"/>
          <c:tx>
            <c:strRef>
              <c:f>Sheet1!$C$1</c:f>
              <c:strCache>
                <c:ptCount val="1"/>
                <c:pt idx="0">
                  <c:v>Series 2</c:v>
                </c:pt>
              </c:strCache>
            </c:strRef>
          </c:tx>
          <c:spPr>
            <a:solidFill>
              <a:srgbClr val="00ADBC"/>
            </a:solidFill>
          </c:spPr>
          <c:invertIfNegative val="0"/>
          <c:cat>
            <c:numRef>
              <c:f>Sheet1!$A$2:$A$14</c:f>
              <c:numCache>
                <c:formatCode>General</c:formatCod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numCache>
            </c:numRef>
          </c:cat>
          <c:val>
            <c:numRef>
              <c:f>Sheet1!$C$2:$C$14</c:f>
              <c:numCache>
                <c:formatCode>#,##0</c:formatCode>
                <c:ptCount val="13"/>
                <c:pt idx="0">
                  <c:v>35711</c:v>
                </c:pt>
                <c:pt idx="1">
                  <c:v>36039</c:v>
                </c:pt>
                <c:pt idx="2">
                  <c:v>33580</c:v>
                </c:pt>
                <c:pt idx="3">
                  <c:v>28735</c:v>
                </c:pt>
                <c:pt idx="4">
                  <c:v>25874</c:v>
                </c:pt>
                <c:pt idx="5">
                  <c:v>23666</c:v>
                </c:pt>
                <c:pt idx="6">
                  <c:v>23560</c:v>
                </c:pt>
                <c:pt idx="7">
                  <c:v>24126</c:v>
                </c:pt>
                <c:pt idx="8">
                  <c:v>26607</c:v>
                </c:pt>
                <c:pt idx="9">
                  <c:v>29195</c:v>
                </c:pt>
                <c:pt idx="10">
                  <c:v>31853</c:v>
                </c:pt>
                <c:pt idx="11">
                  <c:v>35664</c:v>
                </c:pt>
                <c:pt idx="12">
                  <c:v>40662</c:v>
                </c:pt>
              </c:numCache>
            </c:numRef>
          </c:val>
          <c:extLst>
            <c:ext xmlns:c16="http://schemas.microsoft.com/office/drawing/2014/chart" uri="{C3380CC4-5D6E-409C-BE32-E72D297353CC}">
              <c16:uniqueId val="{00000001-DF54-9145-92D3-480EA387D3D8}"/>
            </c:ext>
          </c:extLst>
        </c:ser>
        <c:dLbls>
          <c:showLegendKey val="0"/>
          <c:showVal val="0"/>
          <c:showCatName val="0"/>
          <c:showSerName val="0"/>
          <c:showPercent val="0"/>
          <c:showBubbleSize val="0"/>
        </c:dLbls>
        <c:gapWidth val="150"/>
        <c:overlap val="100"/>
        <c:axId val="2078986856"/>
        <c:axId val="2078989960"/>
      </c:barChart>
      <c:catAx>
        <c:axId val="2078986856"/>
        <c:scaling>
          <c:orientation val="minMax"/>
        </c:scaling>
        <c:delete val="0"/>
        <c:axPos val="b"/>
        <c:numFmt formatCode="General" sourceLinked="1"/>
        <c:majorTickMark val="out"/>
        <c:minorTickMark val="none"/>
        <c:tickLblPos val="nextTo"/>
        <c:txPr>
          <a:bodyPr/>
          <a:lstStyle/>
          <a:p>
            <a:pPr>
              <a:defRPr sz="1400">
                <a:latin typeface="Arial" panose="020B0604020202020204" pitchFamily="34" charset="0"/>
                <a:cs typeface="Arial" panose="020B0604020202020204" pitchFamily="34" charset="0"/>
              </a:defRPr>
            </a:pPr>
            <a:endParaRPr lang="en-US"/>
          </a:p>
        </c:txPr>
        <c:crossAx val="2078989960"/>
        <c:crosses val="autoZero"/>
        <c:auto val="1"/>
        <c:lblAlgn val="ctr"/>
        <c:lblOffset val="100"/>
        <c:noMultiLvlLbl val="0"/>
      </c:catAx>
      <c:valAx>
        <c:axId val="2078989960"/>
        <c:scaling>
          <c:orientation val="minMax"/>
          <c:max val="50000"/>
        </c:scaling>
        <c:delete val="0"/>
        <c:axPos val="l"/>
        <c:majorGridlines/>
        <c:numFmt formatCode="#,##0" sourceLinked="1"/>
        <c:majorTickMark val="out"/>
        <c:minorTickMark val="none"/>
        <c:tickLblPos val="nextTo"/>
        <c:txPr>
          <a:bodyPr/>
          <a:lstStyle/>
          <a:p>
            <a:pPr>
              <a:defRPr sz="1200">
                <a:latin typeface="Arial" panose="020B0604020202020204" pitchFamily="34" charset="0"/>
                <a:cs typeface="Arial" panose="020B0604020202020204" pitchFamily="34" charset="0"/>
              </a:defRPr>
            </a:pPr>
            <a:endParaRPr lang="en-US"/>
          </a:p>
        </c:txPr>
        <c:crossAx val="20789868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3.3975767984222999E-2"/>
          <c:y val="4.9155557540435699E-2"/>
          <c:w val="0.92494623698006595"/>
          <c:h val="0.95084444245956401"/>
        </c:manualLayout>
      </c:layout>
      <c:doughnutChart>
        <c:varyColors val="1"/>
        <c:ser>
          <c:idx val="0"/>
          <c:order val="0"/>
          <c:tx>
            <c:strRef>
              <c:f>Sheet1!$B$1</c:f>
              <c:strCache>
                <c:ptCount val="1"/>
                <c:pt idx="0">
                  <c:v>Sales</c:v>
                </c:pt>
              </c:strCache>
            </c:strRef>
          </c:tx>
          <c:dPt>
            <c:idx val="0"/>
            <c:bubble3D val="0"/>
            <c:spPr>
              <a:solidFill>
                <a:srgbClr val="7665A0"/>
              </a:solidFill>
            </c:spPr>
            <c:extLst>
              <c:ext xmlns:c16="http://schemas.microsoft.com/office/drawing/2014/chart" uri="{C3380CC4-5D6E-409C-BE32-E72D297353CC}">
                <c16:uniqueId val="{00000001-72FA-4447-B716-F11A0B3B1CDC}"/>
              </c:ext>
            </c:extLst>
          </c:dPt>
          <c:dPt>
            <c:idx val="1"/>
            <c:bubble3D val="0"/>
            <c:spPr>
              <a:solidFill>
                <a:srgbClr val="FFB81D"/>
              </a:solidFill>
            </c:spPr>
            <c:extLst>
              <c:ext xmlns:c16="http://schemas.microsoft.com/office/drawing/2014/chart" uri="{C3380CC4-5D6E-409C-BE32-E72D297353CC}">
                <c16:uniqueId val="{00000003-72FA-4447-B716-F11A0B3B1CDC}"/>
              </c:ext>
            </c:extLst>
          </c:dPt>
          <c:cat>
            <c:strRef>
              <c:f>Sheet1!$A$2:$A$4</c:f>
              <c:strCache>
                <c:ptCount val="2"/>
                <c:pt idx="0">
                  <c:v>CS jobs</c:v>
                </c:pt>
                <c:pt idx="1">
                  <c:v>Other STEM</c:v>
                </c:pt>
              </c:strCache>
            </c:strRef>
          </c:cat>
          <c:val>
            <c:numRef>
              <c:f>Sheet1!$B$2:$B$4</c:f>
              <c:numCache>
                <c:formatCode>General</c:formatCode>
                <c:ptCount val="3"/>
                <c:pt idx="0">
                  <c:v>0.57999999999999996</c:v>
                </c:pt>
                <c:pt idx="1">
                  <c:v>0.42</c:v>
                </c:pt>
              </c:numCache>
            </c:numRef>
          </c:val>
          <c:extLst>
            <c:ext xmlns:c16="http://schemas.microsoft.com/office/drawing/2014/chart" uri="{C3380CC4-5D6E-409C-BE32-E72D297353CC}">
              <c16:uniqueId val="{00000004-72FA-4447-B716-F11A0B3B1CDC}"/>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extLst>
              <c:ext xmlns:c16="http://schemas.microsoft.com/office/drawing/2014/chart" uri="{C3380CC4-5D6E-409C-BE32-E72D297353CC}">
                <c16:uniqueId val="{00000001-65F1-4C4D-B08A-19E3313DC9A4}"/>
              </c:ext>
            </c:extLst>
          </c:dPt>
          <c:dPt>
            <c:idx val="1"/>
            <c:bubble3D val="0"/>
            <c:spPr>
              <a:solidFill>
                <a:srgbClr val="FFB81D"/>
              </a:solidFill>
            </c:spPr>
            <c:extLst>
              <c:ext xmlns:c16="http://schemas.microsoft.com/office/drawing/2014/chart" uri="{C3380CC4-5D6E-409C-BE32-E72D297353CC}">
                <c16:uniqueId val="{00000003-65F1-4C4D-B08A-19E3313DC9A4}"/>
              </c:ext>
            </c:extLst>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extLst>
            <c:ext xmlns:c16="http://schemas.microsoft.com/office/drawing/2014/chart" uri="{C3380CC4-5D6E-409C-BE32-E72D297353CC}">
              <c16:uniqueId val="{00000004-65F1-4C4D-B08A-19E3313DC9A4}"/>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US!$E$3</c:f>
              <c:strCache>
                <c:ptCount val="1"/>
                <c:pt idx="0">
                  <c:v>Female CSA</c:v>
                </c:pt>
              </c:strCache>
            </c:strRef>
          </c:tx>
          <c:spPr>
            <a:solidFill>
              <a:srgbClr val="C6CACD"/>
            </a:solidFill>
            <a:ln>
              <a:noFill/>
            </a:ln>
            <a:effectLst/>
          </c:spPr>
          <c:invertIfNegative val="0"/>
          <c:dPt>
            <c:idx val="10"/>
            <c:invertIfNegative val="0"/>
            <c:bubble3D val="0"/>
            <c:spPr>
              <a:solidFill>
                <a:srgbClr val="FFA400"/>
              </a:solidFill>
              <a:ln>
                <a:noFill/>
              </a:ln>
              <a:effectLst/>
            </c:spPr>
            <c:extLst>
              <c:ext xmlns:c16="http://schemas.microsoft.com/office/drawing/2014/chart" uri="{C3380CC4-5D6E-409C-BE32-E72D297353CC}">
                <c16:uniqueId val="{00000001-C4E2-A243-B02E-20DC14752774}"/>
              </c:ext>
            </c:extLst>
          </c:dPt>
          <c:val>
            <c:numRef>
              <c:f>US!$E$4:$E$14</c:f>
              <c:numCache>
                <c:formatCode>_(* #,##0_);_(* \(#,##0\);_(* "-"??_);_(@_)</c:formatCode>
                <c:ptCount val="11"/>
                <c:pt idx="0">
                  <c:v>2665</c:v>
                </c:pt>
                <c:pt idx="1">
                  <c:v>2789</c:v>
                </c:pt>
                <c:pt idx="2">
                  <c:v>3096</c:v>
                </c:pt>
                <c:pt idx="3">
                  <c:v>3726</c:v>
                </c:pt>
                <c:pt idx="4">
                  <c:v>4000</c:v>
                </c:pt>
                <c:pt idx="5">
                  <c:v>4635</c:v>
                </c:pt>
                <c:pt idx="6">
                  <c:v>5485</c:v>
                </c:pt>
                <c:pt idx="7">
                  <c:v>7458</c:v>
                </c:pt>
                <c:pt idx="8">
                  <c:v>10142</c:v>
                </c:pt>
                <c:pt idx="9">
                  <c:v>12642</c:v>
                </c:pt>
                <c:pt idx="10">
                  <c:v>14680.8</c:v>
                </c:pt>
              </c:numCache>
            </c:numRef>
          </c:val>
          <c:extLst>
            <c:ext xmlns:c16="http://schemas.microsoft.com/office/drawing/2014/chart" uri="{C3380CC4-5D6E-409C-BE32-E72D297353CC}">
              <c16:uniqueId val="{00000002-C4E2-A243-B02E-20DC14752774}"/>
            </c:ext>
          </c:extLst>
        </c:ser>
        <c:ser>
          <c:idx val="1"/>
          <c:order val="1"/>
          <c:tx>
            <c:strRef>
              <c:f>US!$F$3</c:f>
              <c:strCache>
                <c:ptCount val="1"/>
                <c:pt idx="0">
                  <c:v>Female CSP</c:v>
                </c:pt>
              </c:strCache>
            </c:strRef>
          </c:tx>
          <c:spPr>
            <a:solidFill>
              <a:srgbClr val="FEC52C"/>
            </a:solidFill>
            <a:ln>
              <a:noFill/>
            </a:ln>
            <a:effectLst/>
          </c:spPr>
          <c:invertIfNegative val="0"/>
          <c:val>
            <c:numRef>
              <c:f>US!$F$4:$F$14</c:f>
              <c:numCache>
                <c:formatCode>General</c:formatCode>
                <c:ptCount val="11"/>
                <c:pt idx="10" formatCode="_(* #,##0_);_(* \(#,##0\);_(* &quot;-&quot;??_);_(@_)">
                  <c:v>15027.6</c:v>
                </c:pt>
              </c:numCache>
            </c:numRef>
          </c:val>
          <c:extLst>
            <c:ext xmlns:c16="http://schemas.microsoft.com/office/drawing/2014/chart" uri="{C3380CC4-5D6E-409C-BE32-E72D297353CC}">
              <c16:uniqueId val="{00000003-C4E2-A243-B02E-20DC14752774}"/>
            </c:ext>
          </c:extLst>
        </c:ser>
        <c:dLbls>
          <c:showLegendKey val="0"/>
          <c:showVal val="0"/>
          <c:showCatName val="0"/>
          <c:showSerName val="0"/>
          <c:showPercent val="0"/>
          <c:showBubbleSize val="0"/>
        </c:dLbls>
        <c:gapWidth val="42"/>
        <c:overlap val="100"/>
        <c:axId val="-2125167352"/>
        <c:axId val="-2125164376"/>
      </c:barChart>
      <c:catAx>
        <c:axId val="-2125167352"/>
        <c:scaling>
          <c:orientation val="minMax"/>
        </c:scaling>
        <c:delete val="1"/>
        <c:axPos val="b"/>
        <c:majorTickMark val="none"/>
        <c:minorTickMark val="none"/>
        <c:tickLblPos val="nextTo"/>
        <c:crossAx val="-2125164376"/>
        <c:crosses val="autoZero"/>
        <c:auto val="0"/>
        <c:lblAlgn val="ctr"/>
        <c:lblOffset val="100"/>
        <c:noMultiLvlLbl val="0"/>
      </c:catAx>
      <c:valAx>
        <c:axId val="-2125164376"/>
        <c:scaling>
          <c:orientation val="minMax"/>
          <c:max val="30000"/>
        </c:scaling>
        <c:delete val="1"/>
        <c:axPos val="l"/>
        <c:majorGridlines>
          <c:spPr>
            <a:ln w="9525" cap="flat" cmpd="sng" algn="ctr">
              <a:noFill/>
              <a:round/>
            </a:ln>
            <a:effectLst/>
          </c:spPr>
        </c:majorGridlines>
        <c:numFmt formatCode="_(* #,##0_);_(* \(#,##0\);_(* &quot;-&quot;??_);_(@_)" sourceLinked="1"/>
        <c:majorTickMark val="none"/>
        <c:minorTickMark val="none"/>
        <c:tickLblPos val="nextTo"/>
        <c:crossAx val="-2125167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US!$L$3</c:f>
              <c:strCache>
                <c:ptCount val="1"/>
                <c:pt idx="0">
                  <c:v>URM CSA</c:v>
                </c:pt>
              </c:strCache>
            </c:strRef>
          </c:tx>
          <c:spPr>
            <a:solidFill>
              <a:srgbClr val="C6CACD"/>
            </a:solidFill>
            <a:ln>
              <a:noFill/>
            </a:ln>
            <a:effectLst/>
          </c:spPr>
          <c:invertIfNegative val="0"/>
          <c:dPt>
            <c:idx val="10"/>
            <c:invertIfNegative val="0"/>
            <c:bubble3D val="0"/>
            <c:spPr>
              <a:solidFill>
                <a:srgbClr val="FFA400"/>
              </a:solidFill>
              <a:ln>
                <a:noFill/>
              </a:ln>
              <a:effectLst/>
            </c:spPr>
            <c:extLst>
              <c:ext xmlns:c16="http://schemas.microsoft.com/office/drawing/2014/chart" uri="{C3380CC4-5D6E-409C-BE32-E72D297353CC}">
                <c16:uniqueId val="{00000001-2802-FE43-83D6-EC2C1B725024}"/>
              </c:ext>
            </c:extLst>
          </c:dPt>
          <c:val>
            <c:numRef>
              <c:f>US!$L$4:$L$14</c:f>
              <c:numCache>
                <c:formatCode>_(* #,##0_);_(* \(#,##0\);_(* "-"??_);_(@_)</c:formatCode>
                <c:ptCount val="11"/>
                <c:pt idx="0">
                  <c:v>1717</c:v>
                </c:pt>
                <c:pt idx="1">
                  <c:v>1815</c:v>
                </c:pt>
                <c:pt idx="2">
                  <c:v>1986</c:v>
                </c:pt>
                <c:pt idx="3">
                  <c:v>2291</c:v>
                </c:pt>
                <c:pt idx="4">
                  <c:v>2645</c:v>
                </c:pt>
                <c:pt idx="5">
                  <c:v>2933</c:v>
                </c:pt>
                <c:pt idx="6">
                  <c:v>3498</c:v>
                </c:pt>
                <c:pt idx="7">
                  <c:v>4739</c:v>
                </c:pt>
                <c:pt idx="8">
                  <c:v>6056</c:v>
                </c:pt>
                <c:pt idx="9">
                  <c:v>8283</c:v>
                </c:pt>
                <c:pt idx="10">
                  <c:v>9175.5</c:v>
                </c:pt>
              </c:numCache>
            </c:numRef>
          </c:val>
          <c:extLst>
            <c:ext xmlns:c16="http://schemas.microsoft.com/office/drawing/2014/chart" uri="{C3380CC4-5D6E-409C-BE32-E72D297353CC}">
              <c16:uniqueId val="{00000002-2802-FE43-83D6-EC2C1B725024}"/>
            </c:ext>
          </c:extLst>
        </c:ser>
        <c:ser>
          <c:idx val="1"/>
          <c:order val="1"/>
          <c:tx>
            <c:strRef>
              <c:f>US!$M$3</c:f>
              <c:strCache>
                <c:ptCount val="1"/>
                <c:pt idx="0">
                  <c:v>URM CSP</c:v>
                </c:pt>
              </c:strCache>
            </c:strRef>
          </c:tx>
          <c:spPr>
            <a:solidFill>
              <a:srgbClr val="FEC52C"/>
            </a:solidFill>
            <a:ln>
              <a:noFill/>
            </a:ln>
            <a:effectLst/>
          </c:spPr>
          <c:invertIfNegative val="0"/>
          <c:val>
            <c:numRef>
              <c:f>US!$M$4:$M$14</c:f>
              <c:numCache>
                <c:formatCode>General</c:formatCode>
                <c:ptCount val="11"/>
                <c:pt idx="10" formatCode="_(* #,##0_);_(* \(#,##0\);_(* &quot;-&quot;??_);_(@_)">
                  <c:v>13023.92</c:v>
                </c:pt>
              </c:numCache>
            </c:numRef>
          </c:val>
          <c:extLst>
            <c:ext xmlns:c16="http://schemas.microsoft.com/office/drawing/2014/chart" uri="{C3380CC4-5D6E-409C-BE32-E72D297353CC}">
              <c16:uniqueId val="{00000003-2802-FE43-83D6-EC2C1B725024}"/>
            </c:ext>
          </c:extLst>
        </c:ser>
        <c:dLbls>
          <c:showLegendKey val="0"/>
          <c:showVal val="0"/>
          <c:showCatName val="0"/>
          <c:showSerName val="0"/>
          <c:showPercent val="0"/>
          <c:showBubbleSize val="0"/>
        </c:dLbls>
        <c:gapWidth val="42"/>
        <c:overlap val="100"/>
        <c:axId val="-2125760136"/>
        <c:axId val="-2125757160"/>
      </c:barChart>
      <c:catAx>
        <c:axId val="-2125760136"/>
        <c:scaling>
          <c:orientation val="minMax"/>
        </c:scaling>
        <c:delete val="1"/>
        <c:axPos val="b"/>
        <c:majorTickMark val="none"/>
        <c:minorTickMark val="none"/>
        <c:tickLblPos val="nextTo"/>
        <c:crossAx val="-2125757160"/>
        <c:crosses val="autoZero"/>
        <c:auto val="1"/>
        <c:lblAlgn val="ctr"/>
        <c:lblOffset val="100"/>
        <c:noMultiLvlLbl val="0"/>
      </c:catAx>
      <c:valAx>
        <c:axId val="-2125757160"/>
        <c:scaling>
          <c:orientation val="minMax"/>
        </c:scaling>
        <c:delete val="1"/>
        <c:axPos val="l"/>
        <c:majorGridlines>
          <c:spPr>
            <a:ln w="9525" cap="flat" cmpd="sng" algn="ctr">
              <a:noFill/>
              <a:round/>
            </a:ln>
            <a:effectLst/>
          </c:spPr>
        </c:majorGridlines>
        <c:numFmt formatCode="_(* #,##0_);_(* \(#,##0\);_(* &quot;-&quot;??_);_(@_)" sourceLinked="1"/>
        <c:majorTickMark val="none"/>
        <c:minorTickMark val="none"/>
        <c:tickLblPos val="nextTo"/>
        <c:crossAx val="-21257601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extLst>
              <c:ext xmlns:c16="http://schemas.microsoft.com/office/drawing/2014/chart" uri="{C3380CC4-5D6E-409C-BE32-E72D297353CC}">
                <c16:uniqueId val="{00000001-9630-944B-AF3F-9E8A9D4B2443}"/>
              </c:ext>
            </c:extLst>
          </c:dPt>
          <c:dPt>
            <c:idx val="1"/>
            <c:bubble3D val="0"/>
            <c:spPr>
              <a:solidFill>
                <a:srgbClr val="FFB81D"/>
              </a:solidFill>
            </c:spPr>
            <c:extLst>
              <c:ext xmlns:c16="http://schemas.microsoft.com/office/drawing/2014/chart" uri="{C3380CC4-5D6E-409C-BE32-E72D297353CC}">
                <c16:uniqueId val="{00000003-9630-944B-AF3F-9E8A9D4B2443}"/>
              </c:ext>
            </c:extLst>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extLst>
            <c:ext xmlns:c16="http://schemas.microsoft.com/office/drawing/2014/chart" uri="{C3380CC4-5D6E-409C-BE32-E72D297353CC}">
              <c16:uniqueId val="{00000004-9630-944B-AF3F-9E8A9D4B2443}"/>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extLst>
              <c:ext xmlns:c16="http://schemas.microsoft.com/office/drawing/2014/chart" uri="{C3380CC4-5D6E-409C-BE32-E72D297353CC}">
                <c16:uniqueId val="{00000001-8570-D340-AE5E-B57AD1C0249F}"/>
              </c:ext>
            </c:extLst>
          </c:dPt>
          <c:dPt>
            <c:idx val="1"/>
            <c:bubble3D val="0"/>
            <c:spPr>
              <a:solidFill>
                <a:srgbClr val="FFB81D"/>
              </a:solidFill>
            </c:spPr>
            <c:extLst>
              <c:ext xmlns:c16="http://schemas.microsoft.com/office/drawing/2014/chart" uri="{C3380CC4-5D6E-409C-BE32-E72D297353CC}">
                <c16:uniqueId val="{00000003-8570-D340-AE5E-B57AD1C0249F}"/>
              </c:ext>
            </c:extLst>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extLst>
            <c:ext xmlns:c16="http://schemas.microsoft.com/office/drawing/2014/chart" uri="{C3380CC4-5D6E-409C-BE32-E72D297353CC}">
              <c16:uniqueId val="{00000004-8570-D340-AE5E-B57AD1C0249F}"/>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3/8/18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school principals and superintendents tell us that fewer than half of schools actually offer computer science classes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a:t>
            </a:r>
            <a:r>
              <a:rPr lang="en-US" baseline="0"/>
              <a:t>past two </a:t>
            </a:r>
            <a:r>
              <a:rPr lang="en-US" baseline="0" dirty="0"/>
              <a:t>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three years, we’ve changed policies to allow computer science to count for graduation in 24 states, bringing the total number of states that allow CS to count </a:t>
            </a:r>
            <a:r>
              <a:rPr lang="en-US" baseline="0"/>
              <a:t>to 34 </a:t>
            </a:r>
            <a:r>
              <a:rPr lang="en-US" baseline="0" dirty="0"/>
              <a:t>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28</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29</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30</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It</a:t>
            </a:r>
            <a:r>
              <a:rPr lang="en-US" baseline="0" dirty="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But in fact, computer science majors were increasing until about 10 years ago.</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Computer</a:t>
            </a:r>
            <a:r>
              <a:rPr lang="en-US" baseline="0" dirty="0"/>
              <a:t> science graduates are finally on the rise again, matching the number of degrees earned 10 years ago. </a:t>
            </a:r>
          </a:p>
          <a:p>
            <a:pPr marL="171450" indent="-171450">
              <a:buFont typeface="Arial"/>
              <a:buChar char="•"/>
            </a:pPr>
            <a:r>
              <a:rPr lang="en-US" baseline="0" dirty="0"/>
              <a:t>But the number of women graduating with computer science degrees still on 2/3 of what it was in 2013. </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2495791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3/8/18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16.xml"/><Relationship Id="rId4" Type="http://schemas.openxmlformats.org/officeDocument/2006/relationships/chart" Target="../charts/char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7.xml"/><Relationship Id="rId1" Type="http://schemas.openxmlformats.org/officeDocument/2006/relationships/slideLayout" Target="../slideLayouts/slideLayout18.xml"/><Relationship Id="rId4" Type="http://schemas.openxmlformats.org/officeDocument/2006/relationships/chart" Target="../charts/char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8.xml"/><Relationship Id="rId1" Type="http://schemas.openxmlformats.org/officeDocument/2006/relationships/slideLayout" Target="../slideLayouts/slideLayout16.xml"/><Relationship Id="rId4" Type="http://schemas.openxmlformats.org/officeDocument/2006/relationships/chart" Target="../charts/char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79106"/>
            <a:ext cx="8229600" cy="1754292"/>
          </a:xfrm>
          <a:prstGeom prst="rect">
            <a:avLst/>
          </a:prstGeom>
          <a:noFill/>
        </p:spPr>
        <p:txBody>
          <a:bodyPr wrap="square" lIns="91406" tIns="45703" rIns="91406" bIns="45703" rtlCol="0">
            <a:spAutoFit/>
          </a:bodyPr>
          <a:lstStyle/>
          <a:p>
            <a:pPr algn="ctr"/>
            <a:r>
              <a:rPr lang="en-US" sz="5400" dirty="0">
                <a:latin typeface="Arial" panose="020B0604020202020204" pitchFamily="34" charset="0"/>
                <a:ea typeface="Verdana" panose="020B0604030504040204" pitchFamily="34" charset="0"/>
                <a:cs typeface="Arial" panose="020B060402020202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
        <p:nvSpPr>
          <p:cNvPr id="12"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panose="020B0604020202020204" pitchFamily="34" charset="0"/>
                <a:ea typeface="Adobe Gothic Std B" panose="020B0800000000000000" pitchFamily="34" charset="-128"/>
                <a:cs typeface="Arial" panose="020B0604020202020204" pitchFamily="34" charset="0"/>
              </a:rPr>
              <a:t>Technology affects </a:t>
            </a:r>
            <a:r>
              <a:rPr lang="en-US" sz="3200" b="1" i="1" dirty="0">
                <a:latin typeface="Arial" panose="020B0604020202020204" pitchFamily="34" charset="0"/>
                <a:ea typeface="Adobe Gothic Std B" panose="020B0800000000000000" pitchFamily="34" charset="-128"/>
                <a:cs typeface="Arial" panose="020B0604020202020204" pitchFamily="34" charset="0"/>
              </a:rPr>
              <a:t>every </a:t>
            </a:r>
            <a:r>
              <a:rPr lang="en-US" sz="3200" dirty="0">
                <a:latin typeface="Arial" panose="020B0604020202020204" pitchFamily="34" charset="0"/>
                <a:ea typeface="Adobe Gothic Std B" panose="020B0800000000000000" pitchFamily="34" charset="-128"/>
                <a:cs typeface="Arial" panose="020B0604020202020204" pitchFamily="34" charset="0"/>
              </a:rPr>
              <a:t>field:</a:t>
            </a:r>
          </a:p>
        </p:txBody>
      </p:sp>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par>
                                <p:cTn id="56" presetID="10" presetClass="entr" presetSubtype="0" fill="hold" grpId="0" nodeType="withEffect">
                                  <p:stCondLst>
                                    <p:cond delay="20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600"/>
                                        <p:tgtEl>
                                          <p:spTgt spid="12"/>
                                        </p:tgtEl>
                                      </p:cBhvr>
                                    </p:animEffect>
                                  </p:childTnLst>
                                </p:cTn>
                              </p:par>
                              <p:par>
                                <p:cTn id="59" presetID="35" presetClass="path" presetSubtype="0" decel="100000" fill="hold" grpId="1" nodeType="withEffect">
                                  <p:stCondLst>
                                    <p:cond delay="0"/>
                                  </p:stCondLst>
                                  <p:childTnLst>
                                    <p:animMotion origin="layout" path="M -0.05553 0.00023 L 2.78785E-6 0.00023 " pathEditMode="relative" rAng="0" ptsTypes="AA">
                                      <p:cBhvr>
                                        <p:cTn id="60"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217" y="1371599"/>
            <a:ext cx="7221300" cy="4061981"/>
          </a:xfrm>
          <a:prstGeom prst="rect">
            <a:avLst/>
          </a:prstGeom>
        </p:spPr>
      </p:pic>
      <p:sp>
        <p:nvSpPr>
          <p:cNvPr id="5" name="Title 1"/>
          <p:cNvSpPr txBox="1">
            <a:spLocks/>
          </p:cNvSpPr>
          <p:nvPr/>
        </p:nvSpPr>
        <p:spPr>
          <a:xfrm>
            <a:off x="345744" y="3708705"/>
            <a:ext cx="2793241"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1800" dirty="0">
                <a:solidFill>
                  <a:srgbClr val="000000"/>
                </a:solidFill>
                <a:latin typeface="Arial"/>
                <a:ea typeface="Adobe Gothic Std B" panose="020B0800000000000000" pitchFamily="34" charset="-128"/>
                <a:cs typeface="Arial"/>
              </a:rPr>
              <a:t>Just like they learn about 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7" name="Title 1"/>
          <p:cNvSpPr txBox="1">
            <a:spLocks/>
          </p:cNvSpPr>
          <p:nvPr/>
        </p:nvSpPr>
        <p:spPr>
          <a:xfrm>
            <a:off x="170618" y="275996"/>
            <a:ext cx="8802765"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Every 21</a:t>
            </a:r>
            <a:r>
              <a:rPr lang="en-US" sz="3200" baseline="30000" dirty="0">
                <a:solidFill>
                  <a:srgbClr val="000000"/>
                </a:solidFill>
                <a:latin typeface="Arial"/>
                <a:ea typeface="Adobe Gothic Std B" panose="020B0800000000000000" pitchFamily="34" charset="-128"/>
                <a:cs typeface="Arial"/>
              </a:rPr>
              <a:t>st</a:t>
            </a:r>
            <a:r>
              <a:rPr lang="en-US" sz="3200" dirty="0">
                <a:solidFill>
                  <a:srgbClr val="000000"/>
                </a:solidFill>
                <a:latin typeface="Arial"/>
                <a:ea typeface="Adobe Gothic Std B" panose="020B0800000000000000" pitchFamily="34" charset="-128"/>
                <a:cs typeface="Arial"/>
              </a:rPr>
              <a:t> century student should have a chance to learn about </a:t>
            </a:r>
            <a:r>
              <a:rPr lang="en-US" sz="3200" b="1" i="1" dirty="0">
                <a:solidFill>
                  <a:srgbClr val="000000"/>
                </a:solidFill>
                <a:latin typeface="Arial"/>
                <a:ea typeface="Adobe Gothic Std B" panose="020B0800000000000000" pitchFamily="34" charset="-128"/>
                <a:cs typeface="Arial"/>
              </a:rPr>
              <a:t>algorithms</a:t>
            </a:r>
            <a:r>
              <a:rPr lang="en-US" sz="3200" dirty="0">
                <a:solidFill>
                  <a:srgbClr val="000000"/>
                </a:solidFill>
                <a:latin typeface="Arial"/>
                <a:ea typeface="Adobe Gothic Std B" panose="020B0800000000000000" pitchFamily="34" charset="-128"/>
                <a:cs typeface="Arial"/>
              </a:rPr>
              <a:t>, how to make </a:t>
            </a:r>
            <a:r>
              <a:rPr lang="en-US" sz="3200" b="1" i="1" dirty="0">
                <a:solidFill>
                  <a:srgbClr val="000000"/>
                </a:solidFill>
                <a:latin typeface="Arial"/>
                <a:ea typeface="Adobe Gothic Std B" panose="020B0800000000000000" pitchFamily="34" charset="-128"/>
                <a:cs typeface="Arial"/>
              </a:rPr>
              <a:t>apps</a:t>
            </a:r>
            <a:r>
              <a:rPr lang="en-US" sz="3200" dirty="0">
                <a:solidFill>
                  <a:srgbClr val="000000"/>
                </a:solidFill>
                <a:latin typeface="Arial"/>
                <a:ea typeface="Adobe Gothic Std B" panose="020B0800000000000000" pitchFamily="34" charset="-128"/>
                <a:cs typeface="Arial"/>
              </a:rPr>
              <a:t>, or how the </a:t>
            </a:r>
            <a:r>
              <a:rPr lang="en-US" sz="3200" b="1" i="1" dirty="0">
                <a:solidFill>
                  <a:srgbClr val="000000"/>
                </a:solidFill>
                <a:latin typeface="Arial"/>
                <a:ea typeface="Adobe Gothic Std B" panose="020B0800000000000000" pitchFamily="34" charset="-128"/>
                <a:cs typeface="Arial"/>
              </a:rPr>
              <a:t>internet</a:t>
            </a:r>
            <a:r>
              <a:rPr lang="en-US" sz="3200" dirty="0">
                <a:solidFill>
                  <a:srgbClr val="000000"/>
                </a:solidFill>
                <a:latin typeface="Arial"/>
                <a:ea typeface="Adobe Gothic Std B" panose="020B0800000000000000" pitchFamily="34" charset="-128"/>
                <a:cs typeface="Arial"/>
              </a:rPr>
              <a:t> works. </a:t>
            </a: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0" presetClass="entr" presetSubtype="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600"/>
                                        <p:tgtEl>
                                          <p:spTgt spid="7"/>
                                        </p:tgtEl>
                                      </p:cBhvr>
                                    </p:animEffect>
                                  </p:childTnLst>
                                </p:cTn>
                              </p:par>
                              <p:par>
                                <p:cTn id="12" presetID="35" presetClass="path" presetSubtype="0" decel="100000" fill="hold" grpId="1" nodeType="withEffect">
                                  <p:stCondLst>
                                    <p:cond delay="0"/>
                                  </p:stCondLst>
                                  <p:childTnLst>
                                    <p:animMotion origin="layout" path="M -0.05553 0.00023 L 2.78785E-6 0.00023 " pathEditMode="relative" rAng="0" ptsTypes="AA">
                                      <p:cBhvr>
                                        <p:cTn id="13"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with local stats by filing in the [bracketed] text below using data for your state fact-sheets at </a:t>
            </a:r>
            <a:r>
              <a:rPr lang="en-US" sz="1600" dirty="0">
                <a:hlinkClick r:id="rId3"/>
              </a:rPr>
              <a:t>http://code.org</a:t>
            </a:r>
            <a:r>
              <a:rPr lang="en-US" sz="1600">
                <a:hlinkClick r:id="rId3"/>
              </a:rPr>
              <a:t>/promote</a:t>
            </a:r>
            <a:r>
              <a:rPr lang="en-US" sz="1600"/>
              <a:t> </a:t>
            </a:r>
            <a:endParaRPr lang="en-US" sz="1600" dirty="0"/>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
        <p:nvSpPr>
          <p:cNvPr id="6" name="TextBox 5"/>
          <p:cNvSpPr txBox="1"/>
          <p:nvPr/>
        </p:nvSpPr>
        <p:spPr>
          <a:xfrm>
            <a:off x="101600" y="1181101"/>
            <a:ext cx="9042400" cy="3416286"/>
          </a:xfrm>
          <a:prstGeom prst="rect">
            <a:avLst/>
          </a:prstGeom>
          <a:noFill/>
        </p:spPr>
        <p:txBody>
          <a:bodyPr wrap="square" lIns="91406" tIns="45703" rIns="91406" bIns="45703" rtlCol="0">
            <a:spAutoFit/>
          </a:bodyPr>
          <a:lstStyle/>
          <a:p>
            <a:r>
              <a:rPr lang="en-US" sz="4400" b="1" dirty="0">
                <a:latin typeface="Arial"/>
                <a:cs typeface="Arial"/>
              </a:rPr>
              <a:t>The picture in [YOUR STATE]:</a:t>
            </a:r>
          </a:p>
          <a:p>
            <a:r>
              <a:rPr lang="en-US" sz="4000" dirty="0">
                <a:latin typeface="Arial"/>
                <a:cs typeface="Arial"/>
              </a:rPr>
              <a:t>[insert #] open computing jobs</a:t>
            </a:r>
          </a:p>
          <a:p>
            <a:r>
              <a:rPr lang="en-US" sz="4000" dirty="0">
                <a:latin typeface="Arial"/>
                <a:cs typeface="Arial"/>
              </a:rPr>
              <a:t>[insert #] computer science graduates</a:t>
            </a:r>
            <a:r>
              <a:rPr lang="en-US" sz="4400" dirty="0">
                <a:latin typeface="Arial"/>
                <a:cs typeface="Arial"/>
              </a:rPr>
              <a:t> </a:t>
            </a:r>
          </a:p>
          <a:p>
            <a:r>
              <a:rPr lang="en-US" sz="4000" dirty="0">
                <a:latin typeface="Arial"/>
                <a:cs typeface="Arial"/>
              </a:rPr>
              <a:t>[insert #] high schools teach AP CS</a:t>
            </a:r>
          </a:p>
          <a:p>
            <a:endParaRPr lang="en-US" sz="4400" dirty="0">
              <a:latin typeface="Arial"/>
              <a:cs typeface="Arial"/>
            </a:endParaRPr>
          </a:p>
        </p:txBody>
      </p:sp>
      <p:sp>
        <p:nvSpPr>
          <p:cNvPr id="2" name="Rectangle 1"/>
          <p:cNvSpPr/>
          <p:nvPr/>
        </p:nvSpPr>
        <p:spPr>
          <a:xfrm>
            <a:off x="4479667" y="2425556"/>
            <a:ext cx="184666" cy="292388"/>
          </a:xfrm>
          <a:prstGeom prst="rect">
            <a:avLst/>
          </a:prstGeom>
        </p:spPr>
        <p:txBody>
          <a:bodyPr wrap="none">
            <a:spAutoFit/>
          </a:bodyPr>
          <a:lstStyle/>
          <a:p>
            <a:r>
              <a:rPr lang="en-US" dirty="0"/>
              <a:t> </a:t>
            </a:r>
          </a:p>
        </p:txBody>
      </p:sp>
      <p:sp>
        <p:nvSpPr>
          <p:cNvPr id="3" name="Rectangle 2"/>
          <p:cNvSpPr/>
          <p:nvPr/>
        </p:nvSpPr>
        <p:spPr>
          <a:xfrm>
            <a:off x="4479667" y="2425556"/>
            <a:ext cx="184666" cy="292388"/>
          </a:xfrm>
          <a:prstGeom prst="rect">
            <a:avLst/>
          </a:prstGeom>
        </p:spPr>
        <p:txBody>
          <a:bodyPr wrap="none">
            <a:spAutoFit/>
          </a:bodyPr>
          <a:lstStyle/>
          <a:p>
            <a:r>
              <a:rPr lang="en-US" dirty="0"/>
              <a:t> </a:t>
            </a:r>
          </a:p>
        </p:txBody>
      </p:sp>
      <p:sp>
        <p:nvSpPr>
          <p:cNvPr id="7" name="Rectangle 6"/>
          <p:cNvSpPr/>
          <p:nvPr/>
        </p:nvSpPr>
        <p:spPr>
          <a:xfrm>
            <a:off x="4479667" y="2425556"/>
            <a:ext cx="184666" cy="292388"/>
          </a:xfrm>
          <a:prstGeom prst="rect">
            <a:avLst/>
          </a:prstGeom>
        </p:spPr>
        <p:txBody>
          <a:bodyPr wrap="none">
            <a:spAutoFit/>
          </a:bodyPr>
          <a:lstStyle/>
          <a:p>
            <a:r>
              <a:rPr lang="en-US" dirty="0"/>
              <a:t> </a:t>
            </a:r>
          </a:p>
        </p:txBody>
      </p:sp>
      <p:sp>
        <p:nvSpPr>
          <p:cNvPr id="8" name="Rectangle 7"/>
          <p:cNvSpPr/>
          <p:nvPr/>
        </p:nvSpPr>
        <p:spPr>
          <a:xfrm>
            <a:off x="4479667" y="2425556"/>
            <a:ext cx="184666" cy="292388"/>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panose="020B0604020202020204" pitchFamily="34" charset="0"/>
                <a:ea typeface="Verdana" panose="020B0604030504040204" pitchFamily="34" charset="0"/>
                <a:cs typeface="Arial" panose="020B0604020202020204" pitchFamily="34" charset="0"/>
              </a:rPr>
              <a:t>…but the majority of schools don’t teach </a:t>
            </a:r>
            <a:r>
              <a:rPr lang="en-US" sz="3200" b="1" dirty="0">
                <a:latin typeface="Arial" panose="020B0604020202020204" pitchFamily="34" charset="0"/>
                <a:ea typeface="Verdana" panose="020B0604030504040204" pitchFamily="34" charset="0"/>
                <a:cs typeface="Arial" panose="020B0604020202020204" pitchFamily="34" charset="0"/>
              </a:rPr>
              <a:t>computer science:</a:t>
            </a: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9246" y="1781542"/>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a:solidFill>
                    <a:srgbClr val="404040"/>
                  </a:solidFill>
                  <a:latin typeface="Arial" panose="020B0604020202020204" pitchFamily="34" charset="0"/>
                  <a:ea typeface="Verdana" panose="020B0604030504040204" pitchFamily="34" charset="0"/>
                  <a:cs typeface="Arial" panose="020B0604020202020204" pitchFamily="34" charset="0"/>
                </a:rPr>
                <a:t>90%</a:t>
              </a:r>
            </a:p>
            <a:p>
              <a:pPr algn="ctr">
                <a:lnSpc>
                  <a:spcPct val="100000"/>
                </a:lnSpc>
              </a:pPr>
              <a:r>
                <a:rPr lang="en-US" sz="2000" dirty="0">
                  <a:solidFill>
                    <a:srgbClr val="404040"/>
                  </a:solidFill>
                  <a:latin typeface="Arial" panose="020B0604020202020204" pitchFamily="34" charset="0"/>
                  <a:ea typeface="Verdana" panose="020B0604030504040204" pitchFamily="34" charset="0"/>
                  <a:cs typeface="Arial" panose="020B0604020202020204" pitchFamily="34" charset="0"/>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9870584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a:solidFill>
                    <a:srgbClr val="404040"/>
                  </a:solidFill>
                  <a:latin typeface="Arial"/>
                  <a:ea typeface="Adobe Gothic Std B" panose="020B0800000000000000" pitchFamily="34" charset="-128"/>
                  <a:cs typeface="Arial"/>
                </a:rPr>
                <a:t>40%</a:t>
              </a:r>
            </a:p>
            <a:p>
              <a:pPr algn="ctr">
                <a:lnSpc>
                  <a:spcPct val="100000"/>
                </a:lnSpc>
              </a:pPr>
              <a:r>
                <a:rPr lang="en-US" sz="2000" dirty="0">
                  <a:solidFill>
                    <a:srgbClr val="404040"/>
                  </a:solidFill>
                  <a:latin typeface="Arial"/>
                  <a:ea typeface="Adobe Gothic Std B" panose="020B0800000000000000" pitchFamily="34" charset="-128"/>
                  <a:cs typeface="Arial"/>
                </a:rPr>
                <a:t>of schools 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Screen Shot 2017-11-05 at 5.50.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9464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6"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The value of a computer science education</a:t>
            </a: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339256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756025" y="16537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500,000 current openings: These jobs are in </a:t>
            </a:r>
            <a:r>
              <a:rPr lang="en-US" sz="2400" b="1" i="1" dirty="0">
                <a:solidFill>
                  <a:srgbClr val="000000"/>
                </a:solidFill>
                <a:latin typeface="Arial"/>
                <a:ea typeface="Adobe Gothic Std B" panose="020B0800000000000000" pitchFamily="34" charset="-128"/>
                <a:cs typeface="Arial"/>
              </a:rPr>
              <a:t>every</a:t>
            </a:r>
            <a:r>
              <a:rPr lang="en-US" sz="2400" dirty="0">
                <a:solidFill>
                  <a:srgbClr val="000000"/>
                </a:solidFill>
                <a:latin typeface="Arial"/>
                <a:ea typeface="Adobe Gothic Std B" panose="020B0800000000000000" pitchFamily="34" charset="-128"/>
                <a:cs typeface="Arial"/>
              </a:rPr>
              <a:t> industry and </a:t>
            </a:r>
            <a:r>
              <a:rPr lang="en-US" sz="2400" b="1" i="1" dirty="0">
                <a:solidFill>
                  <a:srgbClr val="000000"/>
                </a:solidFill>
                <a:latin typeface="Arial"/>
                <a:ea typeface="Adobe Gothic Std B" panose="020B0800000000000000" pitchFamily="34" charset="-128"/>
                <a:cs typeface="Arial"/>
              </a:rPr>
              <a:t>every</a:t>
            </a:r>
            <a:r>
              <a:rPr lang="en-US" sz="2400" dirty="0">
                <a:solidFill>
                  <a:srgbClr val="000000"/>
                </a:solidFill>
                <a:latin typeface="Arial"/>
                <a:ea typeface="Adobe Gothic Std B" panose="020B0800000000000000" pitchFamily="34" charset="-128"/>
                <a:cs typeface="Arial"/>
              </a:rPr>
              <a:t> state, and they’re projected to grow at twice the rate of all other jobs.</a:t>
            </a:r>
          </a:p>
        </p:txBody>
      </p:sp>
      <p:pic>
        <p:nvPicPr>
          <p:cNvPr id="7" name="Picture 6"/>
          <p:cNvPicPr>
            <a:picLocks noChangeAspect="1"/>
          </p:cNvPicPr>
          <p:nvPr/>
        </p:nvPicPr>
        <p:blipFill>
          <a:blip r:embed="rId3"/>
          <a:stretch>
            <a:fillRect/>
          </a:stretch>
        </p:blipFill>
        <p:spPr>
          <a:xfrm>
            <a:off x="101059" y="1549400"/>
            <a:ext cx="5437762" cy="3276600"/>
          </a:xfrm>
          <a:prstGeom prst="rect">
            <a:avLst/>
          </a:prstGeom>
        </p:spPr>
      </p:pic>
      <p:sp>
        <p:nvSpPr>
          <p:cNvPr id="8" name="Rectangle 7"/>
          <p:cNvSpPr/>
          <p:nvPr/>
        </p:nvSpPr>
        <p:spPr>
          <a:xfrm>
            <a:off x="2806700" y="1524000"/>
            <a:ext cx="2781300" cy="129540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Computing jobs are the #1 source of new wages in the United States</a:t>
            </a:r>
          </a:p>
          <a:p>
            <a:pPr algn="ctr">
              <a:lnSpc>
                <a:spcPts val="3500"/>
              </a:lnSpc>
            </a:pP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600"/>
                                        <p:tgtEl>
                                          <p:spTgt spid="9"/>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9"/>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25039" y="1089337"/>
            <a:ext cx="7693922" cy="3627731"/>
            <a:chOff x="765743" y="1089337"/>
            <a:chExt cx="7693922" cy="3627731"/>
          </a:xfrm>
        </p:grpSpPr>
        <p:graphicFrame>
          <p:nvGraphicFramePr>
            <p:cNvPr id="9" name="Chart 8"/>
            <p:cNvGraphicFramePr/>
            <p:nvPr>
              <p:extLst>
                <p:ext uri="{D42A27DB-BD31-4B8C-83A1-F6EECF244321}">
                  <p14:modId xmlns:p14="http://schemas.microsoft.com/office/powerpoint/2010/main" val="2426202631"/>
                </p:ext>
              </p:extLst>
            </p:nvPr>
          </p:nvGraphicFramePr>
          <p:xfrm>
            <a:off x="765743" y="1089337"/>
            <a:ext cx="3690251" cy="35448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p:nvPr>
              <p:extLst>
                <p:ext uri="{D42A27DB-BD31-4B8C-83A1-F6EECF244321}">
                  <p14:modId xmlns:p14="http://schemas.microsoft.com/office/powerpoint/2010/main" val="765621027"/>
                </p:ext>
              </p:extLst>
            </p:nvPr>
          </p:nvGraphicFramePr>
          <p:xfrm>
            <a:off x="4527369" y="1089337"/>
            <a:ext cx="3932296" cy="3627731"/>
          </p:xfrm>
          <a:graphic>
            <a:graphicData uri="http://schemas.openxmlformats.org/drawingml/2006/chart">
              <c:chart xmlns:c="http://schemas.openxmlformats.org/drawingml/2006/chart" xmlns:r="http://schemas.openxmlformats.org/officeDocument/2006/relationships" r:id="rId4"/>
            </a:graphicData>
          </a:graphic>
        </p:graphicFrame>
      </p:gr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582891" y="2032753"/>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b="1" dirty="0">
                <a:solidFill>
                  <a:srgbClr val="000000"/>
                </a:solidFill>
                <a:latin typeface="Arial"/>
                <a:ea typeface="Adobe Gothic Std B" panose="020B0800000000000000" pitchFamily="34" charset="-128"/>
                <a:cs typeface="Arial"/>
              </a:rPr>
              <a:t>58%</a:t>
            </a: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sp>
        <p:nvSpPr>
          <p:cNvPr id="22" name="Title 1"/>
          <p:cNvSpPr txBox="1">
            <a:spLocks/>
          </p:cNvSpPr>
          <p:nvPr/>
        </p:nvSpPr>
        <p:spPr>
          <a:xfrm>
            <a:off x="5281767" y="2032752"/>
            <a:ext cx="2342091"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b="1"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The STEM problem </a:t>
            </a:r>
            <a:r>
              <a:rPr lang="en-US" sz="3200" b="1" dirty="0">
                <a:solidFill>
                  <a:srgbClr val="000000"/>
                </a:solidFill>
                <a:latin typeface="Arial"/>
                <a:ea typeface="Adobe Gothic Std B" panose="020B0800000000000000" pitchFamily="34" charset="-128"/>
                <a:cs typeface="Arial"/>
              </a:rPr>
              <a:t>is in computer science: </a:t>
            </a: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0" presetClass="entr" presetSubtype="0" fill="hold" grpId="0" nodeType="withEffect">
                                  <p:stCondLst>
                                    <p:cond delay="2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600"/>
                                        <p:tgtEl>
                                          <p:spTgt spid="10"/>
                                        </p:tgtEl>
                                      </p:cBhvr>
                                    </p:animEffect>
                                  </p:childTnLst>
                                </p:cTn>
                              </p:par>
                              <p:par>
                                <p:cTn id="18" presetID="35" presetClass="path" presetSubtype="0" decel="100000" fill="hold" grpId="1" nodeType="withEffect">
                                  <p:stCondLst>
                                    <p:cond delay="0"/>
                                  </p:stCondLst>
                                  <p:childTnLst>
                                    <p:animMotion origin="layout" path="M -0.05553 0.00023 L 2.78785E-6 0.00023 " pathEditMode="relative" rAng="0" ptsTypes="AA">
                                      <p:cBhvr>
                                        <p:cTn id="19"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2" grpId="0"/>
      <p:bldP spid="11" grpId="0"/>
      <p:bldP spid="10" grpId="0"/>
      <p:bldP spid="10"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850" y="645780"/>
            <a:ext cx="1689864" cy="1995637"/>
          </a:xfrm>
          <a:prstGeom prst="rect">
            <a:avLst/>
          </a:prstGeom>
        </p:spPr>
      </p:pic>
      <p:sp>
        <p:nvSpPr>
          <p:cNvPr id="17" name="Rectangle 16"/>
          <p:cNvSpPr/>
          <p:nvPr/>
        </p:nvSpPr>
        <p:spPr>
          <a:xfrm>
            <a:off x="788609" y="2553837"/>
            <a:ext cx="1860247" cy="1323233"/>
          </a:xfrm>
          <a:prstGeom prst="rect">
            <a:avLst/>
          </a:prstGeom>
        </p:spPr>
        <p:txBody>
          <a:bodyPr wrap="square" lIns="75996" tIns="37998" rIns="75996" bIns="37998" anchor="ctr">
            <a:spAutoFit/>
          </a:bodyPr>
          <a:lstStyle/>
          <a:p>
            <a:pPr algn="ctr"/>
            <a:r>
              <a:rPr lang="en-US" sz="2700" b="1" spc="-125" dirty="0">
                <a:solidFill>
                  <a:srgbClr val="5B6770"/>
                </a:solidFill>
                <a:latin typeface="Gotham Bold" pitchFamily="50" charset="0"/>
                <a:cs typeface="Gotham Bold" pitchFamily="50" charset="0"/>
              </a:rPr>
              <a:t>K-12 computer science</a:t>
            </a:r>
          </a:p>
        </p:txBody>
      </p:sp>
      <p:sp>
        <p:nvSpPr>
          <p:cNvPr id="18" name="Rectangle 17"/>
          <p:cNvSpPr/>
          <p:nvPr/>
        </p:nvSpPr>
        <p:spPr>
          <a:xfrm>
            <a:off x="3415159" y="2548821"/>
            <a:ext cx="2553841" cy="1323233"/>
          </a:xfrm>
          <a:prstGeom prst="rect">
            <a:avLst/>
          </a:prstGeom>
        </p:spPr>
        <p:txBody>
          <a:bodyPr wrap="square" lIns="75996" tIns="37998" rIns="75996" bIns="37998" anchor="ctr">
            <a:spAutoFit/>
          </a:bodyPr>
          <a:lstStyle/>
          <a:p>
            <a:pPr algn="ctr"/>
            <a:r>
              <a:rPr lang="en-US" sz="2700" b="1" spc="-125" dirty="0">
                <a:solidFill>
                  <a:srgbClr val="5B6770"/>
                </a:solidFill>
                <a:latin typeface="Gotham Bold" pitchFamily="50" charset="0"/>
                <a:cs typeface="Gotham Bold" pitchFamily="50" charset="0"/>
              </a:rPr>
              <a:t>University computer science</a:t>
            </a:r>
          </a:p>
        </p:txBody>
      </p:sp>
      <p:sp>
        <p:nvSpPr>
          <p:cNvPr id="19" name="Rectangle 18"/>
          <p:cNvSpPr/>
          <p:nvPr/>
        </p:nvSpPr>
        <p:spPr>
          <a:xfrm>
            <a:off x="6495143" y="2621596"/>
            <a:ext cx="2210933" cy="907735"/>
          </a:xfrm>
          <a:prstGeom prst="rect">
            <a:avLst/>
          </a:prstGeom>
        </p:spPr>
        <p:txBody>
          <a:bodyPr wrap="square" lIns="75996" tIns="37998" rIns="75996" bIns="37998" anchor="ctr">
            <a:spAutoFit/>
          </a:bodyPr>
          <a:lstStyle/>
          <a:p>
            <a:pPr algn="ctr"/>
            <a:r>
              <a:rPr lang="en-US" sz="2700" b="1" spc="-125" dirty="0">
                <a:solidFill>
                  <a:srgbClr val="5B6770"/>
                </a:solidFill>
                <a:latin typeface="Gotham Bold" pitchFamily="50" charset="0"/>
                <a:cs typeface="Gotham Bold" pitchFamily="50" charset="0"/>
              </a:rPr>
              <a:t>Software workforce</a:t>
            </a:r>
          </a:p>
        </p:txBody>
      </p:sp>
      <p:sp>
        <p:nvSpPr>
          <p:cNvPr id="22" name="Rectangle 21"/>
          <p:cNvSpPr/>
          <p:nvPr/>
        </p:nvSpPr>
        <p:spPr>
          <a:xfrm rot="5400000" flipH="1">
            <a:off x="7005221" y="2912566"/>
            <a:ext cx="45719" cy="377514"/>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9371" tIns="59371" rIns="59371" bIns="59371" numCol="1" spcCol="31665" rtlCol="0" anchor="ctr">
            <a:spAutoFit/>
          </a:bodyPr>
          <a:lstStyle/>
          <a:p>
            <a:pPr algn="ctr" defTabSz="682774" hangingPunct="0"/>
            <a:endParaRPr lang="en-US" sz="2500">
              <a:solidFill>
                <a:srgbClr val="FFFFFF"/>
              </a:solidFill>
              <a:sym typeface="Helvetica Neue Medium"/>
            </a:endParaRPr>
          </a:p>
        </p:txBody>
      </p:sp>
      <p:sp>
        <p:nvSpPr>
          <p:cNvPr id="23" name="Rounded Rectangle 22"/>
          <p:cNvSpPr/>
          <p:nvPr/>
        </p:nvSpPr>
        <p:spPr>
          <a:xfrm>
            <a:off x="689430" y="562428"/>
            <a:ext cx="2032000" cy="3374572"/>
          </a:xfrm>
          <a:prstGeom prst="roundRect">
            <a:avLst>
              <a:gd name="adj" fmla="val 9871"/>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prstClr val="white"/>
              </a:solidFill>
            </a:endParaRPr>
          </a:p>
        </p:txBody>
      </p:sp>
      <p:sp>
        <p:nvSpPr>
          <p:cNvPr id="12" name="Title 1"/>
          <p:cNvSpPr txBox="1">
            <a:spLocks/>
          </p:cNvSpPr>
          <p:nvPr/>
        </p:nvSpPr>
        <p:spPr>
          <a:xfrm>
            <a:off x="318310" y="0"/>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Tech’s diversity problem starts in K-12 CS</a:t>
            </a:r>
          </a:p>
        </p:txBody>
      </p:sp>
      <p:sp>
        <p:nvSpPr>
          <p:cNvPr id="13" name="Rectangle 12"/>
          <p:cNvSpPr/>
          <p:nvPr/>
        </p:nvSpPr>
        <p:spPr>
          <a:xfrm>
            <a:off x="282223" y="3929250"/>
            <a:ext cx="8861777" cy="1015628"/>
          </a:xfrm>
          <a:prstGeom prst="rect">
            <a:avLst/>
          </a:prstGeom>
        </p:spPr>
        <p:txBody>
          <a:bodyPr wrap="square" lIns="91406" tIns="45703" rIns="91406" bIns="45703">
            <a:spAutoFit/>
          </a:bodyPr>
          <a:lstStyle/>
          <a:p>
            <a:pPr algn="ctr"/>
            <a:r>
              <a:rPr lang="en-US" sz="2000" dirty="0">
                <a:latin typeface="Arial"/>
                <a:cs typeface="Arial"/>
              </a:rPr>
              <a:t>Women who try AP Computer Science in high school are ten times more likely to major in it in college, and Black and Hispanic students are seven times more likely. </a:t>
            </a:r>
          </a:p>
        </p:txBody>
      </p:sp>
      <p:sp>
        <p:nvSpPr>
          <p:cNvPr id="14" name="Rectangle 13"/>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0250" y="616751"/>
            <a:ext cx="1689864" cy="1995637"/>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3107" y="653037"/>
            <a:ext cx="1689864" cy="1995637"/>
          </a:xfrm>
          <a:prstGeom prst="rect">
            <a:avLst/>
          </a:prstGeom>
        </p:spPr>
      </p:pic>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heel(1)">
                                      <p:cBhvr>
                                        <p:cTn id="17" dur="2000"/>
                                        <p:tgtEl>
                                          <p:spTgt spid="23"/>
                                        </p:tgtEl>
                                      </p:cBhvr>
                                    </p:animEffect>
                                  </p:childTnLst>
                                </p:cTn>
                              </p:par>
                              <p:par>
                                <p:cTn id="18" presetID="10" presetClass="entr" presetSubtype="0" fill="hold" grpId="0" nodeType="withEffect">
                                  <p:stCondLst>
                                    <p:cond delay="2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600"/>
                                        <p:tgtEl>
                                          <p:spTgt spid="12"/>
                                        </p:tgtEl>
                                      </p:cBhvr>
                                    </p:animEffect>
                                  </p:childTnLst>
                                </p:cTn>
                              </p:par>
                              <p:par>
                                <p:cTn id="21" presetID="35" presetClass="path" presetSubtype="0" decel="100000" fill="hold" grpId="1" nodeType="withEffect">
                                  <p:stCondLst>
                                    <p:cond delay="0"/>
                                  </p:stCondLst>
                                  <p:childTnLst>
                                    <p:animMotion origin="layout" path="M -0.05553 0.00023 L 2.78785E-6 0.00023 " pathEditMode="relative" rAng="0" ptsTypes="AA">
                                      <p:cBhvr>
                                        <p:cTn id="22" dur="800" fill="hold"/>
                                        <p:tgtEl>
                                          <p:spTgt spid="12"/>
                                        </p:tgtEl>
                                        <p:attrNameLst>
                                          <p:attrName>ppt_x</p:attrName>
                                          <p:attrName>ppt_y</p:attrName>
                                        </p:attrNameLst>
                                      </p:cBhvr>
                                      <p:rCtr x="2770" y="0"/>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3" grpId="0" animBg="1"/>
      <p:bldP spid="12" grpId="0"/>
      <p:bldP spid="1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a:latin typeface="Arial"/>
                <a:cs typeface="Arial"/>
              </a:rPr>
              <a:t>Our state policies can help fix this picture…</a:t>
            </a: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34926" y="787209"/>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b="1" dirty="0">
                <a:solidFill>
                  <a:srgbClr val="000000"/>
                </a:solidFill>
                <a:latin typeface="Arial"/>
                <a:ea typeface="Adobe Gothic Std B" panose="020B0800000000000000" pitchFamily="34" charset="-128"/>
                <a:cs typeface="Arial"/>
              </a:rPr>
              <a:t>Only 15 states </a:t>
            </a:r>
            <a:r>
              <a:rPr lang="en-US" sz="2000" dirty="0">
                <a:solidFill>
                  <a:srgbClr val="000000"/>
                </a:solidFill>
                <a:latin typeface="Arial"/>
                <a:ea typeface="Adobe Gothic Std B" panose="020B0800000000000000" pitchFamily="34" charset="-128"/>
                <a:cs typeface="Arial"/>
              </a:rPr>
              <a:t>have created K-12 computer science standards. Momentum is building, but we still have a long way to go. </a:t>
            </a:r>
            <a:endParaRPr lang="en-US" sz="2000" b="1" dirty="0">
              <a:solidFill>
                <a:srgbClr val="000000"/>
              </a:solidFill>
              <a:latin typeface="Arial"/>
              <a:ea typeface="Adobe Gothic Std B" panose="020B0800000000000000" pitchFamily="34" charset="-128"/>
              <a:cs typeface="Arial"/>
            </a:endParaRPr>
          </a:p>
        </p:txBody>
      </p:sp>
      <p:sp>
        <p:nvSpPr>
          <p:cNvPr id="7"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The state of K-12 computer science standards</a:t>
            </a:r>
            <a:endParaRPr lang="en-US" sz="3600" dirty="0">
              <a:solidFill>
                <a:srgbClr val="000000"/>
              </a:solidFill>
              <a:latin typeface="Arial"/>
              <a:ea typeface="Adobe Gothic Std B" panose="020B0800000000000000" pitchFamily="34" charset="-128"/>
              <a:cs typeface="Arial"/>
            </a:endParaRPr>
          </a:p>
        </p:txBody>
      </p:sp>
      <p:grpSp>
        <p:nvGrpSpPr>
          <p:cNvPr id="98" name="Group 97"/>
          <p:cNvGrpSpPr/>
          <p:nvPr/>
        </p:nvGrpSpPr>
        <p:grpSpPr>
          <a:xfrm>
            <a:off x="6203931" y="3241566"/>
            <a:ext cx="3082608" cy="933127"/>
            <a:chOff x="8087399" y="5257472"/>
            <a:chExt cx="3082608"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8600384" y="5257472"/>
              <a:ext cx="2418841" cy="461665"/>
            </a:xfrm>
            <a:prstGeom prst="rect">
              <a:avLst/>
            </a:prstGeom>
          </p:spPr>
          <p:txBody>
            <a:bodyPr wrap="square">
              <a:spAutoFit/>
            </a:bodyPr>
            <a:lstStyle/>
            <a:p>
              <a:r>
                <a:rPr lang="en-US" sz="1200" dirty="0">
                  <a:solidFill>
                    <a:srgbClr val="5B6770"/>
                  </a:solidFill>
                  <a:latin typeface="Gotham Book" pitchFamily="50" charset="0"/>
                  <a:cs typeface="Gotham Book" pitchFamily="50" charset="0"/>
                </a:rPr>
                <a:t>States with K-12 CS standards</a:t>
              </a:r>
              <a:endParaRPr lang="en-US" sz="1200" dirty="0">
                <a:solidFill>
                  <a:srgbClr val="5B6770"/>
                </a:solidFill>
                <a:latin typeface="Gotham Bold" pitchFamily="50" charset="0"/>
                <a:cs typeface="Gotham Bold" pitchFamily="50" charset="0"/>
              </a:endParaRPr>
            </a:p>
          </p:txBody>
        </p:sp>
        <p:sp>
          <p:nvSpPr>
            <p:cNvPr id="102" name="Rectangle 101"/>
            <p:cNvSpPr/>
            <p:nvPr/>
          </p:nvSpPr>
          <p:spPr>
            <a:xfrm>
              <a:off x="8599796" y="5728934"/>
              <a:ext cx="2570211" cy="461665"/>
            </a:xfrm>
            <a:prstGeom prst="rect">
              <a:avLst/>
            </a:prstGeom>
          </p:spPr>
          <p:txBody>
            <a:bodyPr wrap="square">
              <a:spAutoFit/>
            </a:bodyPr>
            <a:lstStyle/>
            <a:p>
              <a:r>
                <a:rPr lang="en-US" sz="1200" dirty="0">
                  <a:solidFill>
                    <a:srgbClr val="5B6770"/>
                  </a:solidFill>
                  <a:latin typeface="Gotham Book" pitchFamily="50" charset="0"/>
                  <a:cs typeface="Gotham Book" pitchFamily="50" charset="0"/>
                </a:rPr>
                <a:t>States without K-12 CS standards</a:t>
              </a:r>
              <a:endParaRPr lang="en-US" sz="1200" dirty="0">
                <a:solidFill>
                  <a:srgbClr val="5B6770"/>
                </a:solidFill>
                <a:latin typeface="Gotham Bold" pitchFamily="50" charset="0"/>
                <a:cs typeface="Gotham Bold" pitchFamily="50" charset="0"/>
              </a:endParaRPr>
            </a:p>
          </p:txBody>
        </p:sp>
      </p:grpSp>
      <p:pic>
        <p:nvPicPr>
          <p:cNvPr id="4" name="Picture 3">
            <a:extLst>
              <a:ext uri="{FF2B5EF4-FFF2-40B4-BE49-F238E27FC236}">
                <a16:creationId xmlns:a16="http://schemas.microsoft.com/office/drawing/2014/main" id="{4A65A04F-8C6B-CC4A-B6A4-7DC7D9AB9C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356" y="1537744"/>
            <a:ext cx="5362575" cy="3503549"/>
          </a:xfrm>
          <a:prstGeom prst="rect">
            <a:avLst/>
          </a:prstGeom>
        </p:spPr>
      </p:pic>
    </p:spTree>
    <p:extLst>
      <p:ext uri="{BB962C8B-B14F-4D97-AF65-F5344CB8AC3E}">
        <p14:creationId xmlns:p14="http://schemas.microsoft.com/office/powerpoint/2010/main" val="106794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600"/>
                                        <p:tgtEl>
                                          <p:spTgt spid="7"/>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55460" y="71596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34 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12 states in 2013.</a:t>
            </a:r>
            <a:endParaRPr lang="en-US" sz="2000" dirty="0">
              <a:solidFill>
                <a:srgbClr val="000000"/>
              </a:solidFill>
              <a:latin typeface="Arial"/>
              <a:ea typeface="Adobe Gothic Std B" panose="020B0800000000000000" pitchFamily="34" charset="-128"/>
              <a:cs typeface="Arial"/>
            </a:endParaRPr>
          </a:p>
        </p:txBody>
      </p:sp>
      <p:sp>
        <p:nvSpPr>
          <p:cNvPr id="8" name="Title 1"/>
          <p:cNvSpPr txBox="1">
            <a:spLocks/>
          </p:cNvSpPr>
          <p:nvPr/>
        </p:nvSpPr>
        <p:spPr>
          <a:xfrm>
            <a:off x="238794" y="275996"/>
            <a:ext cx="8666412"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CS can count for graduation in </a:t>
            </a:r>
            <a:r>
              <a:rPr lang="en-US" sz="3200" b="1" dirty="0">
                <a:solidFill>
                  <a:srgbClr val="7665A0"/>
                </a:solidFill>
                <a:latin typeface="Arial"/>
                <a:ea typeface="Adobe Gothic Std B" panose="020B0800000000000000" pitchFamily="34" charset="-128"/>
                <a:cs typeface="Arial"/>
              </a:rPr>
              <a:t>34 states + DC</a:t>
            </a:r>
          </a:p>
        </p:txBody>
      </p:sp>
      <p:grpSp>
        <p:nvGrpSpPr>
          <p:cNvPr id="100" name="Group 99"/>
          <p:cNvGrpSpPr/>
          <p:nvPr/>
        </p:nvGrpSpPr>
        <p:grpSpPr>
          <a:xfrm>
            <a:off x="5937615" y="2526022"/>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Gotham Book" pitchFamily="50" charset="0"/>
                  <a:cs typeface="Gotham Book" pitchFamily="50" charset="0"/>
                </a:rPr>
                <a:t>Computer science counts statewide</a:t>
              </a:r>
              <a:endParaRPr lang="en-US" sz="1200" dirty="0">
                <a:solidFill>
                  <a:srgbClr val="5B6770"/>
                </a:solidFill>
                <a:latin typeface="Gotham Bold" pitchFamily="50" charset="0"/>
                <a:cs typeface="Gotham Bold" pitchFamily="50" charset="0"/>
              </a:endParaRP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Gotham Book" pitchFamily="50" charset="0"/>
                  <a:cs typeface="Gotham Book" pitchFamily="50" charset="0"/>
                </a:rPr>
                <a:t>Computer science can count (school decides)</a:t>
              </a:r>
              <a:endParaRPr lang="en-US" sz="1200" dirty="0">
                <a:solidFill>
                  <a:srgbClr val="5B6770"/>
                </a:solidFill>
                <a:latin typeface="Gotham Bold" pitchFamily="50" charset="0"/>
                <a:cs typeface="Gotham Bold" pitchFamily="50" charset="0"/>
              </a:endParaRP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Gotham Book" pitchFamily="50" charset="0"/>
                  <a:cs typeface="Gotham Book" pitchFamily="50" charset="0"/>
                </a:rPr>
                <a:t>Computer science is an elective</a:t>
              </a:r>
              <a:endParaRPr lang="en-US" sz="1200" dirty="0">
                <a:solidFill>
                  <a:srgbClr val="5B6770"/>
                </a:solidFill>
                <a:latin typeface="Gotham Bold" pitchFamily="50" charset="0"/>
                <a:cs typeface="Gotham Bold" pitchFamily="50" charset="0"/>
              </a:endParaRPr>
            </a:p>
          </p:txBody>
        </p:sp>
      </p:grpSp>
      <p:pic>
        <p:nvPicPr>
          <p:cNvPr id="3" name="Picture 2" descr="CS can count - map 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468767"/>
            <a:ext cx="5406571" cy="3529589"/>
          </a:xfrm>
          <a:prstGeom prst="rect">
            <a:avLst/>
          </a:prstGeom>
        </p:spPr>
      </p:pic>
    </p:spTree>
    <p:extLst>
      <p:ext uri="{BB962C8B-B14F-4D97-AF65-F5344CB8AC3E}">
        <p14:creationId xmlns:p14="http://schemas.microsoft.com/office/powerpoint/2010/main" val="79609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Chart 29"/>
          <p:cNvGraphicFramePr>
            <a:graphicFrameLocks/>
          </p:cNvGraphicFramePr>
          <p:nvPr>
            <p:extLst>
              <p:ext uri="{D42A27DB-BD31-4B8C-83A1-F6EECF244321}">
                <p14:modId xmlns:p14="http://schemas.microsoft.com/office/powerpoint/2010/main" val="1534522630"/>
              </p:ext>
            </p:extLst>
          </p:nvPr>
        </p:nvGraphicFramePr>
        <p:xfrm>
          <a:off x="298979" y="1188416"/>
          <a:ext cx="4178097" cy="3198242"/>
        </p:xfrm>
        <a:graphic>
          <a:graphicData uri="http://schemas.openxmlformats.org/drawingml/2006/chart">
            <c:chart xmlns:c="http://schemas.openxmlformats.org/drawingml/2006/chart" xmlns:r="http://schemas.openxmlformats.org/officeDocument/2006/relationships" r:id="rId3"/>
          </a:graphicData>
        </a:graphic>
      </p:graphicFrame>
      <p:grpSp>
        <p:nvGrpSpPr>
          <p:cNvPr id="31" name="Group 30"/>
          <p:cNvGrpSpPr/>
          <p:nvPr/>
        </p:nvGrpSpPr>
        <p:grpSpPr>
          <a:xfrm>
            <a:off x="45553" y="4335901"/>
            <a:ext cx="4435272" cy="276999"/>
            <a:chOff x="903352" y="7471033"/>
            <a:chExt cx="4986727" cy="369331"/>
          </a:xfrm>
        </p:grpSpPr>
        <p:sp>
          <p:nvSpPr>
            <p:cNvPr id="32" name="TextBox 31"/>
            <p:cNvSpPr txBox="1"/>
            <p:nvPr/>
          </p:nvSpPr>
          <p:spPr>
            <a:xfrm>
              <a:off x="903352"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sp>
          <p:nvSpPr>
            <p:cNvPr id="33" name="TextBox 32"/>
            <p:cNvSpPr txBox="1"/>
            <p:nvPr/>
          </p:nvSpPr>
          <p:spPr>
            <a:xfrm>
              <a:off x="4877446"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grpSp>
      <p:graphicFrame>
        <p:nvGraphicFramePr>
          <p:cNvPr id="34" name="Chart 33"/>
          <p:cNvGraphicFramePr>
            <a:graphicFrameLocks/>
          </p:cNvGraphicFramePr>
          <p:nvPr>
            <p:extLst>
              <p:ext uri="{D42A27DB-BD31-4B8C-83A1-F6EECF244321}">
                <p14:modId xmlns:p14="http://schemas.microsoft.com/office/powerpoint/2010/main" val="3540398468"/>
              </p:ext>
            </p:extLst>
          </p:nvPr>
        </p:nvGraphicFramePr>
        <p:xfrm>
          <a:off x="4776475" y="1188416"/>
          <a:ext cx="4216846" cy="3198242"/>
        </p:xfrm>
        <a:graphic>
          <a:graphicData uri="http://schemas.openxmlformats.org/drawingml/2006/chart">
            <c:chart xmlns:c="http://schemas.openxmlformats.org/drawingml/2006/chart" xmlns:r="http://schemas.openxmlformats.org/officeDocument/2006/relationships" r:id="rId4"/>
          </a:graphicData>
        </a:graphic>
      </p:graphicFrame>
      <p:grpSp>
        <p:nvGrpSpPr>
          <p:cNvPr id="40" name="Group 39"/>
          <p:cNvGrpSpPr/>
          <p:nvPr/>
        </p:nvGrpSpPr>
        <p:grpSpPr>
          <a:xfrm>
            <a:off x="4723065" y="4335901"/>
            <a:ext cx="4435272" cy="276999"/>
            <a:chOff x="903352" y="7471033"/>
            <a:chExt cx="4986727" cy="369331"/>
          </a:xfrm>
        </p:grpSpPr>
        <p:sp>
          <p:nvSpPr>
            <p:cNvPr id="41" name="TextBox 40"/>
            <p:cNvSpPr txBox="1"/>
            <p:nvPr/>
          </p:nvSpPr>
          <p:spPr>
            <a:xfrm>
              <a:off x="903352"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sp>
          <p:nvSpPr>
            <p:cNvPr id="42" name="TextBox 41"/>
            <p:cNvSpPr txBox="1"/>
            <p:nvPr/>
          </p:nvSpPr>
          <p:spPr>
            <a:xfrm>
              <a:off x="4877446"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grpSp>
      <p:sp>
        <p:nvSpPr>
          <p:cNvPr id="52" name="Rounded Rectangle 51"/>
          <p:cNvSpPr/>
          <p:nvPr/>
        </p:nvSpPr>
        <p:spPr>
          <a:xfrm>
            <a:off x="5175125" y="1171856"/>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p>
        </p:txBody>
      </p:sp>
      <p:sp>
        <p:nvSpPr>
          <p:cNvPr id="43" name="TextBox 42"/>
          <p:cNvSpPr txBox="1"/>
          <p:nvPr/>
        </p:nvSpPr>
        <p:spPr>
          <a:xfrm>
            <a:off x="5153947" y="1172819"/>
            <a:ext cx="3109448" cy="1138567"/>
          </a:xfrm>
          <a:prstGeom prst="rect">
            <a:avLst/>
          </a:prstGeom>
          <a:noFill/>
        </p:spPr>
        <p:txBody>
          <a:bodyPr wrap="square" lIns="75996" tIns="37998" rIns="75996" bIns="37998" rtlCol="0">
            <a:spAutoFit/>
          </a:bodyPr>
          <a:lstStyle/>
          <a:p>
            <a:pPr algn="ctr"/>
            <a:r>
              <a:rPr lang="en-US" sz="2300" dirty="0">
                <a:solidFill>
                  <a:schemeClr val="bg1"/>
                </a:solidFill>
                <a:latin typeface="Gotham Bold" pitchFamily="50" charset="0"/>
                <a:cs typeface="Gotham Bold" pitchFamily="50" charset="0"/>
              </a:rPr>
              <a:t>Underrepresented minorities taking an AP CS exam</a:t>
            </a:r>
          </a:p>
        </p:txBody>
      </p:sp>
      <p:cxnSp>
        <p:nvCxnSpPr>
          <p:cNvPr id="44" name="Straight Arrow Connector 43"/>
          <p:cNvCxnSpPr/>
          <p:nvPr/>
        </p:nvCxnSpPr>
        <p:spPr>
          <a:xfrm flipV="1">
            <a:off x="268432" y="4408361"/>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408361"/>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943162"/>
            <a:ext cx="0" cy="3489971"/>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965871"/>
            <a:ext cx="0" cy="3467262"/>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600357" y="1212543"/>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p>
        </p:txBody>
      </p:sp>
      <p:sp>
        <p:nvSpPr>
          <p:cNvPr id="38" name="TextBox 37"/>
          <p:cNvSpPr txBox="1"/>
          <p:nvPr/>
        </p:nvSpPr>
        <p:spPr>
          <a:xfrm>
            <a:off x="713025" y="1216786"/>
            <a:ext cx="2950616" cy="1138567"/>
          </a:xfrm>
          <a:prstGeom prst="rect">
            <a:avLst/>
          </a:prstGeom>
          <a:noFill/>
        </p:spPr>
        <p:txBody>
          <a:bodyPr wrap="square" lIns="75996" tIns="37998" rIns="75996" bIns="37998" rtlCol="0">
            <a:spAutoFit/>
          </a:bodyPr>
          <a:lstStyle/>
          <a:p>
            <a:pPr algn="ctr"/>
            <a:r>
              <a:rPr lang="en-US" sz="2300" dirty="0">
                <a:solidFill>
                  <a:schemeClr val="bg1"/>
                </a:solidFill>
                <a:latin typeface="Gotham Bold" pitchFamily="50" charset="0"/>
                <a:cs typeface="Gotham Bold" pitchFamily="50" charset="0"/>
              </a:rPr>
              <a:t>Female students taking an AP CS exam</a:t>
            </a:r>
          </a:p>
        </p:txBody>
      </p:sp>
      <p:sp>
        <p:nvSpPr>
          <p:cNvPr id="53" name="TextBox 52"/>
          <p:cNvSpPr txBox="1"/>
          <p:nvPr/>
        </p:nvSpPr>
        <p:spPr>
          <a:xfrm>
            <a:off x="176021" y="4555367"/>
            <a:ext cx="1012424" cy="430681"/>
          </a:xfrm>
          <a:prstGeom prst="rect">
            <a:avLst/>
          </a:prstGeom>
          <a:noFill/>
          <a:ln>
            <a:noFill/>
          </a:ln>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2007</a:t>
            </a:r>
          </a:p>
        </p:txBody>
      </p:sp>
      <p:sp>
        <p:nvSpPr>
          <p:cNvPr id="54" name="TextBox 53"/>
          <p:cNvSpPr txBox="1"/>
          <p:nvPr/>
        </p:nvSpPr>
        <p:spPr>
          <a:xfrm>
            <a:off x="3663640" y="4555367"/>
            <a:ext cx="1012424" cy="430681"/>
          </a:xfrm>
          <a:prstGeom prst="rect">
            <a:avLst/>
          </a:prstGeom>
          <a:noFill/>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2017</a:t>
            </a:r>
          </a:p>
        </p:txBody>
      </p:sp>
      <p:sp>
        <p:nvSpPr>
          <p:cNvPr id="55" name="TextBox 54"/>
          <p:cNvSpPr txBox="1"/>
          <p:nvPr/>
        </p:nvSpPr>
        <p:spPr>
          <a:xfrm>
            <a:off x="4643957" y="4558933"/>
            <a:ext cx="1012424" cy="430681"/>
          </a:xfrm>
          <a:prstGeom prst="rect">
            <a:avLst/>
          </a:prstGeom>
          <a:noFill/>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2007</a:t>
            </a:r>
          </a:p>
        </p:txBody>
      </p:sp>
      <p:sp>
        <p:nvSpPr>
          <p:cNvPr id="56" name="TextBox 55"/>
          <p:cNvSpPr txBox="1"/>
          <p:nvPr/>
        </p:nvSpPr>
        <p:spPr>
          <a:xfrm>
            <a:off x="8013679" y="4565936"/>
            <a:ext cx="1012424" cy="430681"/>
          </a:xfrm>
          <a:prstGeom prst="rect">
            <a:avLst/>
          </a:prstGeom>
          <a:noFill/>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2017</a:t>
            </a:r>
          </a:p>
        </p:txBody>
      </p:sp>
      <p:sp>
        <p:nvSpPr>
          <p:cNvPr id="22" name="Title 1"/>
          <p:cNvSpPr txBox="1">
            <a:spLocks/>
          </p:cNvSpPr>
          <p:nvPr/>
        </p:nvSpPr>
        <p:spPr>
          <a:xfrm>
            <a:off x="287467" y="152400"/>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And, in schools that teach computer science, enrollment is through the roof</a:t>
            </a:r>
            <a:r>
              <a:rPr lang="is-IS" sz="3200" dirty="0">
                <a:solidFill>
                  <a:srgbClr val="000000"/>
                </a:solidFill>
                <a:latin typeface="Arial"/>
                <a:ea typeface="Adobe Gothic Std B" panose="020B0800000000000000" pitchFamily="34" charset="-128"/>
                <a:cs typeface="Arial"/>
              </a:rPr>
              <a:t>…</a:t>
            </a:r>
            <a:endParaRPr lang="en-US" sz="3200" b="1" dirty="0">
              <a:solidFill>
                <a:srgbClr val="7665A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420297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600"/>
                                        <p:tgtEl>
                                          <p:spTgt spid="2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tudentslikeCSalotPPTvers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1425700"/>
            <a:ext cx="6121400" cy="3717800"/>
          </a:xfrm>
          <a:prstGeom prst="rect">
            <a:avLst/>
          </a:prstGeom>
        </p:spPr>
      </p:pic>
      <p:sp>
        <p:nvSpPr>
          <p:cNvPr id="4" name="Rectangle 3"/>
          <p:cNvSpPr/>
          <p:nvPr/>
        </p:nvSpPr>
        <p:spPr>
          <a:xfrm>
            <a:off x="6810504" y="4761063"/>
            <a:ext cx="2203705" cy="276965"/>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Change the Equation</a:t>
            </a:r>
          </a:p>
        </p:txBody>
      </p:sp>
      <p:sp>
        <p:nvSpPr>
          <p:cNvPr id="6"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panose="020B0604020202020204" pitchFamily="34" charset="0"/>
                <a:ea typeface="Verdana" panose="020B0604030504040204" pitchFamily="34" charset="0"/>
                <a:cs typeface="Arial" panose="020B0604020202020204" pitchFamily="34" charset="0"/>
              </a:rPr>
              <a:t>And students enjoy computer science </a:t>
            </a:r>
          </a:p>
          <a:p>
            <a:pPr algn="ctr">
              <a:lnSpc>
                <a:spcPts val="3500"/>
              </a:lnSpc>
            </a:pPr>
            <a:r>
              <a:rPr lang="en-US" sz="3200" dirty="0">
                <a:latin typeface="Arial" panose="020B0604020202020204" pitchFamily="34" charset="0"/>
                <a:ea typeface="Verdana" panose="020B0604030504040204" pitchFamily="34" charset="0"/>
                <a:cs typeface="Arial" panose="020B0604020202020204" pitchFamily="34" charset="0"/>
              </a:rPr>
              <a:t>and the arts the most</a:t>
            </a:r>
          </a:p>
          <a:p>
            <a:pPr algn="ctr">
              <a:lnSpc>
                <a:spcPts val="4300"/>
              </a:lnSpc>
            </a:pPr>
            <a:endParaRPr lang="en-US" sz="40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a:solidFill>
                    <a:srgbClr val="000000"/>
                  </a:solidFill>
                  <a:latin typeface="Arial"/>
                  <a:ea typeface="Adobe Gothic Std B" panose="020B0800000000000000" pitchFamily="34" charset="-128"/>
                  <a:cs typeface="Arial"/>
                </a:rPr>
                <a:t>90%</a:t>
              </a: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37281342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a:solidFill>
                    <a:srgbClr val="000000"/>
                  </a:solidFill>
                  <a:latin typeface="Arial"/>
                  <a:ea typeface="Adobe Gothic Std B" panose="020B0800000000000000" pitchFamily="34" charset="-128"/>
                  <a:cs typeface="Arial"/>
                </a:rPr>
                <a:t>40%</a:t>
              </a:r>
            </a:p>
            <a:p>
              <a:pPr algn="ctr">
                <a:lnSpc>
                  <a:spcPct val="100000"/>
                </a:lnSpc>
              </a:pPr>
              <a:r>
                <a:rPr lang="en-US" sz="2000" dirty="0">
                  <a:solidFill>
                    <a:srgbClr val="000000"/>
                  </a:solidFill>
                  <a:latin typeface="Arial"/>
                  <a:ea typeface="Adobe Gothic Std B" panose="020B0800000000000000" pitchFamily="34" charset="-128"/>
                  <a:cs typeface="Arial"/>
                </a:rPr>
                <a:t>of schools teach computer programming</a:t>
              </a:r>
            </a:p>
          </p:txBody>
        </p:sp>
      </p:gr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But fundamentally, this is the picture we need to solve:</a:t>
            </a:r>
            <a:endParaRPr lang="en-US" sz="40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600"/>
                                        <p:tgtEl>
                                          <p:spTgt spid="10"/>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4293258155"/>
              </p:ext>
            </p:extLst>
          </p:nvPr>
        </p:nvGraphicFramePr>
        <p:xfrm>
          <a:off x="477672" y="1317008"/>
          <a:ext cx="7675728" cy="3534391"/>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2"/>
          <p:cNvSpPr txBox="1">
            <a:spLocks/>
          </p:cNvSpPr>
          <p:nvPr/>
        </p:nvSpPr>
        <p:spPr>
          <a:xfrm>
            <a:off x="-2599899" y="3903983"/>
            <a:ext cx="9144000"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2600" dirty="0">
              <a:latin typeface="Arial"/>
              <a:ea typeface="Adobe Gothic Std B" panose="020B0800000000000000" pitchFamily="34" charset="-128"/>
              <a:cs typeface="Arial"/>
            </a:endParaRPr>
          </a:p>
        </p:txBody>
      </p:sp>
      <p:grpSp>
        <p:nvGrpSpPr>
          <p:cNvPr id="5" name="Group 4"/>
          <p:cNvGrpSpPr/>
          <p:nvPr/>
        </p:nvGrpSpPr>
        <p:grpSpPr>
          <a:xfrm>
            <a:off x="8109219" y="4240037"/>
            <a:ext cx="1202046" cy="270491"/>
            <a:chOff x="11155066" y="5540684"/>
            <a:chExt cx="1281409" cy="427025"/>
          </a:xfrm>
        </p:grpSpPr>
        <p:sp>
          <p:nvSpPr>
            <p:cNvPr id="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 name="TextBox 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8" name="Group 7"/>
          <p:cNvGrpSpPr/>
          <p:nvPr/>
        </p:nvGrpSpPr>
        <p:grpSpPr>
          <a:xfrm>
            <a:off x="8125422" y="3903983"/>
            <a:ext cx="1175389" cy="266427"/>
            <a:chOff x="11183482" y="4628671"/>
            <a:chExt cx="1252993" cy="420607"/>
          </a:xfrm>
        </p:grpSpPr>
        <p:sp>
          <p:nvSpPr>
            <p:cNvPr id="9"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10" name="TextBox 9"/>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11" name="Rectangle 10"/>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Foundation, National Center for Education Statistics </a:t>
            </a:r>
          </a:p>
        </p:txBody>
      </p:sp>
      <p:sp>
        <p:nvSpPr>
          <p:cNvPr id="12"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a:ea typeface="Adobe Gothic Std B" panose="020B0800000000000000" pitchFamily="34" charset="-128"/>
                <a:cs typeface="Arial"/>
              </a:rPr>
              <a:t>Computer science graduates are on the rise again, but women are still underrepresented</a:t>
            </a:r>
            <a:endParaRPr lang="en-US" sz="2400" dirty="0">
              <a:latin typeface="Arial"/>
              <a:ea typeface="Adobe Gothic Std B" panose="020B0800000000000000" pitchFamily="34" charset="-128"/>
              <a:cs typeface="Arial"/>
            </a:endParaRPr>
          </a:p>
          <a:p>
            <a:pPr algn="ctr">
              <a:lnSpc>
                <a:spcPts val="4300"/>
              </a:lnSpc>
            </a:pPr>
            <a:endParaRPr lang="en-US" sz="40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56711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600"/>
                                        <p:tgtEl>
                                          <p:spTgt spid="1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21096</TotalTime>
  <Words>2631</Words>
  <Application>Microsoft Macintosh PowerPoint</Application>
  <PresentationFormat>On-screen Show (16:9)</PresentationFormat>
  <Paragraphs>235</Paragraphs>
  <Slides>30</Slides>
  <Notes>28</Notes>
  <HiddenSlides>1</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30</vt:i4>
      </vt:variant>
    </vt:vector>
  </HeadingPairs>
  <TitlesOfParts>
    <vt:vector size="46" baseType="lpstr">
      <vt:lpstr>Adobe Gothic Std B</vt:lpstr>
      <vt:lpstr>Arial</vt:lpstr>
      <vt:lpstr>Calibri</vt:lpstr>
      <vt:lpstr>Calibri Light</vt:lpstr>
      <vt:lpstr>Gotham Bold</vt:lpstr>
      <vt:lpstr>Gotham Book</vt:lpstr>
      <vt:lpstr>Helvetica Neue Medium</vt:lpstr>
      <vt:lpstr>Rail 400</vt:lpstr>
      <vt:lpstr>Rail 500</vt:lpstr>
      <vt:lpstr>Rail Headline</vt:lpstr>
      <vt:lpstr>Segoe UI</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Katie Hendrickson</cp:lastModifiedBy>
  <cp:revision>333</cp:revision>
  <cp:lastPrinted>2016-07-19T17:37:10Z</cp:lastPrinted>
  <dcterms:created xsi:type="dcterms:W3CDTF">2014-08-04T22:26:06Z</dcterms:created>
  <dcterms:modified xsi:type="dcterms:W3CDTF">2018-03-08T22:31:21Z</dcterms:modified>
</cp:coreProperties>
</file>