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65A0"/>
    <a:srgbClr val="5B6770"/>
    <a:srgbClr val="FFB81D"/>
    <a:srgbClr val="00ADBC"/>
    <a:srgbClr val="FFA400"/>
    <a:srgbClr val="0094CA"/>
    <a:srgbClr val="00CEDE"/>
    <a:srgbClr val="ED7D31"/>
    <a:srgbClr val="5B9BD5"/>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80199" autoAdjust="0"/>
  </p:normalViewPr>
  <p:slideViewPr>
    <p:cSldViewPr snapToGrid="0">
      <p:cViewPr varScale="1">
        <p:scale>
          <a:sx n="113" d="100"/>
          <a:sy n="113" d="100"/>
        </p:scale>
        <p:origin x="448" y="64"/>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osori\Downloads\APCollegeBoardDataSummaries%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US!$E$3</c:f>
              <c:strCache>
                <c:ptCount val="1"/>
                <c:pt idx="0">
                  <c:v>Female CSA</c:v>
                </c:pt>
              </c:strCache>
            </c:strRef>
          </c:tx>
          <c:spPr>
            <a:solidFill>
              <a:srgbClr val="C6CACD"/>
            </a:solidFill>
            <a:ln>
              <a:noFill/>
            </a:ln>
            <a:effectLst/>
          </c:spPr>
          <c:invertIfNegative val="0"/>
          <c:dPt>
            <c:idx val="10"/>
            <c:invertIfNegative val="0"/>
            <c:bubble3D val="0"/>
            <c:spPr>
              <a:solidFill>
                <a:srgbClr val="FFA400"/>
              </a:solidFill>
              <a:ln>
                <a:noFill/>
              </a:ln>
              <a:effectLst/>
            </c:spPr>
            <c:extLst>
              <c:ext xmlns:c16="http://schemas.microsoft.com/office/drawing/2014/chart" uri="{C3380CC4-5D6E-409C-BE32-E72D297353CC}">
                <c16:uniqueId val="{00000001-C4E2-A243-B02E-20DC14752774}"/>
              </c:ext>
            </c:extLst>
          </c:dPt>
          <c:val>
            <c:numRef>
              <c:f>US!$E$4:$E$14</c:f>
              <c:numCache>
                <c:formatCode>_(* #,##0_);_(* \(#,##0\);_(* "-"??_);_(@_)</c:formatCode>
                <c:ptCount val="11"/>
                <c:pt idx="0">
                  <c:v>2665</c:v>
                </c:pt>
                <c:pt idx="1">
                  <c:v>2789</c:v>
                </c:pt>
                <c:pt idx="2">
                  <c:v>3096</c:v>
                </c:pt>
                <c:pt idx="3">
                  <c:v>3726</c:v>
                </c:pt>
                <c:pt idx="4">
                  <c:v>4000</c:v>
                </c:pt>
                <c:pt idx="5">
                  <c:v>4635</c:v>
                </c:pt>
                <c:pt idx="6">
                  <c:v>5485</c:v>
                </c:pt>
                <c:pt idx="7">
                  <c:v>7458</c:v>
                </c:pt>
                <c:pt idx="8">
                  <c:v>10142</c:v>
                </c:pt>
                <c:pt idx="9">
                  <c:v>12642</c:v>
                </c:pt>
                <c:pt idx="10">
                  <c:v>14680.8</c:v>
                </c:pt>
              </c:numCache>
            </c:numRef>
          </c:val>
          <c:extLst>
            <c:ext xmlns:c16="http://schemas.microsoft.com/office/drawing/2014/chart" uri="{C3380CC4-5D6E-409C-BE32-E72D297353CC}">
              <c16:uniqueId val="{00000002-C4E2-A243-B02E-20DC14752774}"/>
            </c:ext>
          </c:extLst>
        </c:ser>
        <c:ser>
          <c:idx val="1"/>
          <c:order val="1"/>
          <c:tx>
            <c:strRef>
              <c:f>US!$F$3</c:f>
              <c:strCache>
                <c:ptCount val="1"/>
                <c:pt idx="0">
                  <c:v>Female CSP</c:v>
                </c:pt>
              </c:strCache>
            </c:strRef>
          </c:tx>
          <c:spPr>
            <a:solidFill>
              <a:srgbClr val="FEC52C"/>
            </a:solidFill>
            <a:ln>
              <a:noFill/>
            </a:ln>
            <a:effectLst/>
          </c:spPr>
          <c:invertIfNegative val="0"/>
          <c:val>
            <c:numRef>
              <c:f>US!$F$4:$F$14</c:f>
              <c:numCache>
                <c:formatCode>General</c:formatCode>
                <c:ptCount val="11"/>
                <c:pt idx="10" formatCode="_(* #,##0_);_(* \(#,##0\);_(* &quot;-&quot;??_);_(@_)">
                  <c:v>15027.6</c:v>
                </c:pt>
              </c:numCache>
            </c:numRef>
          </c:val>
          <c:extLst>
            <c:ext xmlns:c16="http://schemas.microsoft.com/office/drawing/2014/chart" uri="{C3380CC4-5D6E-409C-BE32-E72D297353CC}">
              <c16:uniqueId val="{00000003-C4E2-A243-B02E-20DC14752774}"/>
            </c:ext>
          </c:extLst>
        </c:ser>
        <c:dLbls>
          <c:showLegendKey val="0"/>
          <c:showVal val="0"/>
          <c:showCatName val="0"/>
          <c:showSerName val="0"/>
          <c:showPercent val="0"/>
          <c:showBubbleSize val="0"/>
        </c:dLbls>
        <c:gapWidth val="42"/>
        <c:overlap val="100"/>
        <c:axId val="633546128"/>
        <c:axId val="633550440"/>
      </c:barChart>
      <c:catAx>
        <c:axId val="633546128"/>
        <c:scaling>
          <c:orientation val="minMax"/>
        </c:scaling>
        <c:delete val="1"/>
        <c:axPos val="b"/>
        <c:majorTickMark val="none"/>
        <c:minorTickMark val="none"/>
        <c:tickLblPos val="nextTo"/>
        <c:crossAx val="633550440"/>
        <c:crosses val="autoZero"/>
        <c:auto val="0"/>
        <c:lblAlgn val="ctr"/>
        <c:lblOffset val="100"/>
        <c:noMultiLvlLbl val="0"/>
      </c:catAx>
      <c:valAx>
        <c:axId val="633550440"/>
        <c:scaling>
          <c:orientation val="minMax"/>
          <c:max val="30000"/>
        </c:scaling>
        <c:delete val="1"/>
        <c:axPos val="l"/>
        <c:majorGridlines>
          <c:spPr>
            <a:ln w="9525" cap="flat" cmpd="sng" algn="ctr">
              <a:noFill/>
              <a:round/>
            </a:ln>
            <a:effectLst/>
          </c:spPr>
        </c:majorGridlines>
        <c:numFmt formatCode="_(* #,##0_);_(* \(#,##0\);_(* &quot;-&quot;??_);_(@_)" sourceLinked="1"/>
        <c:majorTickMark val="none"/>
        <c:minorTickMark val="none"/>
        <c:tickLblPos val="nextTo"/>
        <c:crossAx val="6335461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US!$L$3</c:f>
              <c:strCache>
                <c:ptCount val="1"/>
                <c:pt idx="0">
                  <c:v>URM CSA</c:v>
                </c:pt>
              </c:strCache>
            </c:strRef>
          </c:tx>
          <c:spPr>
            <a:solidFill>
              <a:srgbClr val="C6CACD"/>
            </a:solidFill>
            <a:ln>
              <a:noFill/>
            </a:ln>
            <a:effectLst/>
          </c:spPr>
          <c:invertIfNegative val="0"/>
          <c:dPt>
            <c:idx val="10"/>
            <c:invertIfNegative val="0"/>
            <c:bubble3D val="0"/>
            <c:spPr>
              <a:solidFill>
                <a:srgbClr val="FFA400"/>
              </a:solidFill>
              <a:ln>
                <a:noFill/>
              </a:ln>
              <a:effectLst/>
            </c:spPr>
            <c:extLst>
              <c:ext xmlns:c16="http://schemas.microsoft.com/office/drawing/2014/chart" uri="{C3380CC4-5D6E-409C-BE32-E72D297353CC}">
                <c16:uniqueId val="{00000001-2802-FE43-83D6-EC2C1B725024}"/>
              </c:ext>
            </c:extLst>
          </c:dPt>
          <c:val>
            <c:numRef>
              <c:f>US!$L$4:$L$14</c:f>
              <c:numCache>
                <c:formatCode>_(* #,##0_);_(* \(#,##0\);_(* "-"??_);_(@_)</c:formatCode>
                <c:ptCount val="11"/>
                <c:pt idx="0">
                  <c:v>1717</c:v>
                </c:pt>
                <c:pt idx="1">
                  <c:v>1815</c:v>
                </c:pt>
                <c:pt idx="2">
                  <c:v>1986</c:v>
                </c:pt>
                <c:pt idx="3">
                  <c:v>2291</c:v>
                </c:pt>
                <c:pt idx="4">
                  <c:v>2645</c:v>
                </c:pt>
                <c:pt idx="5">
                  <c:v>2933</c:v>
                </c:pt>
                <c:pt idx="6">
                  <c:v>3498</c:v>
                </c:pt>
                <c:pt idx="7">
                  <c:v>4739</c:v>
                </c:pt>
                <c:pt idx="8">
                  <c:v>6056</c:v>
                </c:pt>
                <c:pt idx="9">
                  <c:v>8283</c:v>
                </c:pt>
                <c:pt idx="10">
                  <c:v>9175.5</c:v>
                </c:pt>
              </c:numCache>
            </c:numRef>
          </c:val>
          <c:extLst>
            <c:ext xmlns:c16="http://schemas.microsoft.com/office/drawing/2014/chart" uri="{C3380CC4-5D6E-409C-BE32-E72D297353CC}">
              <c16:uniqueId val="{00000002-2802-FE43-83D6-EC2C1B725024}"/>
            </c:ext>
          </c:extLst>
        </c:ser>
        <c:ser>
          <c:idx val="1"/>
          <c:order val="1"/>
          <c:tx>
            <c:strRef>
              <c:f>US!$M$3</c:f>
              <c:strCache>
                <c:ptCount val="1"/>
                <c:pt idx="0">
                  <c:v>URM CSP</c:v>
                </c:pt>
              </c:strCache>
            </c:strRef>
          </c:tx>
          <c:spPr>
            <a:solidFill>
              <a:srgbClr val="FEC52C"/>
            </a:solidFill>
            <a:ln>
              <a:noFill/>
            </a:ln>
            <a:effectLst/>
          </c:spPr>
          <c:invertIfNegative val="0"/>
          <c:val>
            <c:numRef>
              <c:f>US!$M$4:$M$14</c:f>
              <c:numCache>
                <c:formatCode>General</c:formatCode>
                <c:ptCount val="11"/>
                <c:pt idx="10" formatCode="_(* #,##0_);_(* \(#,##0\);_(* &quot;-&quot;??_);_(@_)">
                  <c:v>13023.92</c:v>
                </c:pt>
              </c:numCache>
            </c:numRef>
          </c:val>
          <c:extLst>
            <c:ext xmlns:c16="http://schemas.microsoft.com/office/drawing/2014/chart" uri="{C3380CC4-5D6E-409C-BE32-E72D297353CC}">
              <c16:uniqueId val="{00000003-2802-FE43-83D6-EC2C1B725024}"/>
            </c:ext>
          </c:extLst>
        </c:ser>
        <c:dLbls>
          <c:showLegendKey val="0"/>
          <c:showVal val="0"/>
          <c:showCatName val="0"/>
          <c:showSerName val="0"/>
          <c:showPercent val="0"/>
          <c:showBubbleSize val="0"/>
        </c:dLbls>
        <c:gapWidth val="42"/>
        <c:overlap val="100"/>
        <c:axId val="633553184"/>
        <c:axId val="633556712"/>
      </c:barChart>
      <c:catAx>
        <c:axId val="633553184"/>
        <c:scaling>
          <c:orientation val="minMax"/>
        </c:scaling>
        <c:delete val="1"/>
        <c:axPos val="b"/>
        <c:majorTickMark val="none"/>
        <c:minorTickMark val="none"/>
        <c:tickLblPos val="nextTo"/>
        <c:crossAx val="633556712"/>
        <c:crosses val="autoZero"/>
        <c:auto val="1"/>
        <c:lblAlgn val="ctr"/>
        <c:lblOffset val="100"/>
        <c:noMultiLvlLbl val="0"/>
      </c:catAx>
      <c:valAx>
        <c:axId val="633556712"/>
        <c:scaling>
          <c:orientation val="minMax"/>
        </c:scaling>
        <c:delete val="1"/>
        <c:axPos val="l"/>
        <c:majorGridlines>
          <c:spPr>
            <a:ln w="9525" cap="flat" cmpd="sng" algn="ctr">
              <a:noFill/>
              <a:round/>
            </a:ln>
            <a:effectLst/>
          </c:spPr>
        </c:majorGridlines>
        <c:numFmt formatCode="_(* #,##0_);_(* \(#,##0\);_(* &quot;-&quot;??_);_(@_)" sourceLinked="1"/>
        <c:majorTickMark val="none"/>
        <c:minorTickMark val="none"/>
        <c:tickLblPos val="nextTo"/>
        <c:crossAx val="6335531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10/2/2018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school principals and superintendents tell us that fewer than half of schools actually offer computer science classes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in 25 states, bringing the total number of states that allow CS to count to 35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10/2/2018</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foundational</a:t>
            </a:r>
          </a:p>
        </p:txBody>
      </p:sp>
    </p:spTree>
    <p:extLst>
      <p:ext uri="{BB962C8B-B14F-4D97-AF65-F5344CB8AC3E}">
        <p14:creationId xmlns:p14="http://schemas.microsoft.com/office/powerpoint/2010/main" val="135536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about algorithms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how 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California</a:t>
            </a: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p>
        </p:txBody>
      </p:sp>
    </p:spTree>
    <p:extLst>
      <p:ext uri="{BB962C8B-B14F-4D97-AF65-F5344CB8AC3E}">
        <p14:creationId xmlns:p14="http://schemas.microsoft.com/office/powerpoint/2010/main" val="425929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CS</a:t>
            </a: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believe offering computer science is more or equally as important as any required course.</a:t>
            </a: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in rural and small towns</a:t>
            </a:r>
          </a:p>
        </p:txBody>
      </p:sp>
    </p:spTree>
    <p:extLst>
      <p:ext uri="{BB962C8B-B14F-4D97-AF65-F5344CB8AC3E}">
        <p14:creationId xmlns:p14="http://schemas.microsoft.com/office/powerpoint/2010/main" val="31946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openings:</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These 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the majority of schools don’t teach computer science</a:t>
            </a:r>
          </a:p>
        </p:txBody>
      </p:sp>
      <p:sp>
        <p:nvSpPr>
          <p:cNvPr id="15" name="Rectangle 14"/>
          <p:cNvSpPr/>
          <p:nvPr/>
        </p:nvSpPr>
        <p:spPr>
          <a:xfrm>
            <a:off x="7657550" y="4577921"/>
            <a:ext cx="1202578" cy="276989"/>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Gallup</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04" y="1380190"/>
            <a:ext cx="7270323" cy="3474720"/>
          </a:xfrm>
          <a:prstGeom prst="rect">
            <a:avLst/>
          </a:prstGeom>
        </p:spPr>
      </p:pic>
    </p:spTree>
    <p:extLst>
      <p:ext uri="{BB962C8B-B14F-4D97-AF65-F5344CB8AC3E}">
        <p14:creationId xmlns:p14="http://schemas.microsoft.com/office/powerpoint/2010/main" val="16289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91122"/>
            <a:ext cx="7266709" cy="3472993"/>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spTree>
    <p:extLst>
      <p:ext uri="{BB962C8B-B14F-4D97-AF65-F5344CB8AC3E}">
        <p14:creationId xmlns:p14="http://schemas.microsoft.com/office/powerpoint/2010/main" val="275769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1359" y="3161193"/>
            <a:ext cx="2210933" cy="322959"/>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p>
        </p:txBody>
      </p:sp>
    </p:spTree>
    <p:extLst>
      <p:ext uri="{BB962C8B-B14F-4D97-AF65-F5344CB8AC3E}">
        <p14:creationId xmlns:p14="http://schemas.microsoft.com/office/powerpoint/2010/main" val="304075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23 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created K-12 computer science standards.</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Momentum 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33127"/>
            <a:chOff x="8087399" y="5257472"/>
            <a:chExt cx="2589236"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 K-12 CS standards</a:t>
              </a:r>
            </a:p>
          </p:txBody>
        </p:sp>
        <p:sp>
          <p:nvSpPr>
            <p:cNvPr id="102" name="Rectangle 101"/>
            <p:cNvSpPr/>
            <p:nvPr/>
          </p:nvSpPr>
          <p:spPr>
            <a:xfrm>
              <a:off x="8599796" y="5728934"/>
              <a:ext cx="2076839"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K-12 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K-12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descr="A picture containing map, text&#10;&#10;Description generated with very high confidence">
            <a:extLst>
              <a:ext uri="{FF2B5EF4-FFF2-40B4-BE49-F238E27FC236}">
                <a16:creationId xmlns:a16="http://schemas.microsoft.com/office/drawing/2014/main" id="{CA313B5D-A747-46FC-B131-BE219FBE4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639" y="1155934"/>
            <a:ext cx="5869096" cy="3839289"/>
          </a:xfrm>
          <a:prstGeom prst="rect">
            <a:avLst/>
          </a:prstGeom>
        </p:spPr>
      </p:pic>
    </p:spTree>
    <p:extLst>
      <p:ext uri="{BB962C8B-B14F-4D97-AF65-F5344CB8AC3E}">
        <p14:creationId xmlns:p14="http://schemas.microsoft.com/office/powerpoint/2010/main" val="106794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39 states + DC</a:t>
            </a:r>
          </a:p>
        </p:txBody>
      </p:sp>
      <p:sp>
        <p:nvSpPr>
          <p:cNvPr id="13" name="Title 1"/>
          <p:cNvSpPr txBox="1">
            <a:spLocks/>
          </p:cNvSpPr>
          <p:nvPr/>
        </p:nvSpPr>
        <p:spPr>
          <a:xfrm>
            <a:off x="5937615" y="1136875"/>
            <a:ext cx="2976689"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39 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2" descr="A close up of a map&#10;&#10;Description generated with high confidence">
            <a:extLst>
              <a:ext uri="{FF2B5EF4-FFF2-40B4-BE49-F238E27FC236}">
                <a16:creationId xmlns:a16="http://schemas.microsoft.com/office/drawing/2014/main" id="{4FE816BF-623F-4E33-8966-DF1BBDF33522}"/>
              </a:ext>
            </a:extLst>
          </p:cNvPr>
          <p:cNvPicPr>
            <a:picLocks noChangeAspect="1"/>
          </p:cNvPicPr>
          <p:nvPr/>
        </p:nvPicPr>
        <p:blipFill>
          <a:blip r:embed="rId3"/>
          <a:stretch>
            <a:fillRect/>
          </a:stretch>
        </p:blipFill>
        <p:spPr>
          <a:xfrm>
            <a:off x="138418" y="1162499"/>
            <a:ext cx="5878585" cy="3840911"/>
          </a:xfrm>
          <a:prstGeom prst="rect">
            <a:avLst/>
          </a:prstGeom>
        </p:spPr>
      </p:pic>
    </p:spTree>
    <p:extLst>
      <p:ext uri="{BB962C8B-B14F-4D97-AF65-F5344CB8AC3E}">
        <p14:creationId xmlns:p14="http://schemas.microsoft.com/office/powerpoint/2010/main" val="79609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30" name="Chart 29"/>
          <p:cNvGraphicFramePr>
            <a:graphicFrameLocks/>
          </p:cNvGraphicFramePr>
          <p:nvPr>
            <p:extLst>
              <p:ext uri="{D42A27DB-BD31-4B8C-83A1-F6EECF244321}">
                <p14:modId xmlns:p14="http://schemas.microsoft.com/office/powerpoint/2010/main" val="2645474282"/>
              </p:ext>
            </p:extLst>
          </p:nvPr>
        </p:nvGraphicFramePr>
        <p:xfrm>
          <a:off x="298979" y="1155934"/>
          <a:ext cx="4178097" cy="3444753"/>
        </p:xfrm>
        <a:graphic>
          <a:graphicData uri="http://schemas.openxmlformats.org/drawingml/2006/chart">
            <c:chart xmlns:c="http://schemas.openxmlformats.org/drawingml/2006/chart" xmlns:r="http://schemas.openxmlformats.org/officeDocument/2006/relationships" r:id="rId3"/>
          </a:graphicData>
        </a:graphic>
      </p:graphicFrame>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aphicFrame>
        <p:nvGraphicFramePr>
          <p:cNvPr id="34" name="Chart 33"/>
          <p:cNvGraphicFramePr>
            <a:graphicFrameLocks/>
          </p:cNvGraphicFramePr>
          <p:nvPr>
            <p:extLst>
              <p:ext uri="{D42A27DB-BD31-4B8C-83A1-F6EECF244321}">
                <p14:modId xmlns:p14="http://schemas.microsoft.com/office/powerpoint/2010/main" val="535380426"/>
              </p:ext>
            </p:extLst>
          </p:nvPr>
        </p:nvGraphicFramePr>
        <p:xfrm>
          <a:off x="4776475" y="820010"/>
          <a:ext cx="4216846" cy="3780677"/>
        </p:xfrm>
        <a:graphic>
          <a:graphicData uri="http://schemas.openxmlformats.org/drawingml/2006/chart">
            <c:chart xmlns:c="http://schemas.openxmlformats.org/drawingml/2006/chart" xmlns:r="http://schemas.openxmlformats.org/officeDocument/2006/relationships" r:id="rId4"/>
          </a:graphicData>
        </a:graphic>
      </p:graphicFrame>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175125" y="1385885"/>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208376" y="1460616"/>
            <a:ext cx="3109448" cy="1000068"/>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600357" y="1426572"/>
            <a:ext cx="3175950" cy="1149531"/>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38" name="TextBox 37"/>
          <p:cNvSpPr txBox="1"/>
          <p:nvPr/>
        </p:nvSpPr>
        <p:spPr>
          <a:xfrm>
            <a:off x="713024" y="1501303"/>
            <a:ext cx="2950616" cy="1000068"/>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663640"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2017</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13679" y="4709630"/>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2017</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CS, 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02971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657550" y="4577921"/>
            <a:ext cx="1202578" cy="276989"/>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Gallup</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04" y="1380190"/>
            <a:ext cx="7270323" cy="347472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904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p>
          <a:p>
            <a:pPr algn="r">
              <a:lnSpc>
                <a:spcPct val="100000"/>
              </a:lnSpc>
            </a:pPr>
            <a:r>
              <a:rPr lang="en-US" sz="1200" dirty="0">
                <a:solidFill>
                  <a:srgbClr val="5B6770"/>
                </a:solidFill>
                <a:latin typeface="Arial"/>
                <a:ea typeface="Adobe Gothic Std B" panose="020B0800000000000000" pitchFamily="34" charset="-128"/>
                <a:cs typeface="Arial"/>
              </a:rPr>
              <a:t>Change 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technology</a:t>
            </a: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1843</a:t>
            </a:r>
          </a:p>
        </p:txBody>
      </p:sp>
    </p:spTree>
    <p:extLst>
      <p:ext uri="{BB962C8B-B14F-4D97-AF65-F5344CB8AC3E}">
        <p14:creationId xmlns:p14="http://schemas.microsoft.com/office/powerpoint/2010/main" val="128888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21327</TotalTime>
  <Words>2455</Words>
  <Application>Microsoft Office PowerPoint</Application>
  <PresentationFormat>On-screen Show (16:9)</PresentationFormat>
  <Paragraphs>215</Paragraphs>
  <Slides>27</Slides>
  <Notes>25</Notes>
  <HiddenSlides>1</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27</vt:i4>
      </vt:variant>
    </vt:vector>
  </HeadingPairs>
  <TitlesOfParts>
    <vt:vector size="40" baseType="lpstr">
      <vt:lpstr>Adobe Gothic Std B</vt:lpstr>
      <vt:lpstr>Arial</vt:lpstr>
      <vt:lpstr>Calibri</vt:lpstr>
      <vt:lpstr>Calibri Light</vt:lpstr>
      <vt:lpstr>Rail 400</vt:lpstr>
      <vt:lpstr>Rail 500</vt:lpstr>
      <vt:lpstr>Rail Headline</vt:lpstr>
      <vt:lpstr>Segoe UI</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cp:lastModifiedBy>
  <cp:revision>366</cp:revision>
  <cp:lastPrinted>2016-07-19T17:37:10Z</cp:lastPrinted>
  <dcterms:created xsi:type="dcterms:W3CDTF">2014-08-04T22:26:06Z</dcterms:created>
  <dcterms:modified xsi:type="dcterms:W3CDTF">2018-10-02T18:22:34Z</dcterms:modified>
</cp:coreProperties>
</file>