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7" r:id="rId3"/>
  </p:sldMasterIdLst>
  <p:notesMasterIdLst>
    <p:notesMasterId r:id="rId30"/>
  </p:notesMasterIdLst>
  <p:sldIdLst>
    <p:sldId id="419" r:id="rId4"/>
    <p:sldId id="407" r:id="rId5"/>
    <p:sldId id="421" r:id="rId6"/>
    <p:sldId id="422" r:id="rId7"/>
    <p:sldId id="423" r:id="rId8"/>
    <p:sldId id="424" r:id="rId9"/>
    <p:sldId id="425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13" r:id="rId18"/>
    <p:sldId id="426" r:id="rId19"/>
    <p:sldId id="427" r:id="rId20"/>
    <p:sldId id="428" r:id="rId21"/>
    <p:sldId id="417" r:id="rId22"/>
    <p:sldId id="416" r:id="rId23"/>
    <p:sldId id="429" r:id="rId24"/>
    <p:sldId id="415" r:id="rId25"/>
    <p:sldId id="411" r:id="rId26"/>
    <p:sldId id="437" r:id="rId27"/>
    <p:sldId id="412" r:id="rId28"/>
    <p:sldId id="439" r:id="rId29"/>
  </p:sldIdLst>
  <p:sldSz cx="9144000" cy="5143500" type="screen16x9"/>
  <p:notesSz cx="6858000" cy="9144000"/>
  <p:defaultTextStyle>
    <a:defPPr>
      <a:defRPr lang="en-US"/>
    </a:defPPr>
    <a:lvl1pPr marL="0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32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46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19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0927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661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393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12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1855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1" userDrawn="1">
          <p15:clr>
            <a:srgbClr val="A4A3A4"/>
          </p15:clr>
        </p15:guide>
        <p15:guide id="2" pos="3917" userDrawn="1">
          <p15:clr>
            <a:srgbClr val="A4A3A4"/>
          </p15:clr>
        </p15:guide>
        <p15:guide id="3" pos="7661" userDrawn="1">
          <p15:clr>
            <a:srgbClr val="A4A3A4"/>
          </p15:clr>
        </p15:guide>
        <p15:guide id="4" pos="173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243" userDrawn="1">
          <p15:clr>
            <a:srgbClr val="A4A3A4"/>
          </p15:clr>
        </p15:guide>
        <p15:guide id="7" pos="509" userDrawn="1">
          <p15:clr>
            <a:srgbClr val="A4A3A4"/>
          </p15:clr>
        </p15:guide>
        <p15:guide id="8" pos="2309" userDrawn="1">
          <p15:clr>
            <a:srgbClr val="A4A3A4"/>
          </p15:clr>
        </p15:guide>
        <p15:guide id="9" orient="horz" pos="4075" userDrawn="1">
          <p15:clr>
            <a:srgbClr val="A4A3A4"/>
          </p15:clr>
        </p15:guide>
        <p15:guide id="10" orient="horz" pos="2203" userDrawn="1">
          <p15:clr>
            <a:srgbClr val="A4A3A4"/>
          </p15:clr>
        </p15:guide>
        <p15:guide id="11" orient="horz" pos="37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Hendrickson" initials="K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C"/>
    <a:srgbClr val="7665A0"/>
    <a:srgbClr val="0094CA"/>
    <a:srgbClr val="FFB81D"/>
    <a:srgbClr val="00CEDE"/>
    <a:srgbClr val="7030A0"/>
    <a:srgbClr val="00AEBC"/>
    <a:srgbClr val="181717"/>
    <a:srgbClr val="40404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8" autoAdjust="0"/>
    <p:restoredTop sz="93488" autoAdjust="0"/>
  </p:normalViewPr>
  <p:slideViewPr>
    <p:cSldViewPr snapToGrid="0">
      <p:cViewPr>
        <p:scale>
          <a:sx n="100" d="100"/>
          <a:sy n="100" d="100"/>
        </p:scale>
        <p:origin x="-184" y="-624"/>
      </p:cViewPr>
      <p:guideLst>
        <p:guide orient="horz" pos="243"/>
        <p:guide orient="horz" pos="138"/>
        <p:guide orient="horz" pos="3120"/>
        <p:guide orient="horz" pos="2997"/>
        <p:guide orient="horz" pos="1620"/>
        <p:guide orient="horz" pos="2767"/>
        <p:guide pos="2880"/>
        <p:guide pos="5633"/>
        <p:guide pos="127"/>
        <p:guide pos="374"/>
        <p:guide pos="16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atieCodeDotOrg:Desktop:graphs%20for%20generic%20advocacy%20slid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</c:spPr>
          </c:dPt>
          <c:cat>
            <c:numRef>
              <c:f>Sheet1!$A$25:$A$38</c:f>
              <c:numCache>
                <c:formatCode>General</c:formatCode>
                <c:ptCount val="14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</c:numCache>
            </c:numRef>
          </c:cat>
          <c:val>
            <c:numRef>
              <c:f>Sheet1!$C$25:$C$38</c:f>
              <c:numCache>
                <c:formatCode>#,##0</c:formatCode>
                <c:ptCount val="14"/>
                <c:pt idx="0">
                  <c:v>9268.0</c:v>
                </c:pt>
                <c:pt idx="1">
                  <c:v>10463.0</c:v>
                </c:pt>
                <c:pt idx="2">
                  <c:v>11593.0</c:v>
                </c:pt>
                <c:pt idx="3">
                  <c:v>12838.0</c:v>
                </c:pt>
                <c:pt idx="4">
                  <c:v>11606.0</c:v>
                </c:pt>
                <c:pt idx="5">
                  <c:v>9261.0</c:v>
                </c:pt>
                <c:pt idx="6">
                  <c:v>7006.0</c:v>
                </c:pt>
                <c:pt idx="7">
                  <c:v>5578.0</c:v>
                </c:pt>
                <c:pt idx="8">
                  <c:v>4756.0</c:v>
                </c:pt>
                <c:pt idx="9">
                  <c:v>4742.0</c:v>
                </c:pt>
                <c:pt idx="10">
                  <c:v>4978.0</c:v>
                </c:pt>
                <c:pt idx="11">
                  <c:v>5133.0</c:v>
                </c:pt>
                <c:pt idx="12">
                  <c:v>5792.0</c:v>
                </c:pt>
                <c:pt idx="13">
                  <c:v>6338.0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8625096"/>
        <c:axId val="2128622024"/>
      </c:barChart>
      <c:catAx>
        <c:axId val="2128625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8622024"/>
        <c:crosses val="autoZero"/>
        <c:auto val="1"/>
        <c:lblAlgn val="ctr"/>
        <c:lblOffset val="100"/>
        <c:noMultiLvlLbl val="0"/>
      </c:catAx>
      <c:valAx>
        <c:axId val="212862202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128625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3975767984223"/>
          <c:y val="0.0491555575404357"/>
          <c:w val="0.924946236980066"/>
          <c:h val="0.95084444245956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0.71</c:v>
                </c:pt>
                <c:pt idx="1">
                  <c:v>0.29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</c:v>
                </c:pt>
                <c:pt idx="1">
                  <c:v>0.92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7D2D-D193-49EA-AA40-D0161EE95780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2C71-FE57-4B9A-AC4B-B46CC73A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601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202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8035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4047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80058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6071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208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809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2285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 smtClean="0"/>
              <a:t>When</a:t>
            </a:r>
            <a:r>
              <a:rPr lang="en-US" sz="4800" baseline="0" dirty="0" smtClean="0"/>
              <a:t> giving this presentation, update the stats and </a:t>
            </a:r>
            <a:r>
              <a:rPr lang="en-US" sz="4800" b="0" baseline="0" dirty="0" smtClean="0"/>
              <a:t>localize</a:t>
            </a:r>
            <a:r>
              <a:rPr lang="en-US" sz="4800" baseline="0" dirty="0" smtClean="0"/>
              <a:t> to wherever you’re presenting using data from fact-sheets at http://</a:t>
            </a:r>
            <a:r>
              <a:rPr lang="en-US" sz="4800" baseline="0" dirty="0" err="1" smtClean="0"/>
              <a:t>code.org</a:t>
            </a:r>
            <a:r>
              <a:rPr lang="en-US" sz="4800" baseline="0" dirty="0" smtClean="0"/>
              <a:t>/promote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5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134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79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3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9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65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49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1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67" y="818546"/>
            <a:ext cx="8016545" cy="857250"/>
          </a:xfrm>
          <a:prstGeom prst="rect">
            <a:avLst/>
          </a:prstGeom>
        </p:spPr>
        <p:txBody>
          <a:bodyPr lIns="91394" tIns="45697" rIns="91394" bIns="45697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67" y="1714506"/>
            <a:ext cx="8016545" cy="3286125"/>
          </a:xfrm>
          <a:prstGeom prst="rect">
            <a:avLst/>
          </a:prstGeom>
        </p:spPr>
        <p:txBody>
          <a:bodyPr lIns="91394" tIns="45697" rIns="91394" bIns="4569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4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661186" y="1622096"/>
            <a:ext cx="1262783" cy="252984"/>
          </a:xfrm>
          <a:custGeom>
            <a:avLst/>
            <a:gdLst>
              <a:gd name="T0" fmla="*/ 6735 w 9533"/>
              <a:gd name="T1" fmla="*/ 453 h 1908"/>
              <a:gd name="T2" fmla="*/ 6418 w 9533"/>
              <a:gd name="T3" fmla="*/ 688 h 1908"/>
              <a:gd name="T4" fmla="*/ 6157 w 9533"/>
              <a:gd name="T5" fmla="*/ 1879 h 1908"/>
              <a:gd name="T6" fmla="*/ 6734 w 9533"/>
              <a:gd name="T7" fmla="*/ 0 h 1908"/>
              <a:gd name="T8" fmla="*/ 6735 w 9533"/>
              <a:gd name="T9" fmla="*/ 237 h 1908"/>
              <a:gd name="T10" fmla="*/ 6421 w 9533"/>
              <a:gd name="T11" fmla="*/ 453 h 1908"/>
              <a:gd name="T12" fmla="*/ 9533 w 9533"/>
              <a:gd name="T13" fmla="*/ 1879 h 1908"/>
              <a:gd name="T14" fmla="*/ 8817 w 9533"/>
              <a:gd name="T15" fmla="*/ 1332 h 1908"/>
              <a:gd name="T16" fmla="*/ 8101 w 9533"/>
              <a:gd name="T17" fmla="*/ 1879 h 1908"/>
              <a:gd name="T18" fmla="*/ 8149 w 9533"/>
              <a:gd name="T19" fmla="*/ 453 h 1908"/>
              <a:gd name="T20" fmla="*/ 8817 w 9533"/>
              <a:gd name="T21" fmla="*/ 939 h 1908"/>
              <a:gd name="T22" fmla="*/ 9485 w 9533"/>
              <a:gd name="T23" fmla="*/ 453 h 1908"/>
              <a:gd name="T24" fmla="*/ 7484 w 9533"/>
              <a:gd name="T25" fmla="*/ 424 h 1908"/>
              <a:gd name="T26" fmla="*/ 7484 w 9533"/>
              <a:gd name="T27" fmla="*/ 1907 h 1908"/>
              <a:gd name="T28" fmla="*/ 7484 w 9533"/>
              <a:gd name="T29" fmla="*/ 424 h 1908"/>
              <a:gd name="T30" fmla="*/ 7042 w 9533"/>
              <a:gd name="T31" fmla="*/ 1166 h 1908"/>
              <a:gd name="T32" fmla="*/ 7927 w 9533"/>
              <a:gd name="T33" fmla="*/ 1166 h 1908"/>
              <a:gd name="T34" fmla="*/ 1200 w 9533"/>
              <a:gd name="T35" fmla="*/ 1319 h 1908"/>
              <a:gd name="T36" fmla="*/ 650 w 9533"/>
              <a:gd name="T37" fmla="*/ 1908 h 1908"/>
              <a:gd name="T38" fmla="*/ 265 w 9533"/>
              <a:gd name="T39" fmla="*/ 1441 h 1908"/>
              <a:gd name="T40" fmla="*/ 965 w 9533"/>
              <a:gd name="T41" fmla="*/ 1515 h 1908"/>
              <a:gd name="T42" fmla="*/ 195 w 9533"/>
              <a:gd name="T43" fmla="*/ 1122 h 1908"/>
              <a:gd name="T44" fmla="*/ 658 w 9533"/>
              <a:gd name="T45" fmla="*/ 427 h 1908"/>
              <a:gd name="T46" fmla="*/ 932 w 9533"/>
              <a:gd name="T47" fmla="*/ 852 h 1908"/>
              <a:gd name="T48" fmla="*/ 295 w 9533"/>
              <a:gd name="T49" fmla="*/ 821 h 1908"/>
              <a:gd name="T50" fmla="*/ 1200 w 9533"/>
              <a:gd name="T51" fmla="*/ 1319 h 1908"/>
              <a:gd name="T52" fmla="*/ 1389 w 9533"/>
              <a:gd name="T53" fmla="*/ 0 h 1908"/>
              <a:gd name="T54" fmla="*/ 1651 w 9533"/>
              <a:gd name="T55" fmla="*/ 270 h 1908"/>
              <a:gd name="T56" fmla="*/ 1389 w 9533"/>
              <a:gd name="T57" fmla="*/ 1879 h 1908"/>
              <a:gd name="T58" fmla="*/ 1651 w 9533"/>
              <a:gd name="T59" fmla="*/ 453 h 1908"/>
              <a:gd name="T60" fmla="*/ 1389 w 9533"/>
              <a:gd name="T61" fmla="*/ 1879 h 1908"/>
              <a:gd name="T62" fmla="*/ 1845 w 9533"/>
              <a:gd name="T63" fmla="*/ 0 h 1908"/>
              <a:gd name="T64" fmla="*/ 2107 w 9533"/>
              <a:gd name="T65" fmla="*/ 1879 h 1908"/>
              <a:gd name="T66" fmla="*/ 3657 w 9533"/>
              <a:gd name="T67" fmla="*/ 453 h 1908"/>
              <a:gd name="T68" fmla="*/ 2794 w 9533"/>
              <a:gd name="T69" fmla="*/ 1879 h 1908"/>
              <a:gd name="T70" fmla="*/ 2502 w 9533"/>
              <a:gd name="T71" fmla="*/ 453 h 1908"/>
              <a:gd name="T72" fmla="*/ 3379 w 9533"/>
              <a:gd name="T73" fmla="*/ 453 h 1908"/>
              <a:gd name="T74" fmla="*/ 5963 w 9533"/>
              <a:gd name="T75" fmla="*/ 688 h 1908"/>
              <a:gd name="T76" fmla="*/ 5465 w 9533"/>
              <a:gd name="T77" fmla="*/ 1879 h 1908"/>
              <a:gd name="T78" fmla="*/ 5204 w 9533"/>
              <a:gd name="T79" fmla="*/ 453 h 1908"/>
              <a:gd name="T80" fmla="*/ 5465 w 9533"/>
              <a:gd name="T81" fmla="*/ 647 h 1908"/>
              <a:gd name="T82" fmla="*/ 5963 w 9533"/>
              <a:gd name="T83" fmla="*/ 688 h 1908"/>
              <a:gd name="T84" fmla="*/ 5039 w 9533"/>
              <a:gd name="T85" fmla="*/ 1166 h 1908"/>
              <a:gd name="T86" fmla="*/ 3631 w 9533"/>
              <a:gd name="T87" fmla="*/ 1166 h 1908"/>
              <a:gd name="T88" fmla="*/ 4999 w 9533"/>
              <a:gd name="T89" fmla="*/ 1441 h 1908"/>
              <a:gd name="T90" fmla="*/ 4335 w 9533"/>
              <a:gd name="T91" fmla="*/ 1672 h 1908"/>
              <a:gd name="T92" fmla="*/ 5037 w 9533"/>
              <a:gd name="T93" fmla="*/ 1234 h 1908"/>
              <a:gd name="T94" fmla="*/ 4760 w 9533"/>
              <a:gd name="T95" fmla="*/ 998 h 1908"/>
              <a:gd name="T96" fmla="*/ 4335 w 9533"/>
              <a:gd name="T97" fmla="*/ 660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533" h="1908">
                <a:moveTo>
                  <a:pt x="6421" y="453"/>
                </a:moveTo>
                <a:cubicBezTo>
                  <a:pt x="6735" y="453"/>
                  <a:pt x="6735" y="453"/>
                  <a:pt x="6735" y="453"/>
                </a:cubicBezTo>
                <a:cubicBezTo>
                  <a:pt x="6735" y="688"/>
                  <a:pt x="6735" y="688"/>
                  <a:pt x="6735" y="688"/>
                </a:cubicBezTo>
                <a:cubicBezTo>
                  <a:pt x="6418" y="688"/>
                  <a:pt x="6418" y="688"/>
                  <a:pt x="6418" y="688"/>
                </a:cubicBezTo>
                <a:cubicBezTo>
                  <a:pt x="6418" y="1879"/>
                  <a:pt x="6418" y="1879"/>
                  <a:pt x="6418" y="1879"/>
                </a:cubicBezTo>
                <a:cubicBezTo>
                  <a:pt x="6157" y="1879"/>
                  <a:pt x="6157" y="1879"/>
                  <a:pt x="6157" y="1879"/>
                </a:cubicBezTo>
                <a:cubicBezTo>
                  <a:pt x="6157" y="503"/>
                  <a:pt x="6157" y="503"/>
                  <a:pt x="6157" y="503"/>
                </a:cubicBezTo>
                <a:cubicBezTo>
                  <a:pt x="6157" y="190"/>
                  <a:pt x="6370" y="0"/>
                  <a:pt x="6734" y="0"/>
                </a:cubicBezTo>
                <a:cubicBezTo>
                  <a:pt x="6735" y="0"/>
                  <a:pt x="6735" y="0"/>
                  <a:pt x="6735" y="0"/>
                </a:cubicBezTo>
                <a:cubicBezTo>
                  <a:pt x="6735" y="237"/>
                  <a:pt x="6735" y="237"/>
                  <a:pt x="6735" y="237"/>
                </a:cubicBezTo>
                <a:cubicBezTo>
                  <a:pt x="6734" y="237"/>
                  <a:pt x="6734" y="237"/>
                  <a:pt x="6734" y="237"/>
                </a:cubicBezTo>
                <a:cubicBezTo>
                  <a:pt x="6531" y="237"/>
                  <a:pt x="6438" y="311"/>
                  <a:pt x="6421" y="453"/>
                </a:cubicBezTo>
                <a:close/>
                <a:moveTo>
                  <a:pt x="8975" y="1134"/>
                </a:moveTo>
                <a:cubicBezTo>
                  <a:pt x="9533" y="1879"/>
                  <a:pt x="9533" y="1879"/>
                  <a:pt x="9533" y="1879"/>
                </a:cubicBezTo>
                <a:cubicBezTo>
                  <a:pt x="9217" y="1879"/>
                  <a:pt x="9217" y="1879"/>
                  <a:pt x="9217" y="1879"/>
                </a:cubicBezTo>
                <a:cubicBezTo>
                  <a:pt x="8817" y="1332"/>
                  <a:pt x="8817" y="1332"/>
                  <a:pt x="8817" y="1332"/>
                </a:cubicBezTo>
                <a:cubicBezTo>
                  <a:pt x="8416" y="1879"/>
                  <a:pt x="8416" y="1879"/>
                  <a:pt x="8416" y="1879"/>
                </a:cubicBezTo>
                <a:cubicBezTo>
                  <a:pt x="8101" y="1879"/>
                  <a:pt x="8101" y="1879"/>
                  <a:pt x="8101" y="1879"/>
                </a:cubicBezTo>
                <a:cubicBezTo>
                  <a:pt x="8659" y="1134"/>
                  <a:pt x="8659" y="1134"/>
                  <a:pt x="8659" y="1134"/>
                </a:cubicBezTo>
                <a:cubicBezTo>
                  <a:pt x="8149" y="453"/>
                  <a:pt x="8149" y="453"/>
                  <a:pt x="8149" y="453"/>
                </a:cubicBezTo>
                <a:cubicBezTo>
                  <a:pt x="8464" y="453"/>
                  <a:pt x="8464" y="453"/>
                  <a:pt x="8464" y="453"/>
                </a:cubicBezTo>
                <a:cubicBezTo>
                  <a:pt x="8817" y="939"/>
                  <a:pt x="8817" y="939"/>
                  <a:pt x="8817" y="939"/>
                </a:cubicBezTo>
                <a:cubicBezTo>
                  <a:pt x="9170" y="453"/>
                  <a:pt x="9170" y="453"/>
                  <a:pt x="9170" y="453"/>
                </a:cubicBezTo>
                <a:cubicBezTo>
                  <a:pt x="9485" y="453"/>
                  <a:pt x="9485" y="453"/>
                  <a:pt x="9485" y="453"/>
                </a:cubicBezTo>
                <a:lnTo>
                  <a:pt x="8975" y="1134"/>
                </a:lnTo>
                <a:close/>
                <a:moveTo>
                  <a:pt x="7484" y="424"/>
                </a:moveTo>
                <a:cubicBezTo>
                  <a:pt x="7170" y="424"/>
                  <a:pt x="6780" y="627"/>
                  <a:pt x="6780" y="1166"/>
                </a:cubicBezTo>
                <a:cubicBezTo>
                  <a:pt x="6780" y="1704"/>
                  <a:pt x="7170" y="1907"/>
                  <a:pt x="7484" y="1907"/>
                </a:cubicBezTo>
                <a:cubicBezTo>
                  <a:pt x="7799" y="1907"/>
                  <a:pt x="8188" y="1704"/>
                  <a:pt x="8188" y="1166"/>
                </a:cubicBezTo>
                <a:cubicBezTo>
                  <a:pt x="8188" y="627"/>
                  <a:pt x="7799" y="424"/>
                  <a:pt x="7484" y="424"/>
                </a:cubicBezTo>
                <a:close/>
                <a:moveTo>
                  <a:pt x="7484" y="1672"/>
                </a:moveTo>
                <a:cubicBezTo>
                  <a:pt x="7349" y="1672"/>
                  <a:pt x="7042" y="1604"/>
                  <a:pt x="7042" y="1166"/>
                </a:cubicBezTo>
                <a:cubicBezTo>
                  <a:pt x="7042" y="728"/>
                  <a:pt x="7349" y="660"/>
                  <a:pt x="7484" y="660"/>
                </a:cubicBezTo>
                <a:cubicBezTo>
                  <a:pt x="7619" y="660"/>
                  <a:pt x="7927" y="728"/>
                  <a:pt x="7927" y="1166"/>
                </a:cubicBezTo>
                <a:cubicBezTo>
                  <a:pt x="7927" y="1604"/>
                  <a:pt x="7619" y="1672"/>
                  <a:pt x="7484" y="1672"/>
                </a:cubicBezTo>
                <a:close/>
                <a:moveTo>
                  <a:pt x="1200" y="1319"/>
                </a:moveTo>
                <a:cubicBezTo>
                  <a:pt x="1244" y="1412"/>
                  <a:pt x="1256" y="1563"/>
                  <a:pt x="1165" y="1690"/>
                </a:cubicBezTo>
                <a:cubicBezTo>
                  <a:pt x="1082" y="1807"/>
                  <a:pt x="912" y="1908"/>
                  <a:pt x="650" y="1908"/>
                </a:cubicBezTo>
                <a:cubicBezTo>
                  <a:pt x="384" y="1908"/>
                  <a:pt x="45" y="1774"/>
                  <a:pt x="0" y="1441"/>
                </a:cubicBezTo>
                <a:cubicBezTo>
                  <a:pt x="265" y="1441"/>
                  <a:pt x="265" y="1441"/>
                  <a:pt x="265" y="1441"/>
                </a:cubicBezTo>
                <a:cubicBezTo>
                  <a:pt x="302" y="1594"/>
                  <a:pt x="463" y="1657"/>
                  <a:pt x="604" y="1671"/>
                </a:cubicBezTo>
                <a:cubicBezTo>
                  <a:pt x="759" y="1683"/>
                  <a:pt x="942" y="1629"/>
                  <a:pt x="965" y="1515"/>
                </a:cubicBezTo>
                <a:cubicBezTo>
                  <a:pt x="990" y="1397"/>
                  <a:pt x="939" y="1315"/>
                  <a:pt x="604" y="1257"/>
                </a:cubicBezTo>
                <a:cubicBezTo>
                  <a:pt x="516" y="1242"/>
                  <a:pt x="322" y="1209"/>
                  <a:pt x="195" y="1122"/>
                </a:cubicBezTo>
                <a:cubicBezTo>
                  <a:pt x="93" y="1053"/>
                  <a:pt x="13" y="947"/>
                  <a:pt x="35" y="791"/>
                </a:cubicBezTo>
                <a:cubicBezTo>
                  <a:pt x="72" y="531"/>
                  <a:pt x="371" y="402"/>
                  <a:pt x="658" y="427"/>
                </a:cubicBezTo>
                <a:cubicBezTo>
                  <a:pt x="907" y="447"/>
                  <a:pt x="1159" y="582"/>
                  <a:pt x="1197" y="852"/>
                </a:cubicBezTo>
                <a:cubicBezTo>
                  <a:pt x="932" y="852"/>
                  <a:pt x="932" y="852"/>
                  <a:pt x="932" y="852"/>
                </a:cubicBezTo>
                <a:cubicBezTo>
                  <a:pt x="900" y="729"/>
                  <a:pt x="752" y="670"/>
                  <a:pt x="634" y="661"/>
                </a:cubicBezTo>
                <a:cubicBezTo>
                  <a:pt x="490" y="651"/>
                  <a:pt x="297" y="685"/>
                  <a:pt x="295" y="821"/>
                </a:cubicBezTo>
                <a:cubicBezTo>
                  <a:pt x="293" y="911"/>
                  <a:pt x="344" y="972"/>
                  <a:pt x="657" y="1026"/>
                </a:cubicBezTo>
                <a:cubicBezTo>
                  <a:pt x="867" y="1062"/>
                  <a:pt x="1109" y="1127"/>
                  <a:pt x="1200" y="1319"/>
                </a:cubicBezTo>
                <a:close/>
                <a:moveTo>
                  <a:pt x="1389" y="270"/>
                </a:moveTo>
                <a:cubicBezTo>
                  <a:pt x="1389" y="0"/>
                  <a:pt x="1389" y="0"/>
                  <a:pt x="1389" y="0"/>
                </a:cubicBezTo>
                <a:cubicBezTo>
                  <a:pt x="1651" y="0"/>
                  <a:pt x="1651" y="0"/>
                  <a:pt x="1651" y="0"/>
                </a:cubicBezTo>
                <a:cubicBezTo>
                  <a:pt x="1651" y="270"/>
                  <a:pt x="1651" y="270"/>
                  <a:pt x="1651" y="270"/>
                </a:cubicBezTo>
                <a:lnTo>
                  <a:pt x="1389" y="270"/>
                </a:lnTo>
                <a:close/>
                <a:moveTo>
                  <a:pt x="1389" y="1879"/>
                </a:moveTo>
                <a:cubicBezTo>
                  <a:pt x="1389" y="453"/>
                  <a:pt x="1389" y="453"/>
                  <a:pt x="1389" y="453"/>
                </a:cubicBezTo>
                <a:cubicBezTo>
                  <a:pt x="1651" y="453"/>
                  <a:pt x="1651" y="453"/>
                  <a:pt x="1651" y="453"/>
                </a:cubicBezTo>
                <a:cubicBezTo>
                  <a:pt x="1651" y="1879"/>
                  <a:pt x="1651" y="1879"/>
                  <a:pt x="1651" y="1879"/>
                </a:cubicBezTo>
                <a:lnTo>
                  <a:pt x="1389" y="1879"/>
                </a:lnTo>
                <a:close/>
                <a:moveTo>
                  <a:pt x="1845" y="1879"/>
                </a:moveTo>
                <a:cubicBezTo>
                  <a:pt x="1845" y="0"/>
                  <a:pt x="1845" y="0"/>
                  <a:pt x="1845" y="0"/>
                </a:cubicBezTo>
                <a:cubicBezTo>
                  <a:pt x="2107" y="0"/>
                  <a:pt x="2107" y="0"/>
                  <a:pt x="2107" y="0"/>
                </a:cubicBezTo>
                <a:cubicBezTo>
                  <a:pt x="2107" y="1879"/>
                  <a:pt x="2107" y="1879"/>
                  <a:pt x="2107" y="1879"/>
                </a:cubicBezTo>
                <a:lnTo>
                  <a:pt x="1845" y="1879"/>
                </a:lnTo>
                <a:close/>
                <a:moveTo>
                  <a:pt x="3657" y="453"/>
                </a:moveTo>
                <a:cubicBezTo>
                  <a:pt x="3087" y="1879"/>
                  <a:pt x="3087" y="1879"/>
                  <a:pt x="3087" y="1879"/>
                </a:cubicBezTo>
                <a:cubicBezTo>
                  <a:pt x="2794" y="1879"/>
                  <a:pt x="2794" y="1879"/>
                  <a:pt x="2794" y="1879"/>
                </a:cubicBezTo>
                <a:cubicBezTo>
                  <a:pt x="2224" y="453"/>
                  <a:pt x="2224" y="453"/>
                  <a:pt x="2224" y="453"/>
                </a:cubicBezTo>
                <a:cubicBezTo>
                  <a:pt x="2502" y="453"/>
                  <a:pt x="2502" y="453"/>
                  <a:pt x="2502" y="453"/>
                </a:cubicBezTo>
                <a:cubicBezTo>
                  <a:pt x="2941" y="1563"/>
                  <a:pt x="2941" y="1563"/>
                  <a:pt x="2941" y="1563"/>
                </a:cubicBezTo>
                <a:cubicBezTo>
                  <a:pt x="3379" y="453"/>
                  <a:pt x="3379" y="453"/>
                  <a:pt x="3379" y="453"/>
                </a:cubicBezTo>
                <a:lnTo>
                  <a:pt x="3657" y="453"/>
                </a:lnTo>
                <a:close/>
                <a:moveTo>
                  <a:pt x="5963" y="688"/>
                </a:moveTo>
                <a:cubicBezTo>
                  <a:pt x="5554" y="688"/>
                  <a:pt x="5465" y="1041"/>
                  <a:pt x="5465" y="1226"/>
                </a:cubicBezTo>
                <a:cubicBezTo>
                  <a:pt x="5465" y="1879"/>
                  <a:pt x="5465" y="1879"/>
                  <a:pt x="5465" y="1879"/>
                </a:cubicBezTo>
                <a:cubicBezTo>
                  <a:pt x="5204" y="1879"/>
                  <a:pt x="5204" y="1879"/>
                  <a:pt x="5204" y="1879"/>
                </a:cubicBezTo>
                <a:cubicBezTo>
                  <a:pt x="5204" y="453"/>
                  <a:pt x="5204" y="453"/>
                  <a:pt x="5204" y="453"/>
                </a:cubicBezTo>
                <a:cubicBezTo>
                  <a:pt x="5465" y="453"/>
                  <a:pt x="5465" y="453"/>
                  <a:pt x="5465" y="453"/>
                </a:cubicBezTo>
                <a:cubicBezTo>
                  <a:pt x="5465" y="647"/>
                  <a:pt x="5465" y="647"/>
                  <a:pt x="5465" y="647"/>
                </a:cubicBezTo>
                <a:cubicBezTo>
                  <a:pt x="5541" y="565"/>
                  <a:pt x="5724" y="453"/>
                  <a:pt x="5963" y="453"/>
                </a:cubicBezTo>
                <a:lnTo>
                  <a:pt x="5963" y="688"/>
                </a:lnTo>
                <a:close/>
                <a:moveTo>
                  <a:pt x="5037" y="1234"/>
                </a:moveTo>
                <a:cubicBezTo>
                  <a:pt x="5038" y="1212"/>
                  <a:pt x="5039" y="1189"/>
                  <a:pt x="5039" y="1166"/>
                </a:cubicBezTo>
                <a:cubicBezTo>
                  <a:pt x="5039" y="627"/>
                  <a:pt x="4650" y="424"/>
                  <a:pt x="4335" y="424"/>
                </a:cubicBezTo>
                <a:cubicBezTo>
                  <a:pt x="4020" y="424"/>
                  <a:pt x="3631" y="627"/>
                  <a:pt x="3631" y="1166"/>
                </a:cubicBezTo>
                <a:cubicBezTo>
                  <a:pt x="3631" y="1704"/>
                  <a:pt x="4020" y="1907"/>
                  <a:pt x="4335" y="1907"/>
                </a:cubicBezTo>
                <a:cubicBezTo>
                  <a:pt x="4589" y="1907"/>
                  <a:pt x="4892" y="1775"/>
                  <a:pt x="4999" y="1441"/>
                </a:cubicBezTo>
                <a:cubicBezTo>
                  <a:pt x="4722" y="1441"/>
                  <a:pt x="4722" y="1441"/>
                  <a:pt x="4722" y="1441"/>
                </a:cubicBezTo>
                <a:cubicBezTo>
                  <a:pt x="4627" y="1635"/>
                  <a:pt x="4434" y="1672"/>
                  <a:pt x="4335" y="1672"/>
                </a:cubicBezTo>
                <a:cubicBezTo>
                  <a:pt x="4208" y="1672"/>
                  <a:pt x="3926" y="1611"/>
                  <a:pt x="3895" y="1234"/>
                </a:cubicBezTo>
                <a:lnTo>
                  <a:pt x="5037" y="1234"/>
                </a:lnTo>
                <a:close/>
                <a:moveTo>
                  <a:pt x="4335" y="660"/>
                </a:moveTo>
                <a:cubicBezTo>
                  <a:pt x="4451" y="660"/>
                  <a:pt x="4692" y="710"/>
                  <a:pt x="4760" y="998"/>
                </a:cubicBezTo>
                <a:cubicBezTo>
                  <a:pt x="3911" y="998"/>
                  <a:pt x="3911" y="998"/>
                  <a:pt x="3911" y="998"/>
                </a:cubicBezTo>
                <a:cubicBezTo>
                  <a:pt x="3978" y="710"/>
                  <a:pt x="4220" y="660"/>
                  <a:pt x="4335" y="6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40" tIns="34270" rIns="68540" bIns="34270" numCol="1" anchor="t" anchorCtr="0" compatLnSpc="1">
            <a:prstTxWarp prst="textNoShape">
              <a:avLst/>
            </a:prstTxWarp>
          </a:bodyPr>
          <a:lstStyle/>
          <a:p>
            <a:pPr defTabSz="685301"/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458988"/>
            <a:ext cx="7885699" cy="1475484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TEDxRainier 2014</a:t>
            </a:r>
          </a:p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branding competition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34" y="3788525"/>
            <a:ext cx="2559285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82143">
                      <a:srgbClr val="FFFFFF"/>
                    </a:gs>
                    <a:gs pos="47000">
                      <a:srgbClr val="FFFFFF"/>
                    </a:gs>
                  </a:gsLst>
                  <a:lin ang="5400000" scaled="0"/>
                </a:gradFill>
                <a:latin typeface="Rail 400"/>
              </a:rPr>
              <a:t>Summer 2014</a:t>
            </a:r>
            <a:endParaRPr lang="en-US" sz="3100" spc="-52" dirty="0">
              <a:gradFill>
                <a:gsLst>
                  <a:gs pos="82143">
                    <a:srgbClr val="FFFFFF"/>
                  </a:gs>
                  <a:gs pos="47000">
                    <a:srgbClr val="FFFFFF"/>
                  </a:gs>
                </a:gsLst>
                <a:lin ang="5400000" scaled="0"/>
              </a:gradFill>
              <a:latin typeface="Rail 400"/>
            </a:endParaRPr>
          </a:p>
        </p:txBody>
      </p:sp>
    </p:spTree>
    <p:extLst>
      <p:ext uri="{BB962C8B-B14F-4D97-AF65-F5344CB8AC3E}">
        <p14:creationId xmlns:p14="http://schemas.microsoft.com/office/powerpoint/2010/main" val="209668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838102"/>
            <a:ext cx="7885699" cy="1096363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7870"/>
              </a:lnSpc>
            </a:pPr>
            <a:r>
              <a:rPr lang="en-US" sz="73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mentorship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21" y="3788525"/>
            <a:ext cx="2206386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96429">
                      <a:srgbClr val="00BEFF"/>
                    </a:gs>
                    <a:gs pos="82143">
                      <a:srgbClr val="00BEFF"/>
                    </a:gs>
                  </a:gsLst>
                  <a:lin ang="5400000" scaled="0"/>
                </a:gradFill>
                <a:latin typeface="Rail 400"/>
              </a:rPr>
              <a:t>Spring 2013</a:t>
            </a:r>
            <a:endParaRPr lang="en-US" sz="3100" spc="-52" dirty="0">
              <a:gradFill>
                <a:gsLst>
                  <a:gs pos="96429">
                    <a:srgbClr val="00BEFF"/>
                  </a:gs>
                  <a:gs pos="82143">
                    <a:srgbClr val="00BEFF"/>
                  </a:gs>
                </a:gsLst>
                <a:lin ang="5400000" scaled="0"/>
              </a:gradFill>
              <a:latin typeface="Rail 400"/>
            </a:endParaRPr>
          </a:p>
        </p:txBody>
      </p:sp>
      <p:grpSp>
        <p:nvGrpSpPr>
          <p:cNvPr id="84" name="Group 4"/>
          <p:cNvGrpSpPr>
            <a:grpSpLocks noChangeAspect="1"/>
          </p:cNvGrpSpPr>
          <p:nvPr userDrawn="1"/>
        </p:nvGrpSpPr>
        <p:grpSpPr bwMode="auto">
          <a:xfrm>
            <a:off x="661186" y="1294875"/>
            <a:ext cx="1262783" cy="580206"/>
            <a:chOff x="-7383" y="-2998"/>
            <a:chExt cx="22442" cy="10314"/>
          </a:xfrm>
        </p:grpSpPr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-7289" y="-2998"/>
              <a:ext cx="22348" cy="10312"/>
            </a:xfrm>
            <a:custGeom>
              <a:avLst/>
              <a:gdLst>
                <a:gd name="T0" fmla="*/ 8733 w 9457"/>
                <a:gd name="T1" fmla="*/ 1162 h 4362"/>
                <a:gd name="T2" fmla="*/ 7717 w 9457"/>
                <a:gd name="T3" fmla="*/ 1730 h 4362"/>
                <a:gd name="T4" fmla="*/ 8373 w 9457"/>
                <a:gd name="T5" fmla="*/ 1321 h 4362"/>
                <a:gd name="T6" fmla="*/ 8306 w 9457"/>
                <a:gd name="T7" fmla="*/ 1207 h 4362"/>
                <a:gd name="T8" fmla="*/ 7592 w 9457"/>
                <a:gd name="T9" fmla="*/ 735 h 4362"/>
                <a:gd name="T10" fmla="*/ 7268 w 9457"/>
                <a:gd name="T11" fmla="*/ 884 h 4362"/>
                <a:gd name="T12" fmla="*/ 5404 w 9457"/>
                <a:gd name="T13" fmla="*/ 840 h 4362"/>
                <a:gd name="T14" fmla="*/ 2944 w 9457"/>
                <a:gd name="T15" fmla="*/ 469 h 4362"/>
                <a:gd name="T16" fmla="*/ 418 w 9457"/>
                <a:gd name="T17" fmla="*/ 248 h 4362"/>
                <a:gd name="T18" fmla="*/ 2222 w 9457"/>
                <a:gd name="T19" fmla="*/ 947 h 4362"/>
                <a:gd name="T20" fmla="*/ 3549 w 9457"/>
                <a:gd name="T21" fmla="*/ 1250 h 4362"/>
                <a:gd name="T22" fmla="*/ 2211 w 9457"/>
                <a:gd name="T23" fmla="*/ 1142 h 4362"/>
                <a:gd name="T24" fmla="*/ 0 w 9457"/>
                <a:gd name="T25" fmla="*/ 0 h 4362"/>
                <a:gd name="T26" fmla="*/ 3221 w 9457"/>
                <a:gd name="T27" fmla="*/ 311 h 4362"/>
                <a:gd name="T28" fmla="*/ 5420 w 9457"/>
                <a:gd name="T29" fmla="*/ 645 h 4362"/>
                <a:gd name="T30" fmla="*/ 7038 w 9457"/>
                <a:gd name="T31" fmla="*/ 753 h 4362"/>
                <a:gd name="T32" fmla="*/ 7650 w 9457"/>
                <a:gd name="T33" fmla="*/ 563 h 4362"/>
                <a:gd name="T34" fmla="*/ 8455 w 9457"/>
                <a:gd name="T35" fmla="*/ 1070 h 4362"/>
                <a:gd name="T36" fmla="*/ 8290 w 9457"/>
                <a:gd name="T37" fmla="*/ 2763 h 4362"/>
                <a:gd name="T38" fmla="*/ 3843 w 9457"/>
                <a:gd name="T39" fmla="*/ 1637 h 4362"/>
                <a:gd name="T40" fmla="*/ 1263 w 9457"/>
                <a:gd name="T41" fmla="*/ 1478 h 4362"/>
                <a:gd name="T42" fmla="*/ 3874 w 9457"/>
                <a:gd name="T43" fmla="*/ 1830 h 4362"/>
                <a:gd name="T44" fmla="*/ 7983 w 9457"/>
                <a:gd name="T45" fmla="*/ 2763 h 4362"/>
                <a:gd name="T46" fmla="*/ 6669 w 9457"/>
                <a:gd name="T47" fmla="*/ 2697 h 4362"/>
                <a:gd name="T48" fmla="*/ 6669 w 9457"/>
                <a:gd name="T49" fmla="*/ 2462 h 4362"/>
                <a:gd name="T50" fmla="*/ 6093 w 9457"/>
                <a:gd name="T51" fmla="*/ 2962 h 4362"/>
                <a:gd name="T52" fmla="*/ 6354 w 9457"/>
                <a:gd name="T53" fmla="*/ 4334 h 4362"/>
                <a:gd name="T54" fmla="*/ 6669 w 9457"/>
                <a:gd name="T55" fmla="*/ 3147 h 4362"/>
                <a:gd name="T56" fmla="*/ 6357 w 9457"/>
                <a:gd name="T57" fmla="*/ 2913 h 4362"/>
                <a:gd name="T58" fmla="*/ 9409 w 9457"/>
                <a:gd name="T59" fmla="*/ 2913 h 4362"/>
                <a:gd name="T60" fmla="*/ 8743 w 9457"/>
                <a:gd name="T61" fmla="*/ 3397 h 4362"/>
                <a:gd name="T62" fmla="*/ 8078 w 9457"/>
                <a:gd name="T63" fmla="*/ 2913 h 4362"/>
                <a:gd name="T64" fmla="*/ 8030 w 9457"/>
                <a:gd name="T65" fmla="*/ 4334 h 4362"/>
                <a:gd name="T66" fmla="*/ 8743 w 9457"/>
                <a:gd name="T67" fmla="*/ 3789 h 4362"/>
                <a:gd name="T68" fmla="*/ 9457 w 9457"/>
                <a:gd name="T69" fmla="*/ 4334 h 4362"/>
                <a:gd name="T70" fmla="*/ 9409 w 9457"/>
                <a:gd name="T71" fmla="*/ 2913 h 4362"/>
                <a:gd name="T72" fmla="*/ 7416 w 9457"/>
                <a:gd name="T73" fmla="*/ 4362 h 4362"/>
                <a:gd name="T74" fmla="*/ 7416 w 9457"/>
                <a:gd name="T75" fmla="*/ 2884 h 4362"/>
                <a:gd name="T76" fmla="*/ 7857 w 9457"/>
                <a:gd name="T77" fmla="*/ 3623 h 4362"/>
                <a:gd name="T78" fmla="*/ 6975 w 9457"/>
                <a:gd name="T79" fmla="*/ 3623 h 4362"/>
                <a:gd name="T80" fmla="*/ 7857 w 9457"/>
                <a:gd name="T81" fmla="*/ 3623 h 4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57" h="4362">
                  <a:moveTo>
                    <a:pt x="8733" y="1084"/>
                  </a:moveTo>
                  <a:cubicBezTo>
                    <a:pt x="8733" y="1162"/>
                    <a:pt x="8733" y="1162"/>
                    <a:pt x="8733" y="1162"/>
                  </a:cubicBezTo>
                  <a:cubicBezTo>
                    <a:pt x="8723" y="1367"/>
                    <a:pt x="8463" y="1461"/>
                    <a:pt x="8413" y="1480"/>
                  </a:cubicBezTo>
                  <a:cubicBezTo>
                    <a:pt x="8290" y="1504"/>
                    <a:pt x="7883" y="1583"/>
                    <a:pt x="7717" y="1730"/>
                  </a:cubicBezTo>
                  <a:cubicBezTo>
                    <a:pt x="7481" y="1730"/>
                    <a:pt x="7481" y="1730"/>
                    <a:pt x="7481" y="1730"/>
                  </a:cubicBezTo>
                  <a:cubicBezTo>
                    <a:pt x="7564" y="1505"/>
                    <a:pt x="7938" y="1389"/>
                    <a:pt x="8373" y="1321"/>
                  </a:cubicBezTo>
                  <a:cubicBezTo>
                    <a:pt x="8414" y="1308"/>
                    <a:pt x="8453" y="1290"/>
                    <a:pt x="8534" y="1231"/>
                  </a:cubicBezTo>
                  <a:cubicBezTo>
                    <a:pt x="8517" y="1230"/>
                    <a:pt x="8375" y="1222"/>
                    <a:pt x="8306" y="1207"/>
                  </a:cubicBezTo>
                  <a:cubicBezTo>
                    <a:pt x="8175" y="1178"/>
                    <a:pt x="8027" y="1127"/>
                    <a:pt x="7971" y="995"/>
                  </a:cubicBezTo>
                  <a:cubicBezTo>
                    <a:pt x="7866" y="813"/>
                    <a:pt x="7659" y="756"/>
                    <a:pt x="7592" y="735"/>
                  </a:cubicBezTo>
                  <a:cubicBezTo>
                    <a:pt x="7510" y="709"/>
                    <a:pt x="7257" y="648"/>
                    <a:pt x="7215" y="640"/>
                  </a:cubicBezTo>
                  <a:cubicBezTo>
                    <a:pt x="7216" y="643"/>
                    <a:pt x="7252" y="808"/>
                    <a:pt x="7268" y="884"/>
                  </a:cubicBezTo>
                  <a:cubicBezTo>
                    <a:pt x="7132" y="918"/>
                    <a:pt x="6817" y="1060"/>
                    <a:pt x="6659" y="1148"/>
                  </a:cubicBezTo>
                  <a:cubicBezTo>
                    <a:pt x="6456" y="1052"/>
                    <a:pt x="6106" y="897"/>
                    <a:pt x="5404" y="840"/>
                  </a:cubicBezTo>
                  <a:cubicBezTo>
                    <a:pt x="5194" y="823"/>
                    <a:pt x="4676" y="792"/>
                    <a:pt x="4103" y="877"/>
                  </a:cubicBezTo>
                  <a:cubicBezTo>
                    <a:pt x="3729" y="571"/>
                    <a:pt x="3284" y="509"/>
                    <a:pt x="2944" y="469"/>
                  </a:cubicBezTo>
                  <a:cubicBezTo>
                    <a:pt x="2908" y="465"/>
                    <a:pt x="2444" y="424"/>
                    <a:pt x="1923" y="379"/>
                  </a:cubicBezTo>
                  <a:cubicBezTo>
                    <a:pt x="1244" y="320"/>
                    <a:pt x="562" y="271"/>
                    <a:pt x="418" y="248"/>
                  </a:cubicBezTo>
                  <a:cubicBezTo>
                    <a:pt x="824" y="685"/>
                    <a:pt x="1153" y="800"/>
                    <a:pt x="1493" y="865"/>
                  </a:cubicBezTo>
                  <a:cubicBezTo>
                    <a:pt x="1835" y="931"/>
                    <a:pt x="2098" y="945"/>
                    <a:pt x="2222" y="947"/>
                  </a:cubicBezTo>
                  <a:cubicBezTo>
                    <a:pt x="2803" y="955"/>
                    <a:pt x="3024" y="991"/>
                    <a:pt x="3123" y="1018"/>
                  </a:cubicBezTo>
                  <a:cubicBezTo>
                    <a:pt x="3202" y="1040"/>
                    <a:pt x="3386" y="1087"/>
                    <a:pt x="3549" y="1250"/>
                  </a:cubicBezTo>
                  <a:cubicBezTo>
                    <a:pt x="3204" y="1250"/>
                    <a:pt x="3204" y="1250"/>
                    <a:pt x="3204" y="1250"/>
                  </a:cubicBezTo>
                  <a:cubicBezTo>
                    <a:pt x="3007" y="1132"/>
                    <a:pt x="2427" y="1153"/>
                    <a:pt x="2211" y="1142"/>
                  </a:cubicBezTo>
                  <a:cubicBezTo>
                    <a:pt x="1904" y="1127"/>
                    <a:pt x="1430" y="1094"/>
                    <a:pt x="1003" y="926"/>
                  </a:cubicBezTo>
                  <a:cubicBezTo>
                    <a:pt x="934" y="898"/>
                    <a:pt x="408" y="689"/>
                    <a:pt x="0" y="0"/>
                  </a:cubicBezTo>
                  <a:cubicBezTo>
                    <a:pt x="329" y="41"/>
                    <a:pt x="942" y="108"/>
                    <a:pt x="1809" y="172"/>
                  </a:cubicBezTo>
                  <a:cubicBezTo>
                    <a:pt x="2658" y="235"/>
                    <a:pt x="2919" y="260"/>
                    <a:pt x="3221" y="311"/>
                  </a:cubicBezTo>
                  <a:cubicBezTo>
                    <a:pt x="3680" y="387"/>
                    <a:pt x="3930" y="506"/>
                    <a:pt x="4157" y="673"/>
                  </a:cubicBezTo>
                  <a:cubicBezTo>
                    <a:pt x="4676" y="599"/>
                    <a:pt x="5203" y="627"/>
                    <a:pt x="5420" y="645"/>
                  </a:cubicBezTo>
                  <a:cubicBezTo>
                    <a:pt x="5660" y="665"/>
                    <a:pt x="6175" y="715"/>
                    <a:pt x="6652" y="929"/>
                  </a:cubicBezTo>
                  <a:cubicBezTo>
                    <a:pt x="6747" y="884"/>
                    <a:pt x="6915" y="798"/>
                    <a:pt x="7038" y="753"/>
                  </a:cubicBezTo>
                  <a:cubicBezTo>
                    <a:pt x="7035" y="738"/>
                    <a:pt x="7002" y="589"/>
                    <a:pt x="6987" y="405"/>
                  </a:cubicBezTo>
                  <a:cubicBezTo>
                    <a:pt x="7112" y="423"/>
                    <a:pt x="7316" y="452"/>
                    <a:pt x="7650" y="563"/>
                  </a:cubicBezTo>
                  <a:cubicBezTo>
                    <a:pt x="7864" y="634"/>
                    <a:pt x="8006" y="726"/>
                    <a:pt x="8120" y="917"/>
                  </a:cubicBezTo>
                  <a:cubicBezTo>
                    <a:pt x="8149" y="990"/>
                    <a:pt x="8232" y="1042"/>
                    <a:pt x="8455" y="1070"/>
                  </a:cubicBezTo>
                  <a:cubicBezTo>
                    <a:pt x="8562" y="1084"/>
                    <a:pt x="8655" y="1084"/>
                    <a:pt x="8733" y="1084"/>
                  </a:cubicBezTo>
                  <a:close/>
                  <a:moveTo>
                    <a:pt x="8290" y="2763"/>
                  </a:moveTo>
                  <a:cubicBezTo>
                    <a:pt x="7679" y="2176"/>
                    <a:pt x="6861" y="1746"/>
                    <a:pt x="5480" y="1571"/>
                  </a:cubicBezTo>
                  <a:cubicBezTo>
                    <a:pt x="4793" y="1485"/>
                    <a:pt x="4078" y="1599"/>
                    <a:pt x="3843" y="1637"/>
                  </a:cubicBezTo>
                  <a:cubicBezTo>
                    <a:pt x="3843" y="1637"/>
                    <a:pt x="2512" y="1920"/>
                    <a:pt x="1642" y="1478"/>
                  </a:cubicBezTo>
                  <a:cubicBezTo>
                    <a:pt x="1263" y="1478"/>
                    <a:pt x="1263" y="1478"/>
                    <a:pt x="1263" y="1478"/>
                  </a:cubicBezTo>
                  <a:cubicBezTo>
                    <a:pt x="1658" y="1755"/>
                    <a:pt x="2092" y="1876"/>
                    <a:pt x="2662" y="1916"/>
                  </a:cubicBezTo>
                  <a:cubicBezTo>
                    <a:pt x="3207" y="1955"/>
                    <a:pt x="3874" y="1830"/>
                    <a:pt x="3874" y="1830"/>
                  </a:cubicBezTo>
                  <a:cubicBezTo>
                    <a:pt x="4102" y="1793"/>
                    <a:pt x="4796" y="1682"/>
                    <a:pt x="5456" y="1765"/>
                  </a:cubicBezTo>
                  <a:cubicBezTo>
                    <a:pt x="6682" y="1920"/>
                    <a:pt x="7328" y="2239"/>
                    <a:pt x="7983" y="2763"/>
                  </a:cubicBezTo>
                  <a:lnTo>
                    <a:pt x="8290" y="2763"/>
                  </a:lnTo>
                  <a:close/>
                  <a:moveTo>
                    <a:pt x="6669" y="2697"/>
                  </a:moveTo>
                  <a:cubicBezTo>
                    <a:pt x="6669" y="2697"/>
                    <a:pt x="6669" y="2697"/>
                    <a:pt x="6669" y="2697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306" y="2462"/>
                    <a:pt x="6093" y="2652"/>
                    <a:pt x="6093" y="2962"/>
                  </a:cubicBezTo>
                  <a:cubicBezTo>
                    <a:pt x="6093" y="4334"/>
                    <a:pt x="6093" y="4334"/>
                    <a:pt x="6093" y="4334"/>
                  </a:cubicBezTo>
                  <a:cubicBezTo>
                    <a:pt x="6354" y="4334"/>
                    <a:pt x="6354" y="4334"/>
                    <a:pt x="6354" y="4334"/>
                  </a:cubicBezTo>
                  <a:cubicBezTo>
                    <a:pt x="6354" y="3147"/>
                    <a:pt x="6354" y="3147"/>
                    <a:pt x="6354" y="3147"/>
                  </a:cubicBezTo>
                  <a:cubicBezTo>
                    <a:pt x="6669" y="3147"/>
                    <a:pt x="6669" y="3147"/>
                    <a:pt x="6669" y="3147"/>
                  </a:cubicBezTo>
                  <a:cubicBezTo>
                    <a:pt x="6669" y="2913"/>
                    <a:pt x="6669" y="2913"/>
                    <a:pt x="6669" y="2913"/>
                  </a:cubicBezTo>
                  <a:cubicBezTo>
                    <a:pt x="6357" y="2913"/>
                    <a:pt x="6357" y="2913"/>
                    <a:pt x="6357" y="2913"/>
                  </a:cubicBezTo>
                  <a:cubicBezTo>
                    <a:pt x="6374" y="2772"/>
                    <a:pt x="6466" y="2697"/>
                    <a:pt x="6669" y="2697"/>
                  </a:cubicBezTo>
                  <a:close/>
                  <a:moveTo>
                    <a:pt x="9409" y="2913"/>
                  </a:moveTo>
                  <a:cubicBezTo>
                    <a:pt x="9095" y="2913"/>
                    <a:pt x="9095" y="2913"/>
                    <a:pt x="9095" y="2913"/>
                  </a:cubicBezTo>
                  <a:cubicBezTo>
                    <a:pt x="8743" y="3397"/>
                    <a:pt x="8743" y="3397"/>
                    <a:pt x="8743" y="3397"/>
                  </a:cubicBezTo>
                  <a:cubicBezTo>
                    <a:pt x="8392" y="2913"/>
                    <a:pt x="8392" y="2913"/>
                    <a:pt x="8392" y="2913"/>
                  </a:cubicBezTo>
                  <a:cubicBezTo>
                    <a:pt x="8078" y="2913"/>
                    <a:pt x="8078" y="2913"/>
                    <a:pt x="8078" y="2913"/>
                  </a:cubicBezTo>
                  <a:cubicBezTo>
                    <a:pt x="8586" y="3591"/>
                    <a:pt x="8586" y="3591"/>
                    <a:pt x="8586" y="3591"/>
                  </a:cubicBezTo>
                  <a:cubicBezTo>
                    <a:pt x="8030" y="4334"/>
                    <a:pt x="8030" y="4334"/>
                    <a:pt x="8030" y="4334"/>
                  </a:cubicBezTo>
                  <a:cubicBezTo>
                    <a:pt x="8344" y="4334"/>
                    <a:pt x="8344" y="4334"/>
                    <a:pt x="8344" y="4334"/>
                  </a:cubicBezTo>
                  <a:cubicBezTo>
                    <a:pt x="8743" y="3789"/>
                    <a:pt x="8743" y="3789"/>
                    <a:pt x="8743" y="3789"/>
                  </a:cubicBezTo>
                  <a:cubicBezTo>
                    <a:pt x="9142" y="4334"/>
                    <a:pt x="9142" y="4334"/>
                    <a:pt x="9142" y="4334"/>
                  </a:cubicBezTo>
                  <a:cubicBezTo>
                    <a:pt x="9457" y="4334"/>
                    <a:pt x="9457" y="4334"/>
                    <a:pt x="9457" y="4334"/>
                  </a:cubicBezTo>
                  <a:cubicBezTo>
                    <a:pt x="8901" y="3591"/>
                    <a:pt x="8901" y="3591"/>
                    <a:pt x="8901" y="3591"/>
                  </a:cubicBezTo>
                  <a:lnTo>
                    <a:pt x="9409" y="2913"/>
                  </a:lnTo>
                  <a:close/>
                  <a:moveTo>
                    <a:pt x="8117" y="3623"/>
                  </a:moveTo>
                  <a:cubicBezTo>
                    <a:pt x="8117" y="4160"/>
                    <a:pt x="7730" y="4362"/>
                    <a:pt x="7416" y="4362"/>
                  </a:cubicBezTo>
                  <a:cubicBezTo>
                    <a:pt x="7102" y="4362"/>
                    <a:pt x="6715" y="4160"/>
                    <a:pt x="6715" y="3623"/>
                  </a:cubicBezTo>
                  <a:cubicBezTo>
                    <a:pt x="6715" y="3087"/>
                    <a:pt x="7102" y="2884"/>
                    <a:pt x="7416" y="2884"/>
                  </a:cubicBezTo>
                  <a:cubicBezTo>
                    <a:pt x="7730" y="2884"/>
                    <a:pt x="8117" y="3087"/>
                    <a:pt x="8117" y="3623"/>
                  </a:cubicBezTo>
                  <a:close/>
                  <a:moveTo>
                    <a:pt x="7857" y="3623"/>
                  </a:moveTo>
                  <a:cubicBezTo>
                    <a:pt x="7857" y="3187"/>
                    <a:pt x="7551" y="3119"/>
                    <a:pt x="7416" y="3119"/>
                  </a:cubicBezTo>
                  <a:cubicBezTo>
                    <a:pt x="7282" y="3119"/>
                    <a:pt x="6975" y="3187"/>
                    <a:pt x="6975" y="3623"/>
                  </a:cubicBezTo>
                  <a:cubicBezTo>
                    <a:pt x="6975" y="4060"/>
                    <a:pt x="7282" y="4127"/>
                    <a:pt x="7416" y="4127"/>
                  </a:cubicBezTo>
                  <a:cubicBezTo>
                    <a:pt x="7551" y="4127"/>
                    <a:pt x="7857" y="4060"/>
                    <a:pt x="7857" y="36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6" name="Freeform 6"/>
            <p:cNvSpPr>
              <a:spLocks noEditPoints="1"/>
            </p:cNvSpPr>
            <p:nvPr/>
          </p:nvSpPr>
          <p:spPr bwMode="auto">
            <a:xfrm>
              <a:off x="-7383" y="2822"/>
              <a:ext cx="14039" cy="4494"/>
            </a:xfrm>
            <a:custGeom>
              <a:avLst/>
              <a:gdLst>
                <a:gd name="T0" fmla="*/ 1196 w 5941"/>
                <a:gd name="T1" fmla="*/ 1314 h 1901"/>
                <a:gd name="T2" fmla="*/ 1161 w 5941"/>
                <a:gd name="T3" fmla="*/ 1683 h 1901"/>
                <a:gd name="T4" fmla="*/ 648 w 5941"/>
                <a:gd name="T5" fmla="*/ 1901 h 1901"/>
                <a:gd name="T6" fmla="*/ 0 w 5941"/>
                <a:gd name="T7" fmla="*/ 1435 h 1901"/>
                <a:gd name="T8" fmla="*/ 264 w 5941"/>
                <a:gd name="T9" fmla="*/ 1435 h 1901"/>
                <a:gd name="T10" fmla="*/ 602 w 5941"/>
                <a:gd name="T11" fmla="*/ 1664 h 1901"/>
                <a:gd name="T12" fmla="*/ 962 w 5941"/>
                <a:gd name="T13" fmla="*/ 1509 h 1901"/>
                <a:gd name="T14" fmla="*/ 601 w 5941"/>
                <a:gd name="T15" fmla="*/ 1252 h 1901"/>
                <a:gd name="T16" fmla="*/ 194 w 5941"/>
                <a:gd name="T17" fmla="*/ 1118 h 1901"/>
                <a:gd name="T18" fmla="*/ 36 w 5941"/>
                <a:gd name="T19" fmla="*/ 788 h 1901"/>
                <a:gd name="T20" fmla="*/ 655 w 5941"/>
                <a:gd name="T21" fmla="*/ 425 h 1901"/>
                <a:gd name="T22" fmla="*/ 1193 w 5941"/>
                <a:gd name="T23" fmla="*/ 848 h 1901"/>
                <a:gd name="T24" fmla="*/ 928 w 5941"/>
                <a:gd name="T25" fmla="*/ 848 h 1901"/>
                <a:gd name="T26" fmla="*/ 632 w 5941"/>
                <a:gd name="T27" fmla="*/ 659 h 1901"/>
                <a:gd name="T28" fmla="*/ 294 w 5941"/>
                <a:gd name="T29" fmla="*/ 818 h 1901"/>
                <a:gd name="T30" fmla="*/ 654 w 5941"/>
                <a:gd name="T31" fmla="*/ 1022 h 1901"/>
                <a:gd name="T32" fmla="*/ 1196 w 5941"/>
                <a:gd name="T33" fmla="*/ 1314 h 1901"/>
                <a:gd name="T34" fmla="*/ 1384 w 5941"/>
                <a:gd name="T35" fmla="*/ 268 h 1901"/>
                <a:gd name="T36" fmla="*/ 1384 w 5941"/>
                <a:gd name="T37" fmla="*/ 0 h 1901"/>
                <a:gd name="T38" fmla="*/ 1644 w 5941"/>
                <a:gd name="T39" fmla="*/ 0 h 1901"/>
                <a:gd name="T40" fmla="*/ 1644 w 5941"/>
                <a:gd name="T41" fmla="*/ 268 h 1901"/>
                <a:gd name="T42" fmla="*/ 1384 w 5941"/>
                <a:gd name="T43" fmla="*/ 268 h 1901"/>
                <a:gd name="T44" fmla="*/ 1384 w 5941"/>
                <a:gd name="T45" fmla="*/ 1872 h 1901"/>
                <a:gd name="T46" fmla="*/ 1384 w 5941"/>
                <a:gd name="T47" fmla="*/ 451 h 1901"/>
                <a:gd name="T48" fmla="*/ 1644 w 5941"/>
                <a:gd name="T49" fmla="*/ 451 h 1901"/>
                <a:gd name="T50" fmla="*/ 1644 w 5941"/>
                <a:gd name="T51" fmla="*/ 1872 h 1901"/>
                <a:gd name="T52" fmla="*/ 1384 w 5941"/>
                <a:gd name="T53" fmla="*/ 1872 h 1901"/>
                <a:gd name="T54" fmla="*/ 1838 w 5941"/>
                <a:gd name="T55" fmla="*/ 1872 h 1901"/>
                <a:gd name="T56" fmla="*/ 1838 w 5941"/>
                <a:gd name="T57" fmla="*/ 0 h 1901"/>
                <a:gd name="T58" fmla="*/ 2099 w 5941"/>
                <a:gd name="T59" fmla="*/ 0 h 1901"/>
                <a:gd name="T60" fmla="*/ 2099 w 5941"/>
                <a:gd name="T61" fmla="*/ 1872 h 1901"/>
                <a:gd name="T62" fmla="*/ 1838 w 5941"/>
                <a:gd name="T63" fmla="*/ 1872 h 1901"/>
                <a:gd name="T64" fmla="*/ 3643 w 5941"/>
                <a:gd name="T65" fmla="*/ 451 h 1901"/>
                <a:gd name="T66" fmla="*/ 3075 w 5941"/>
                <a:gd name="T67" fmla="*/ 1872 h 1901"/>
                <a:gd name="T68" fmla="*/ 2784 w 5941"/>
                <a:gd name="T69" fmla="*/ 1872 h 1901"/>
                <a:gd name="T70" fmla="*/ 2216 w 5941"/>
                <a:gd name="T71" fmla="*/ 451 h 1901"/>
                <a:gd name="T72" fmla="*/ 2493 w 5941"/>
                <a:gd name="T73" fmla="*/ 451 h 1901"/>
                <a:gd name="T74" fmla="*/ 2930 w 5941"/>
                <a:gd name="T75" fmla="*/ 1557 h 1901"/>
                <a:gd name="T76" fmla="*/ 3367 w 5941"/>
                <a:gd name="T77" fmla="*/ 451 h 1901"/>
                <a:gd name="T78" fmla="*/ 3643 w 5941"/>
                <a:gd name="T79" fmla="*/ 451 h 1901"/>
                <a:gd name="T80" fmla="*/ 5941 w 5941"/>
                <a:gd name="T81" fmla="*/ 685 h 1901"/>
                <a:gd name="T82" fmla="*/ 5445 w 5941"/>
                <a:gd name="T83" fmla="*/ 1221 h 1901"/>
                <a:gd name="T84" fmla="*/ 5445 w 5941"/>
                <a:gd name="T85" fmla="*/ 1872 h 1901"/>
                <a:gd name="T86" fmla="*/ 5184 w 5941"/>
                <a:gd name="T87" fmla="*/ 1872 h 1901"/>
                <a:gd name="T88" fmla="*/ 5184 w 5941"/>
                <a:gd name="T89" fmla="*/ 451 h 1901"/>
                <a:gd name="T90" fmla="*/ 5445 w 5941"/>
                <a:gd name="T91" fmla="*/ 451 h 1901"/>
                <a:gd name="T92" fmla="*/ 5445 w 5941"/>
                <a:gd name="T93" fmla="*/ 644 h 1901"/>
                <a:gd name="T94" fmla="*/ 5941 w 5941"/>
                <a:gd name="T95" fmla="*/ 451 h 1901"/>
                <a:gd name="T96" fmla="*/ 5941 w 5941"/>
                <a:gd name="T97" fmla="*/ 685 h 1901"/>
                <a:gd name="T98" fmla="*/ 5018 w 5941"/>
                <a:gd name="T99" fmla="*/ 1229 h 1901"/>
                <a:gd name="T100" fmla="*/ 5020 w 5941"/>
                <a:gd name="T101" fmla="*/ 1161 h 1901"/>
                <a:gd name="T102" fmla="*/ 4319 w 5941"/>
                <a:gd name="T103" fmla="*/ 422 h 1901"/>
                <a:gd name="T104" fmla="*/ 3618 w 5941"/>
                <a:gd name="T105" fmla="*/ 1161 h 1901"/>
                <a:gd name="T106" fmla="*/ 4319 w 5941"/>
                <a:gd name="T107" fmla="*/ 1900 h 1901"/>
                <a:gd name="T108" fmla="*/ 4980 w 5941"/>
                <a:gd name="T109" fmla="*/ 1435 h 1901"/>
                <a:gd name="T110" fmla="*/ 4704 w 5941"/>
                <a:gd name="T111" fmla="*/ 1435 h 1901"/>
                <a:gd name="T112" fmla="*/ 4319 w 5941"/>
                <a:gd name="T113" fmla="*/ 1665 h 1901"/>
                <a:gd name="T114" fmla="*/ 3881 w 5941"/>
                <a:gd name="T115" fmla="*/ 1229 h 1901"/>
                <a:gd name="T116" fmla="*/ 5018 w 5941"/>
                <a:gd name="T117" fmla="*/ 1229 h 1901"/>
                <a:gd name="T118" fmla="*/ 4319 w 5941"/>
                <a:gd name="T119" fmla="*/ 657 h 1901"/>
                <a:gd name="T120" fmla="*/ 4742 w 5941"/>
                <a:gd name="T121" fmla="*/ 994 h 1901"/>
                <a:gd name="T122" fmla="*/ 3896 w 5941"/>
                <a:gd name="T123" fmla="*/ 994 h 1901"/>
                <a:gd name="T124" fmla="*/ 4319 w 5941"/>
                <a:gd name="T125" fmla="*/ 657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41" h="1901">
                  <a:moveTo>
                    <a:pt x="1196" y="1314"/>
                  </a:moveTo>
                  <a:cubicBezTo>
                    <a:pt x="1239" y="1407"/>
                    <a:pt x="1251" y="1557"/>
                    <a:pt x="1161" y="1683"/>
                  </a:cubicBezTo>
                  <a:cubicBezTo>
                    <a:pt x="1078" y="1800"/>
                    <a:pt x="909" y="1901"/>
                    <a:pt x="648" y="1901"/>
                  </a:cubicBezTo>
                  <a:cubicBezTo>
                    <a:pt x="383" y="1901"/>
                    <a:pt x="45" y="1767"/>
                    <a:pt x="0" y="1435"/>
                  </a:cubicBezTo>
                  <a:cubicBezTo>
                    <a:pt x="264" y="1435"/>
                    <a:pt x="264" y="1435"/>
                    <a:pt x="264" y="1435"/>
                  </a:cubicBezTo>
                  <a:cubicBezTo>
                    <a:pt x="301" y="1588"/>
                    <a:pt x="462" y="1650"/>
                    <a:pt x="602" y="1664"/>
                  </a:cubicBezTo>
                  <a:cubicBezTo>
                    <a:pt x="756" y="1677"/>
                    <a:pt x="939" y="1623"/>
                    <a:pt x="962" y="1509"/>
                  </a:cubicBezTo>
                  <a:cubicBezTo>
                    <a:pt x="986" y="1392"/>
                    <a:pt x="935" y="1310"/>
                    <a:pt x="601" y="1252"/>
                  </a:cubicBezTo>
                  <a:cubicBezTo>
                    <a:pt x="514" y="1237"/>
                    <a:pt x="321" y="1204"/>
                    <a:pt x="194" y="1118"/>
                  </a:cubicBezTo>
                  <a:cubicBezTo>
                    <a:pt x="93" y="1049"/>
                    <a:pt x="13" y="944"/>
                    <a:pt x="36" y="788"/>
                  </a:cubicBezTo>
                  <a:cubicBezTo>
                    <a:pt x="71" y="529"/>
                    <a:pt x="370" y="400"/>
                    <a:pt x="655" y="425"/>
                  </a:cubicBezTo>
                  <a:cubicBezTo>
                    <a:pt x="903" y="445"/>
                    <a:pt x="1155" y="579"/>
                    <a:pt x="1193" y="848"/>
                  </a:cubicBezTo>
                  <a:cubicBezTo>
                    <a:pt x="928" y="848"/>
                    <a:pt x="928" y="848"/>
                    <a:pt x="928" y="848"/>
                  </a:cubicBezTo>
                  <a:cubicBezTo>
                    <a:pt x="897" y="726"/>
                    <a:pt x="750" y="667"/>
                    <a:pt x="632" y="659"/>
                  </a:cubicBezTo>
                  <a:cubicBezTo>
                    <a:pt x="489" y="649"/>
                    <a:pt x="296" y="682"/>
                    <a:pt x="294" y="818"/>
                  </a:cubicBezTo>
                  <a:cubicBezTo>
                    <a:pt x="293" y="907"/>
                    <a:pt x="343" y="968"/>
                    <a:pt x="654" y="1022"/>
                  </a:cubicBezTo>
                  <a:cubicBezTo>
                    <a:pt x="864" y="1058"/>
                    <a:pt x="1105" y="1122"/>
                    <a:pt x="1196" y="1314"/>
                  </a:cubicBezTo>
                  <a:close/>
                  <a:moveTo>
                    <a:pt x="1384" y="268"/>
                  </a:moveTo>
                  <a:cubicBezTo>
                    <a:pt x="1384" y="0"/>
                    <a:pt x="1384" y="0"/>
                    <a:pt x="1384" y="0"/>
                  </a:cubicBezTo>
                  <a:cubicBezTo>
                    <a:pt x="1644" y="0"/>
                    <a:pt x="1644" y="0"/>
                    <a:pt x="1644" y="0"/>
                  </a:cubicBezTo>
                  <a:cubicBezTo>
                    <a:pt x="1644" y="268"/>
                    <a:pt x="1644" y="268"/>
                    <a:pt x="1644" y="268"/>
                  </a:cubicBezTo>
                  <a:lnTo>
                    <a:pt x="1384" y="268"/>
                  </a:lnTo>
                  <a:close/>
                  <a:moveTo>
                    <a:pt x="1384" y="1872"/>
                  </a:moveTo>
                  <a:cubicBezTo>
                    <a:pt x="1384" y="451"/>
                    <a:pt x="1384" y="451"/>
                    <a:pt x="1384" y="451"/>
                  </a:cubicBezTo>
                  <a:cubicBezTo>
                    <a:pt x="1644" y="451"/>
                    <a:pt x="1644" y="451"/>
                    <a:pt x="1644" y="451"/>
                  </a:cubicBezTo>
                  <a:cubicBezTo>
                    <a:pt x="1644" y="1872"/>
                    <a:pt x="1644" y="1872"/>
                    <a:pt x="1644" y="1872"/>
                  </a:cubicBezTo>
                  <a:lnTo>
                    <a:pt x="1384" y="1872"/>
                  </a:lnTo>
                  <a:close/>
                  <a:moveTo>
                    <a:pt x="1838" y="1872"/>
                  </a:moveTo>
                  <a:cubicBezTo>
                    <a:pt x="1838" y="0"/>
                    <a:pt x="1838" y="0"/>
                    <a:pt x="1838" y="0"/>
                  </a:cubicBezTo>
                  <a:cubicBezTo>
                    <a:pt x="2099" y="0"/>
                    <a:pt x="2099" y="0"/>
                    <a:pt x="2099" y="0"/>
                  </a:cubicBezTo>
                  <a:cubicBezTo>
                    <a:pt x="2099" y="1872"/>
                    <a:pt x="2099" y="1872"/>
                    <a:pt x="2099" y="1872"/>
                  </a:cubicBezTo>
                  <a:lnTo>
                    <a:pt x="1838" y="1872"/>
                  </a:lnTo>
                  <a:close/>
                  <a:moveTo>
                    <a:pt x="3643" y="451"/>
                  </a:moveTo>
                  <a:cubicBezTo>
                    <a:pt x="3075" y="1872"/>
                    <a:pt x="3075" y="1872"/>
                    <a:pt x="3075" y="1872"/>
                  </a:cubicBezTo>
                  <a:cubicBezTo>
                    <a:pt x="2784" y="1872"/>
                    <a:pt x="2784" y="1872"/>
                    <a:pt x="2784" y="1872"/>
                  </a:cubicBezTo>
                  <a:cubicBezTo>
                    <a:pt x="2216" y="451"/>
                    <a:pt x="2216" y="451"/>
                    <a:pt x="2216" y="451"/>
                  </a:cubicBezTo>
                  <a:cubicBezTo>
                    <a:pt x="2493" y="451"/>
                    <a:pt x="2493" y="451"/>
                    <a:pt x="2493" y="451"/>
                  </a:cubicBezTo>
                  <a:cubicBezTo>
                    <a:pt x="2930" y="1557"/>
                    <a:pt x="2930" y="1557"/>
                    <a:pt x="2930" y="1557"/>
                  </a:cubicBezTo>
                  <a:cubicBezTo>
                    <a:pt x="3367" y="451"/>
                    <a:pt x="3367" y="451"/>
                    <a:pt x="3367" y="451"/>
                  </a:cubicBezTo>
                  <a:lnTo>
                    <a:pt x="3643" y="451"/>
                  </a:lnTo>
                  <a:close/>
                  <a:moveTo>
                    <a:pt x="5941" y="685"/>
                  </a:moveTo>
                  <a:cubicBezTo>
                    <a:pt x="5533" y="685"/>
                    <a:pt x="5445" y="1037"/>
                    <a:pt x="5445" y="1221"/>
                  </a:cubicBezTo>
                  <a:cubicBezTo>
                    <a:pt x="5445" y="1872"/>
                    <a:pt x="5445" y="1872"/>
                    <a:pt x="5445" y="1872"/>
                  </a:cubicBezTo>
                  <a:cubicBezTo>
                    <a:pt x="5184" y="1872"/>
                    <a:pt x="5184" y="1872"/>
                    <a:pt x="5184" y="1872"/>
                  </a:cubicBezTo>
                  <a:cubicBezTo>
                    <a:pt x="5184" y="451"/>
                    <a:pt x="5184" y="451"/>
                    <a:pt x="5184" y="451"/>
                  </a:cubicBezTo>
                  <a:cubicBezTo>
                    <a:pt x="5445" y="451"/>
                    <a:pt x="5445" y="451"/>
                    <a:pt x="5445" y="451"/>
                  </a:cubicBezTo>
                  <a:cubicBezTo>
                    <a:pt x="5445" y="644"/>
                    <a:pt x="5445" y="644"/>
                    <a:pt x="5445" y="644"/>
                  </a:cubicBezTo>
                  <a:cubicBezTo>
                    <a:pt x="5520" y="563"/>
                    <a:pt x="5703" y="451"/>
                    <a:pt x="5941" y="451"/>
                  </a:cubicBezTo>
                  <a:lnTo>
                    <a:pt x="5941" y="685"/>
                  </a:lnTo>
                  <a:close/>
                  <a:moveTo>
                    <a:pt x="5018" y="1229"/>
                  </a:moveTo>
                  <a:cubicBezTo>
                    <a:pt x="5019" y="1207"/>
                    <a:pt x="5020" y="1184"/>
                    <a:pt x="5020" y="1161"/>
                  </a:cubicBezTo>
                  <a:cubicBezTo>
                    <a:pt x="5020" y="625"/>
                    <a:pt x="4632" y="422"/>
                    <a:pt x="4319" y="422"/>
                  </a:cubicBezTo>
                  <a:cubicBezTo>
                    <a:pt x="4005" y="422"/>
                    <a:pt x="3618" y="625"/>
                    <a:pt x="3618" y="1161"/>
                  </a:cubicBezTo>
                  <a:cubicBezTo>
                    <a:pt x="3618" y="1698"/>
                    <a:pt x="4005" y="1900"/>
                    <a:pt x="4319" y="1900"/>
                  </a:cubicBezTo>
                  <a:cubicBezTo>
                    <a:pt x="4572" y="1900"/>
                    <a:pt x="4873" y="1768"/>
                    <a:pt x="4980" y="1435"/>
                  </a:cubicBezTo>
                  <a:cubicBezTo>
                    <a:pt x="4704" y="1435"/>
                    <a:pt x="4704" y="1435"/>
                    <a:pt x="4704" y="1435"/>
                  </a:cubicBezTo>
                  <a:cubicBezTo>
                    <a:pt x="4610" y="1628"/>
                    <a:pt x="4418" y="1665"/>
                    <a:pt x="4319" y="1665"/>
                  </a:cubicBezTo>
                  <a:cubicBezTo>
                    <a:pt x="4192" y="1665"/>
                    <a:pt x="3911" y="1605"/>
                    <a:pt x="3881" y="1229"/>
                  </a:cubicBezTo>
                  <a:lnTo>
                    <a:pt x="5018" y="1229"/>
                  </a:lnTo>
                  <a:close/>
                  <a:moveTo>
                    <a:pt x="4319" y="657"/>
                  </a:moveTo>
                  <a:cubicBezTo>
                    <a:pt x="4434" y="657"/>
                    <a:pt x="4675" y="707"/>
                    <a:pt x="4742" y="994"/>
                  </a:cubicBezTo>
                  <a:cubicBezTo>
                    <a:pt x="3896" y="994"/>
                    <a:pt x="3896" y="994"/>
                    <a:pt x="3896" y="994"/>
                  </a:cubicBezTo>
                  <a:cubicBezTo>
                    <a:pt x="3963" y="707"/>
                    <a:pt x="4204" y="657"/>
                    <a:pt x="4319" y="6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05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81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957067"/>
            <a:ext cx="7882695" cy="911898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meeting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536251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887903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Silver Fox Productions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1685838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7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070988"/>
            <a:ext cx="7882695" cy="1797989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139770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687874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Explanatory text.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487455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3688161"/>
            <a:ext cx="7882695" cy="980537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485533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4.81481E-6 L 2.18286E-6 4.81481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1.48148E-6 L -3.09977E-7 1.48148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>
        <p:tmplLst>
          <p:tmpl>
            <p:tnLst>
              <p:par>
                <p:cTn xmlns:p14="http://schemas.microsoft.com/office/powerpoint/2010/main" presetID="63" presetClass="path" presetSubtype="0" decel="100000" fill="hold" nodeType="withEffect">
                  <p:stCondLst>
                    <p:cond delay="150"/>
                  </p:stCondLst>
                  <p:childTnLst>
                    <p:animMotion origin="layout" path="M 0.02605 4.81481E-6 L 2.18286E-6 4.81481E-6 " pathEditMode="relative" rAng="0" ptsTypes="AA">
                      <p:cBhvr>
                        <p:cTn dur="600" fill="hold"/>
                        <p:tgtEl>
                          <p:spTgt spid="8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302" y="0"/>
                    </p:animMotion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6" name="Title 1"/>
          <p:cNvSpPr>
            <a:spLocks noGrp="1"/>
          </p:cNvSpPr>
          <p:nvPr>
            <p:ph type="title" hasCustomPrompt="1"/>
          </p:nvPr>
        </p:nvSpPr>
        <p:spPr>
          <a:xfrm>
            <a:off x="583641" y="998788"/>
            <a:ext cx="3678241" cy="3672641"/>
          </a:xfrm>
        </p:spPr>
        <p:txBody>
          <a:bodyPr wrap="square" lIns="67202" tIns="33602" rIns="67202" bIns="33602" anchor="t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list title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387493" y="1486651"/>
            <a:ext cx="4089996" cy="319906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cap="none" spc="-52" baseline="0" dirty="0">
                <a:ln w="3175">
                  <a:noFill/>
                </a:ln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marL="0" marR="0" lvl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Subtitle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6" y="487455"/>
            <a:ext cx="387684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7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1"/>
      <p:bldP spid="7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1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3" y="4136882"/>
            <a:ext cx="4887519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887467"/>
            <a:ext cx="4878624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6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1"/>
      <p:bldP spid="76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1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3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18339"/>
            <a:ext cx="8741880" cy="674749"/>
          </a:xfrm>
          <a:prstGeom prst="rect">
            <a:avLst/>
          </a:prstGeom>
        </p:spPr>
        <p:txBody>
          <a:bodyPr vert="horz" wrap="square" lIns="107524" tIns="67202" rIns="107524" bIns="67202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658478"/>
          </a:xfrm>
          <a:prstGeom prst="rect">
            <a:avLst/>
          </a:prstGeom>
        </p:spPr>
        <p:txBody>
          <a:bodyPr vert="horz" wrap="square" lIns="107524" tIns="67202" rIns="107524" bIns="67202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35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23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1909" marR="0" indent="-251909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29177" marR="0" indent="-177268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7788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5726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3667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4387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5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21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36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6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9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4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081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697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13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3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2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de.org/promot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316" y="874184"/>
            <a:ext cx="8229600" cy="175431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Computers and software are changing everything…</a:t>
            </a:r>
          </a:p>
        </p:txBody>
      </p:sp>
    </p:spTree>
    <p:extLst>
      <p:ext uri="{BB962C8B-B14F-4D97-AF65-F5344CB8AC3E}">
        <p14:creationId xmlns:p14="http://schemas.microsoft.com/office/powerpoint/2010/main" val="294029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t="24110" r="464" b="2687"/>
          <a:stretch/>
        </p:blipFill>
        <p:spPr>
          <a:xfrm>
            <a:off x="0" y="1"/>
            <a:ext cx="9144000" cy="51435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</p:spTree>
    <p:extLst>
      <p:ext uri="{BB962C8B-B14F-4D97-AF65-F5344CB8AC3E}">
        <p14:creationId xmlns:p14="http://schemas.microsoft.com/office/powerpoint/2010/main" val="31122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" b="73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flipH="1">
            <a:off x="6763206" y="-37077"/>
            <a:ext cx="2412809" cy="839211"/>
          </a:xfrm>
          <a:prstGeom prst="rect">
            <a:avLst/>
          </a:prstGeom>
        </p:spPr>
        <p:txBody>
          <a:bodyPr vert="horz" lIns="0" tIns="30464" rIns="0" bIns="30464" rtlCol="0" anchor="ctr">
            <a:noAutofit/>
          </a:bodyPr>
          <a:lstStyle>
            <a:lvl1pPr algn="l" defTabSz="414415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3700" b="0" i="0" kern="1200">
                <a:solidFill>
                  <a:schemeClr val="accent1"/>
                </a:solidFill>
                <a:latin typeface="Gotham Bold"/>
                <a:ea typeface="+mj-ea"/>
                <a:cs typeface="Gotham Bold"/>
              </a:defRPr>
            </a:lvl1pPr>
          </a:lstStyle>
          <a:p>
            <a:pPr defTabSz="685557">
              <a:lnSpc>
                <a:spcPct val="100000"/>
              </a:lnSpc>
            </a:pPr>
            <a:r>
              <a:rPr lang="en-US" sz="2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Ada Lovelace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154" y="4179907"/>
            <a:ext cx="7557773" cy="746879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 program: 1843</a:t>
            </a:r>
          </a:p>
        </p:txBody>
      </p:sp>
    </p:spTree>
    <p:extLst>
      <p:ext uri="{BB962C8B-B14F-4D97-AF65-F5344CB8AC3E}">
        <p14:creationId xmlns:p14="http://schemas.microsoft.com/office/powerpoint/2010/main" val="12888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12363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03743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415496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foundational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135536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jpe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3" t="1047" r="8651" b="92"/>
          <a:stretch/>
        </p:blipFill>
        <p:spPr>
          <a:xfrm>
            <a:off x="7244704" y="3146897"/>
            <a:ext cx="1706572" cy="177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27" t="-355" r="26396" b="-263"/>
          <a:stretch/>
        </p:blipFill>
        <p:spPr>
          <a:xfrm>
            <a:off x="201930" y="3146898"/>
            <a:ext cx="1708209" cy="1778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52" t="240" r="37616" b="-260"/>
          <a:stretch/>
        </p:blipFill>
        <p:spPr>
          <a:xfrm>
            <a:off x="1963106" y="3142121"/>
            <a:ext cx="1708291" cy="1783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231" t="1044" r="11025" b="439"/>
          <a:stretch/>
        </p:blipFill>
        <p:spPr>
          <a:xfrm>
            <a:off x="3724364" y="3146898"/>
            <a:ext cx="1707833" cy="177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99" y="902272"/>
            <a:ext cx="1722700" cy="1399636"/>
          </a:xfrm>
          <a:prstGeom prst="rect">
            <a:avLst/>
          </a:prstGeom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206566" y="223905"/>
            <a:ext cx="6965695" cy="700431"/>
          </a:xfrm>
          <a:prstGeom prst="rect">
            <a:avLst/>
          </a:prstGeom>
        </p:spPr>
        <p:txBody>
          <a:bodyPr lIns="134453" tIns="67227" rIns="67227" bIns="33613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Technology affects </a:t>
            </a:r>
            <a:r>
              <a:rPr lang="en-US" sz="3200" b="1" i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every </a:t>
            </a:r>
            <a:r>
              <a:rPr lang="en-US" sz="32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field:</a:t>
            </a:r>
            <a:endParaRPr lang="en-US" sz="32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5" y="1190121"/>
            <a:ext cx="3166842" cy="1813748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62" t="-442" r="27578" b="478"/>
          <a:stretch/>
        </p:blipFill>
        <p:spPr>
          <a:xfrm>
            <a:off x="5485164" y="3146897"/>
            <a:ext cx="1707689" cy="1781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7832" y="950080"/>
            <a:ext cx="3735917" cy="20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0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34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3.24483E-6 0.00023 " pathEditMode="relative" rAng="0" ptsTypes="AA">
                                      <p:cBhvr>
                                        <p:cTn id="55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undatio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1" y="770202"/>
            <a:ext cx="7962900" cy="44791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05200" y="4112680"/>
            <a:ext cx="3543300" cy="84772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Just like they learn about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digestive system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photosynthesis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electricity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583" y="232833"/>
            <a:ext cx="8803219" cy="168169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 21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century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student should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have a chance to learn about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algorithms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how to make </a:t>
            </a:r>
            <a:r>
              <a:rPr lang="en-US" sz="2400" b="1" i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apps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how the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internet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works. </a:t>
            </a:r>
          </a:p>
        </p:txBody>
      </p:sp>
    </p:spTree>
    <p:extLst>
      <p:ext uri="{BB962C8B-B14F-4D97-AF65-F5344CB8AC3E}">
        <p14:creationId xmlns:p14="http://schemas.microsoft.com/office/powerpoint/2010/main" val="197759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3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The tech industry is desperately trying to hire computer programmers in California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57747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The tech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 </a:t>
            </a:r>
            <a:r>
              <a:rPr lang="en-US" sz="4400" dirty="0">
                <a:latin typeface="Arial"/>
                <a:cs typeface="Arial"/>
              </a:rPr>
              <a:t>industry is desperately trying to hire computer programmers </a:t>
            </a:r>
            <a:r>
              <a:rPr lang="en-US" sz="4400" strike="sngStrike" dirty="0">
                <a:latin typeface="Arial"/>
                <a:cs typeface="Arial"/>
              </a:rPr>
              <a:t>in California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everywhere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29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3416310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The picture in Ohio:</a:t>
            </a:r>
          </a:p>
          <a:p>
            <a:r>
              <a:rPr lang="en-US" sz="4000" dirty="0">
                <a:latin typeface="Arial"/>
                <a:cs typeface="Arial"/>
              </a:rPr>
              <a:t>21,000 open computing jobs</a:t>
            </a:r>
          </a:p>
          <a:p>
            <a:r>
              <a:rPr lang="en-US" sz="4000" dirty="0">
                <a:latin typeface="Arial"/>
                <a:cs typeface="Arial"/>
              </a:rPr>
              <a:t>1,000 computer science graduates</a:t>
            </a:r>
            <a:r>
              <a:rPr lang="en-US" sz="4400" dirty="0">
                <a:latin typeface="Arial"/>
                <a:cs typeface="Arial"/>
              </a:rPr>
              <a:t> </a:t>
            </a:r>
          </a:p>
          <a:p>
            <a:r>
              <a:rPr lang="en-US" sz="4400" dirty="0">
                <a:latin typeface="Arial"/>
                <a:cs typeface="Arial"/>
              </a:rPr>
              <a:t>67 high schools </a:t>
            </a:r>
            <a:r>
              <a:rPr lang="en-US" sz="4400" dirty="0" smtClean="0">
                <a:latin typeface="Arial"/>
                <a:cs typeface="Arial"/>
              </a:rPr>
              <a:t>teach </a:t>
            </a:r>
            <a:r>
              <a:rPr lang="en-US" sz="4400" dirty="0">
                <a:latin typeface="Arial"/>
                <a:cs typeface="Arial"/>
              </a:rPr>
              <a:t>AP CS</a:t>
            </a:r>
          </a:p>
          <a:p>
            <a:endParaRPr lang="en-US" sz="4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169" y="158751"/>
            <a:ext cx="6307667" cy="941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r>
              <a:rPr lang="en-US" sz="1600" dirty="0"/>
              <a:t>To present this slide – right-click it in the slide-sorter and un-hide it. </a:t>
            </a:r>
          </a:p>
          <a:p>
            <a:pPr algn="ctr"/>
            <a:r>
              <a:rPr lang="en-US" sz="1600" dirty="0"/>
              <a:t>And update the stats and localize to wherever you’re presenting using data from fact-sheets at </a:t>
            </a:r>
            <a:r>
              <a:rPr lang="en-US" sz="1600" dirty="0">
                <a:hlinkClick r:id="rId3"/>
              </a:rPr>
              <a:t>http://code.org/promote</a:t>
            </a:r>
            <a:r>
              <a:rPr lang="en-US" sz="16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3083" y="4891505"/>
            <a:ext cx="5513856" cy="276989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National Science Foundation, College Board</a:t>
            </a:r>
          </a:p>
        </p:txBody>
      </p:sp>
    </p:spTree>
    <p:extLst>
      <p:ext uri="{BB962C8B-B14F-4D97-AF65-F5344CB8AC3E}">
        <p14:creationId xmlns:p14="http://schemas.microsoft.com/office/powerpoint/2010/main" val="99667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85625" y="4912671"/>
            <a:ext cx="3931314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Bureau of Labor Statistics</a:t>
            </a:r>
          </a:p>
        </p:txBody>
      </p:sp>
      <p:pic>
        <p:nvPicPr>
          <p:cNvPr id="5" name="Picture 4" descr="divers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33" y="485513"/>
            <a:ext cx="8170333" cy="49434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" y="137586"/>
            <a:ext cx="9228666" cy="861997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Bureau of Labor Statistics predicts 1 million open computing jobs in the U.S. by 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12246" y="2952750"/>
            <a:ext cx="1949054" cy="938708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These are jobs in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industry and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state.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70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…but 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majority of schools don’t teach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971026846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584116973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9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3898" y="4870339"/>
            <a:ext cx="14420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Brookings</a:t>
            </a:r>
          </a:p>
        </p:txBody>
      </p:sp>
      <p:pic>
        <p:nvPicPr>
          <p:cNvPr id="4" name="Picture 3" descr="ear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" y="0"/>
            <a:ext cx="7916333" cy="55340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5842" y="140807"/>
            <a:ext cx="88857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value 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a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 education</a:t>
            </a:r>
            <a:endParaRPr lang="en-US" sz="36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56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This problem is about “STEM” (Science, Technology, Engineering, and Math)…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9905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408404482"/>
              </p:ext>
            </p:extLst>
          </p:nvPr>
        </p:nvGraphicFramePr>
        <p:xfrm>
          <a:off x="724800" y="1392916"/>
          <a:ext cx="3576343" cy="335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105842" y="140807"/>
            <a:ext cx="84920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STEM problem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in 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cience: </a:t>
            </a: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0584" y="4866513"/>
            <a:ext cx="53655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Sources: Bureau of Labor Statistics, National Center for Education Statistics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440365" y="2112259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71%</a:t>
            </a:r>
            <a:endParaRPr lang="en-US" sz="5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</a:t>
            </a:r>
            <a:r>
              <a:rPr lang="en-US" sz="20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all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new jobs in STEM are in computing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22159143"/>
              </p:ext>
            </p:extLst>
          </p:nvPr>
        </p:nvGraphicFramePr>
        <p:xfrm>
          <a:off x="4536252" y="1345279"/>
          <a:ext cx="3932296" cy="3627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5506245" y="2041237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8%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STEM graduates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are in computer science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97994" y="140808"/>
            <a:ext cx="4515556" cy="86568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6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3" grpId="0"/>
      <p:bldP spid="13" grpId="1"/>
      <p:bldP spid="15" grpId="0"/>
      <p:bldP spid="16" grpId="0"/>
      <p:bldGraphic spid="21" grpId="0">
        <p:bldAsOne/>
      </p:bldGraphic>
      <p:bldP spid="22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59065" y="139031"/>
            <a:ext cx="8984937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Tech’s diversity problem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also in CS</a:t>
            </a: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8525" y="2987204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igh school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omputer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93085" y="299849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University </a:t>
            </a:r>
            <a:b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</a:b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80596" y="298156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Software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workforce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756393" y="1819442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62712" y="1802509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80838" y="991600"/>
            <a:ext cx="1384771" cy="1936459"/>
            <a:chOff x="3029469" y="1599257"/>
            <a:chExt cx="1074042" cy="165423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018865" y="1012297"/>
            <a:ext cx="1384771" cy="1936459"/>
            <a:chOff x="3029469" y="1599257"/>
            <a:chExt cx="1074042" cy="165423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7048047" y="984073"/>
            <a:ext cx="1384771" cy="1936459"/>
            <a:chOff x="3029469" y="1599257"/>
            <a:chExt cx="1074042" cy="165423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82225" y="4251592"/>
            <a:ext cx="8861777" cy="646321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Women who try AP Computer Science in high school are ten times more likely to major in it in college, and Black and Hispanic students are seven times more likely.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93613" y="4885870"/>
            <a:ext cx="7365721" cy="430877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/>
            <a:r>
              <a:rPr lang="en-US" sz="1100" dirty="0">
                <a:latin typeface="Arial"/>
                <a:ea typeface="Adobe Gothic Std B" panose="020B0800000000000000" pitchFamily="34" charset="-128"/>
                <a:cs typeface="Arial"/>
              </a:rPr>
              <a:t>Sources: College Board, 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National Center for Education Statistics, Bureau of Labor Statistics</a:t>
            </a:r>
          </a:p>
          <a:p>
            <a:pPr algn="r">
              <a:lnSpc>
                <a:spcPct val="100000"/>
              </a:lnSpc>
            </a:pPr>
            <a:endParaRPr lang="en-US" sz="11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4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202269"/>
            <a:ext cx="8229600" cy="2123624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 smtClean="0">
                <a:latin typeface="Arial"/>
                <a:cs typeface="Arial"/>
              </a:rPr>
              <a:t>Our state policies can help fix this picture…</a:t>
            </a:r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75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8" r="7068" b="8315"/>
          <a:stretch/>
        </p:blipFill>
        <p:spPr>
          <a:xfrm>
            <a:off x="1435100" y="1473200"/>
            <a:ext cx="5676900" cy="3556000"/>
          </a:xfrm>
          <a:prstGeom prst="rect">
            <a:avLst/>
          </a:prstGeom>
        </p:spPr>
      </p:pic>
      <p:pic>
        <p:nvPicPr>
          <p:cNvPr id="2" name="Picture 1" descr="map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8" t="78051" r="12346" b="8506"/>
          <a:stretch/>
        </p:blipFill>
        <p:spPr>
          <a:xfrm>
            <a:off x="6388100" y="3530600"/>
            <a:ext cx="2438400" cy="622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140807"/>
            <a:ext cx="8572500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CS can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count for graduation in </a:t>
            </a:r>
            <a:r>
              <a:rPr lang="en-US" sz="3200" b="1" dirty="0" smtClean="0">
                <a:solidFill>
                  <a:srgbClr val="7665A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28 states + DC</a:t>
            </a:r>
            <a:endParaRPr lang="en-US" sz="3200" b="1" dirty="0">
              <a:solidFill>
                <a:srgbClr val="7665A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525" y="691675"/>
            <a:ext cx="8633079" cy="157527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28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plus DC, computer science can count towards high school graduation math or science requirements -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up from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12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in 2013.</a:t>
            </a:r>
            <a:endParaRPr lang="en-US" sz="2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09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But fundamentally, this is the picture we need to solve: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021034350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024436572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4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Our students should learn to code…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177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Our students should learn to code…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Our </a:t>
            </a:r>
            <a:r>
              <a:rPr lang="en-US" sz="4400" b="1" dirty="0">
                <a:latin typeface="Arial"/>
                <a:cs typeface="Arial"/>
              </a:rPr>
              <a:t>schools</a:t>
            </a:r>
            <a:r>
              <a:rPr lang="en-US" sz="4400" dirty="0">
                <a:latin typeface="Arial"/>
                <a:cs typeface="Arial"/>
              </a:rPr>
              <a:t> should teach </a:t>
            </a:r>
            <a:r>
              <a:rPr lang="en-US" sz="4400" b="1" dirty="0">
                <a:latin typeface="Arial"/>
                <a:cs typeface="Arial"/>
              </a:rPr>
              <a:t>computer science 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80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on the rise…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303637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education is on the rise…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recovering from a 10-year </a:t>
            </a:r>
            <a:r>
              <a:rPr lang="en-US" sz="4400" b="1" dirty="0">
                <a:latin typeface="Arial"/>
                <a:cs typeface="Arial"/>
              </a:rPr>
              <a:t>decline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78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Chart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741225"/>
              </p:ext>
            </p:extLst>
          </p:nvPr>
        </p:nvGraphicFramePr>
        <p:xfrm>
          <a:off x="42333" y="1071033"/>
          <a:ext cx="8372476" cy="3801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0866" y="0"/>
            <a:ext cx="8658034" cy="771189"/>
          </a:xfrm>
          <a:prstGeom prst="rect">
            <a:avLst/>
          </a:prstGeom>
        </p:spPr>
        <p:txBody>
          <a:bodyPr lIns="150564" tIns="75282" rIns="75282" bIns="37640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latin typeface="Arial"/>
                <a:ea typeface="Adobe Gothic Std B" panose="020B0800000000000000" pitchFamily="34" charset="-128"/>
                <a:cs typeface="Arial"/>
              </a:rPr>
              <a:t>Fewer computer science graduates than 10 years ago (and half as many women</a:t>
            </a:r>
            <a:r>
              <a:rPr lang="en-US" sz="3600" dirty="0" smtClean="0">
                <a:latin typeface="Arial"/>
                <a:ea typeface="Adobe Gothic Std B" panose="020B0800000000000000" pitchFamily="34" charset="-128"/>
                <a:cs typeface="Arial"/>
              </a:rPr>
              <a:t>):</a:t>
            </a:r>
            <a:endParaRPr lang="en-US" sz="26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9730" y="4944374"/>
            <a:ext cx="3823970" cy="199126"/>
          </a:xfrm>
          <a:prstGeom prst="rect">
            <a:avLst/>
          </a:prstGeom>
        </p:spPr>
        <p:txBody>
          <a:bodyPr wrap="square" lIns="75282" tIns="37640" rIns="75282" bIns="3764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Source: National Science </a:t>
            </a:r>
            <a:r>
              <a:rPr lang="en-US" sz="800" dirty="0" smtClean="0">
                <a:latin typeface="Arial"/>
                <a:cs typeface="Arial"/>
              </a:rPr>
              <a:t>Foundation, National Center for Education Statistics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398" y="2679700"/>
            <a:ext cx="319574" cy="1363131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75053" y="2408767"/>
            <a:ext cx="319574" cy="1562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2139" y="2159000"/>
            <a:ext cx="319574" cy="17568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7536" y="1866901"/>
            <a:ext cx="319574" cy="1972732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11012" y="1917701"/>
            <a:ext cx="319574" cy="1993900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57036" y="2184400"/>
            <a:ext cx="319574" cy="18584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03060" y="2573867"/>
            <a:ext cx="319574" cy="15917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51200" y="2806700"/>
            <a:ext cx="319574" cy="1435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98285" y="2976033"/>
            <a:ext cx="319574" cy="131228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42196" y="2980267"/>
            <a:ext cx="319574" cy="1308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86730" y="2937933"/>
            <a:ext cx="319574" cy="13377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34870" y="2789768"/>
            <a:ext cx="319574" cy="1481666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34414" y="4267200"/>
            <a:ext cx="319574" cy="2848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86730" y="4275667"/>
            <a:ext cx="319574" cy="2677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83012" y="2616200"/>
            <a:ext cx="319574" cy="16044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83012" y="4220633"/>
            <a:ext cx="319574" cy="3313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42196" y="4288367"/>
            <a:ext cx="319574" cy="2550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98285" y="4288367"/>
            <a:ext cx="319574" cy="255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51200" y="4237567"/>
            <a:ext cx="319574" cy="3112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99885" y="4161367"/>
            <a:ext cx="319574" cy="3843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57036" y="4042833"/>
            <a:ext cx="319574" cy="5028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1012" y="3911601"/>
            <a:ext cx="319574" cy="6349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67536" y="3835400"/>
            <a:ext cx="319574" cy="7166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22139" y="3911600"/>
            <a:ext cx="319574" cy="63724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75053" y="3970868"/>
            <a:ext cx="319574" cy="5811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4342" y="4038600"/>
            <a:ext cx="319574" cy="5120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8245699" y="4240037"/>
            <a:ext cx="1202046" cy="270491"/>
            <a:chOff x="11155066" y="5540684"/>
            <a:chExt cx="1281409" cy="427025"/>
          </a:xfrm>
        </p:grpSpPr>
        <p:sp>
          <p:nvSpPr>
            <p:cNvPr id="66" name="Freeform 100"/>
            <p:cNvSpPr>
              <a:spLocks noChangeAspect="1" noEditPoints="1"/>
            </p:cNvSpPr>
            <p:nvPr/>
          </p:nvSpPr>
          <p:spPr bwMode="black">
            <a:xfrm>
              <a:off x="11155066" y="5540684"/>
              <a:ext cx="192358" cy="408456"/>
            </a:xfrm>
            <a:custGeom>
              <a:avLst/>
              <a:gdLst>
                <a:gd name="T0" fmla="*/ 208 w 634"/>
                <a:gd name="T1" fmla="*/ 110 h 1349"/>
                <a:gd name="T2" fmla="*/ 318 w 634"/>
                <a:gd name="T3" fmla="*/ 221 h 1349"/>
                <a:gd name="T4" fmla="*/ 429 w 634"/>
                <a:gd name="T5" fmla="*/ 110 h 1349"/>
                <a:gd name="T6" fmla="*/ 318 w 634"/>
                <a:gd name="T7" fmla="*/ 0 h 1349"/>
                <a:gd name="T8" fmla="*/ 208 w 634"/>
                <a:gd name="T9" fmla="*/ 110 h 1349"/>
                <a:gd name="T10" fmla="*/ 627 w 634"/>
                <a:gd name="T11" fmla="*/ 680 h 1349"/>
                <a:gd name="T12" fmla="*/ 533 w 634"/>
                <a:gd name="T13" fmla="*/ 353 h 1349"/>
                <a:gd name="T14" fmla="*/ 407 w 634"/>
                <a:gd name="T15" fmla="*/ 251 h 1349"/>
                <a:gd name="T16" fmla="*/ 229 w 634"/>
                <a:gd name="T17" fmla="*/ 251 h 1349"/>
                <a:gd name="T18" fmla="*/ 103 w 634"/>
                <a:gd name="T19" fmla="*/ 353 h 1349"/>
                <a:gd name="T20" fmla="*/ 7 w 634"/>
                <a:gd name="T21" fmla="*/ 680 h 1349"/>
                <a:gd name="T22" fmla="*/ 36 w 634"/>
                <a:gd name="T23" fmla="*/ 734 h 1349"/>
                <a:gd name="T24" fmla="*/ 90 w 634"/>
                <a:gd name="T25" fmla="*/ 705 h 1349"/>
                <a:gd name="T26" fmla="*/ 180 w 634"/>
                <a:gd name="T27" fmla="*/ 399 h 1349"/>
                <a:gd name="T28" fmla="*/ 207 w 634"/>
                <a:gd name="T29" fmla="*/ 399 h 1349"/>
                <a:gd name="T30" fmla="*/ 57 w 634"/>
                <a:gd name="T31" fmla="*/ 910 h 1349"/>
                <a:gd name="T32" fmla="*/ 201 w 634"/>
                <a:gd name="T33" fmla="*/ 910 h 1349"/>
                <a:gd name="T34" fmla="*/ 201 w 634"/>
                <a:gd name="T35" fmla="*/ 1296 h 1349"/>
                <a:gd name="T36" fmla="*/ 254 w 634"/>
                <a:gd name="T37" fmla="*/ 1349 h 1349"/>
                <a:gd name="T38" fmla="*/ 306 w 634"/>
                <a:gd name="T39" fmla="*/ 1296 h 1349"/>
                <a:gd name="T40" fmla="*/ 306 w 634"/>
                <a:gd name="T41" fmla="*/ 910 h 1349"/>
                <a:gd name="T42" fmla="*/ 331 w 634"/>
                <a:gd name="T43" fmla="*/ 910 h 1349"/>
                <a:gd name="T44" fmla="*/ 331 w 634"/>
                <a:gd name="T45" fmla="*/ 1296 h 1349"/>
                <a:gd name="T46" fmla="*/ 384 w 634"/>
                <a:gd name="T47" fmla="*/ 1349 h 1349"/>
                <a:gd name="T48" fmla="*/ 436 w 634"/>
                <a:gd name="T49" fmla="*/ 1296 h 1349"/>
                <a:gd name="T50" fmla="*/ 436 w 634"/>
                <a:gd name="T51" fmla="*/ 910 h 1349"/>
                <a:gd name="T52" fmla="*/ 580 w 634"/>
                <a:gd name="T53" fmla="*/ 910 h 1349"/>
                <a:gd name="T54" fmla="*/ 430 w 634"/>
                <a:gd name="T55" fmla="*/ 399 h 1349"/>
                <a:gd name="T56" fmla="*/ 456 w 634"/>
                <a:gd name="T57" fmla="*/ 399 h 1349"/>
                <a:gd name="T58" fmla="*/ 546 w 634"/>
                <a:gd name="T59" fmla="*/ 705 h 1349"/>
                <a:gd name="T60" fmla="*/ 600 w 634"/>
                <a:gd name="T61" fmla="*/ 734 h 1349"/>
                <a:gd name="T62" fmla="*/ 627 w 634"/>
                <a:gd name="T63" fmla="*/ 68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1349">
                  <a:moveTo>
                    <a:pt x="208" y="110"/>
                  </a:moveTo>
                  <a:cubicBezTo>
                    <a:pt x="208" y="172"/>
                    <a:pt x="257" y="221"/>
                    <a:pt x="318" y="221"/>
                  </a:cubicBezTo>
                  <a:cubicBezTo>
                    <a:pt x="380" y="221"/>
                    <a:pt x="429" y="172"/>
                    <a:pt x="429" y="110"/>
                  </a:cubicBezTo>
                  <a:cubicBezTo>
                    <a:pt x="429" y="49"/>
                    <a:pt x="380" y="0"/>
                    <a:pt x="318" y="0"/>
                  </a:cubicBezTo>
                  <a:cubicBezTo>
                    <a:pt x="257" y="0"/>
                    <a:pt x="208" y="49"/>
                    <a:pt x="208" y="110"/>
                  </a:cubicBezTo>
                  <a:close/>
                  <a:moveTo>
                    <a:pt x="627" y="680"/>
                  </a:moveTo>
                  <a:cubicBezTo>
                    <a:pt x="622" y="662"/>
                    <a:pt x="574" y="492"/>
                    <a:pt x="533" y="353"/>
                  </a:cubicBezTo>
                  <a:cubicBezTo>
                    <a:pt x="517" y="302"/>
                    <a:pt x="462" y="251"/>
                    <a:pt x="407" y="251"/>
                  </a:cubicBezTo>
                  <a:cubicBezTo>
                    <a:pt x="380" y="251"/>
                    <a:pt x="254" y="251"/>
                    <a:pt x="229" y="251"/>
                  </a:cubicBezTo>
                  <a:cubicBezTo>
                    <a:pt x="174" y="251"/>
                    <a:pt x="119" y="302"/>
                    <a:pt x="103" y="353"/>
                  </a:cubicBezTo>
                  <a:cubicBezTo>
                    <a:pt x="62" y="492"/>
                    <a:pt x="12" y="662"/>
                    <a:pt x="7" y="680"/>
                  </a:cubicBezTo>
                  <a:cubicBezTo>
                    <a:pt x="0" y="704"/>
                    <a:pt x="13" y="727"/>
                    <a:pt x="36" y="734"/>
                  </a:cubicBezTo>
                  <a:cubicBezTo>
                    <a:pt x="60" y="741"/>
                    <a:pt x="84" y="728"/>
                    <a:pt x="90" y="705"/>
                  </a:cubicBezTo>
                  <a:cubicBezTo>
                    <a:pt x="101" y="671"/>
                    <a:pt x="180" y="399"/>
                    <a:pt x="180" y="399"/>
                  </a:cubicBezTo>
                  <a:cubicBezTo>
                    <a:pt x="207" y="399"/>
                    <a:pt x="207" y="399"/>
                    <a:pt x="207" y="399"/>
                  </a:cubicBezTo>
                  <a:cubicBezTo>
                    <a:pt x="57" y="910"/>
                    <a:pt x="57" y="910"/>
                    <a:pt x="57" y="910"/>
                  </a:cubicBezTo>
                  <a:cubicBezTo>
                    <a:pt x="201" y="910"/>
                    <a:pt x="201" y="910"/>
                    <a:pt x="201" y="910"/>
                  </a:cubicBezTo>
                  <a:cubicBezTo>
                    <a:pt x="201" y="1086"/>
                    <a:pt x="201" y="1275"/>
                    <a:pt x="201" y="1296"/>
                  </a:cubicBezTo>
                  <a:cubicBezTo>
                    <a:pt x="201" y="1326"/>
                    <a:pt x="224" y="1349"/>
                    <a:pt x="254" y="1349"/>
                  </a:cubicBezTo>
                  <a:cubicBezTo>
                    <a:pt x="282" y="1349"/>
                    <a:pt x="306" y="1326"/>
                    <a:pt x="306" y="1296"/>
                  </a:cubicBezTo>
                  <a:cubicBezTo>
                    <a:pt x="306" y="1254"/>
                    <a:pt x="306" y="910"/>
                    <a:pt x="306" y="910"/>
                  </a:cubicBezTo>
                  <a:cubicBezTo>
                    <a:pt x="331" y="910"/>
                    <a:pt x="331" y="910"/>
                    <a:pt x="331" y="910"/>
                  </a:cubicBezTo>
                  <a:cubicBezTo>
                    <a:pt x="331" y="910"/>
                    <a:pt x="331" y="1254"/>
                    <a:pt x="331" y="1296"/>
                  </a:cubicBezTo>
                  <a:cubicBezTo>
                    <a:pt x="331" y="1326"/>
                    <a:pt x="355" y="1349"/>
                    <a:pt x="384" y="1349"/>
                  </a:cubicBezTo>
                  <a:cubicBezTo>
                    <a:pt x="413" y="1349"/>
                    <a:pt x="436" y="1326"/>
                    <a:pt x="436" y="1296"/>
                  </a:cubicBezTo>
                  <a:cubicBezTo>
                    <a:pt x="436" y="1275"/>
                    <a:pt x="436" y="1086"/>
                    <a:pt x="436" y="910"/>
                  </a:cubicBezTo>
                  <a:cubicBezTo>
                    <a:pt x="580" y="910"/>
                    <a:pt x="580" y="910"/>
                    <a:pt x="580" y="910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56" y="399"/>
                    <a:pt x="456" y="399"/>
                    <a:pt x="456" y="399"/>
                  </a:cubicBezTo>
                  <a:cubicBezTo>
                    <a:pt x="456" y="399"/>
                    <a:pt x="535" y="671"/>
                    <a:pt x="546" y="705"/>
                  </a:cubicBezTo>
                  <a:cubicBezTo>
                    <a:pt x="552" y="728"/>
                    <a:pt x="577" y="741"/>
                    <a:pt x="600" y="734"/>
                  </a:cubicBezTo>
                  <a:cubicBezTo>
                    <a:pt x="623" y="727"/>
                    <a:pt x="634" y="704"/>
                    <a:pt x="627" y="680"/>
                  </a:cubicBezTo>
                </a:path>
              </a:pathLst>
            </a:cu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45779" y="5591024"/>
              <a:ext cx="1090696" cy="37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FEMALE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261902" y="3903983"/>
            <a:ext cx="1175389" cy="266427"/>
            <a:chOff x="11183482" y="4628671"/>
            <a:chExt cx="1252993" cy="420607"/>
          </a:xfrm>
        </p:grpSpPr>
        <p:sp>
          <p:nvSpPr>
            <p:cNvPr id="64" name="Freeform 105"/>
            <p:cNvSpPr>
              <a:spLocks noChangeAspect="1" noEditPoints="1"/>
            </p:cNvSpPr>
            <p:nvPr/>
          </p:nvSpPr>
          <p:spPr bwMode="black">
            <a:xfrm>
              <a:off x="11183482" y="4628671"/>
              <a:ext cx="155564" cy="395622"/>
            </a:xfrm>
            <a:custGeom>
              <a:avLst/>
              <a:gdLst>
                <a:gd name="T0" fmla="*/ 388 w 529"/>
                <a:gd name="T1" fmla="*/ 249 h 1345"/>
                <a:gd name="T2" fmla="*/ 529 w 529"/>
                <a:gd name="T3" fmla="*/ 391 h 1345"/>
                <a:gd name="T4" fmla="*/ 529 w 529"/>
                <a:gd name="T5" fmla="*/ 734 h 1345"/>
                <a:gd name="T6" fmla="*/ 482 w 529"/>
                <a:gd name="T7" fmla="*/ 783 h 1345"/>
                <a:gd name="T8" fmla="*/ 434 w 529"/>
                <a:gd name="T9" fmla="*/ 734 h 1345"/>
                <a:gd name="T10" fmla="*/ 434 w 529"/>
                <a:gd name="T11" fmla="*/ 424 h 1345"/>
                <a:gd name="T12" fmla="*/ 408 w 529"/>
                <a:gd name="T13" fmla="*/ 424 h 1345"/>
                <a:gd name="T14" fmla="*/ 408 w 529"/>
                <a:gd name="T15" fmla="*/ 1281 h 1345"/>
                <a:gd name="T16" fmla="*/ 343 w 529"/>
                <a:gd name="T17" fmla="*/ 1345 h 1345"/>
                <a:gd name="T18" fmla="*/ 278 w 529"/>
                <a:gd name="T19" fmla="*/ 1281 h 1345"/>
                <a:gd name="T20" fmla="*/ 278 w 529"/>
                <a:gd name="T21" fmla="*/ 785 h 1345"/>
                <a:gd name="T22" fmla="*/ 252 w 529"/>
                <a:gd name="T23" fmla="*/ 785 h 1345"/>
                <a:gd name="T24" fmla="*/ 252 w 529"/>
                <a:gd name="T25" fmla="*/ 1281 h 1345"/>
                <a:gd name="T26" fmla="*/ 187 w 529"/>
                <a:gd name="T27" fmla="*/ 1345 h 1345"/>
                <a:gd name="T28" fmla="*/ 122 w 529"/>
                <a:gd name="T29" fmla="*/ 1281 h 1345"/>
                <a:gd name="T30" fmla="*/ 122 w 529"/>
                <a:gd name="T31" fmla="*/ 424 h 1345"/>
                <a:gd name="T32" fmla="*/ 96 w 529"/>
                <a:gd name="T33" fmla="*/ 424 h 1345"/>
                <a:gd name="T34" fmla="*/ 96 w 529"/>
                <a:gd name="T35" fmla="*/ 734 h 1345"/>
                <a:gd name="T36" fmla="*/ 49 w 529"/>
                <a:gd name="T37" fmla="*/ 783 h 1345"/>
                <a:gd name="T38" fmla="*/ 0 w 529"/>
                <a:gd name="T39" fmla="*/ 734 h 1345"/>
                <a:gd name="T40" fmla="*/ 0 w 529"/>
                <a:gd name="T41" fmla="*/ 391 h 1345"/>
                <a:gd name="T42" fmla="*/ 143 w 529"/>
                <a:gd name="T43" fmla="*/ 249 h 1345"/>
                <a:gd name="T44" fmla="*/ 388 w 529"/>
                <a:gd name="T45" fmla="*/ 249 h 1345"/>
                <a:gd name="T46" fmla="*/ 155 w 529"/>
                <a:gd name="T47" fmla="*/ 110 h 1345"/>
                <a:gd name="T48" fmla="*/ 266 w 529"/>
                <a:gd name="T49" fmla="*/ 221 h 1345"/>
                <a:gd name="T50" fmla="*/ 377 w 529"/>
                <a:gd name="T51" fmla="*/ 110 h 1345"/>
                <a:gd name="T52" fmla="*/ 266 w 529"/>
                <a:gd name="T53" fmla="*/ 0 h 1345"/>
                <a:gd name="T54" fmla="*/ 155 w 529"/>
                <a:gd name="T55" fmla="*/ 11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9" h="1345">
                  <a:moveTo>
                    <a:pt x="388" y="249"/>
                  </a:moveTo>
                  <a:cubicBezTo>
                    <a:pt x="466" y="249"/>
                    <a:pt x="529" y="313"/>
                    <a:pt x="529" y="391"/>
                  </a:cubicBezTo>
                  <a:cubicBezTo>
                    <a:pt x="529" y="430"/>
                    <a:pt x="529" y="707"/>
                    <a:pt x="529" y="734"/>
                  </a:cubicBezTo>
                  <a:cubicBezTo>
                    <a:pt x="529" y="761"/>
                    <a:pt x="508" y="783"/>
                    <a:pt x="482" y="783"/>
                  </a:cubicBezTo>
                  <a:cubicBezTo>
                    <a:pt x="455" y="783"/>
                    <a:pt x="434" y="761"/>
                    <a:pt x="434" y="734"/>
                  </a:cubicBezTo>
                  <a:cubicBezTo>
                    <a:pt x="434" y="703"/>
                    <a:pt x="434" y="424"/>
                    <a:pt x="434" y="424"/>
                  </a:cubicBezTo>
                  <a:cubicBezTo>
                    <a:pt x="408" y="424"/>
                    <a:pt x="408" y="424"/>
                    <a:pt x="408" y="424"/>
                  </a:cubicBezTo>
                  <a:cubicBezTo>
                    <a:pt x="408" y="424"/>
                    <a:pt x="408" y="1227"/>
                    <a:pt x="408" y="1281"/>
                  </a:cubicBezTo>
                  <a:cubicBezTo>
                    <a:pt x="408" y="1317"/>
                    <a:pt x="379" y="1345"/>
                    <a:pt x="343" y="1345"/>
                  </a:cubicBezTo>
                  <a:cubicBezTo>
                    <a:pt x="307" y="1345"/>
                    <a:pt x="278" y="1317"/>
                    <a:pt x="278" y="1281"/>
                  </a:cubicBezTo>
                  <a:cubicBezTo>
                    <a:pt x="278" y="1227"/>
                    <a:pt x="278" y="785"/>
                    <a:pt x="278" y="785"/>
                  </a:cubicBezTo>
                  <a:cubicBezTo>
                    <a:pt x="252" y="785"/>
                    <a:pt x="252" y="785"/>
                    <a:pt x="252" y="785"/>
                  </a:cubicBezTo>
                  <a:cubicBezTo>
                    <a:pt x="252" y="785"/>
                    <a:pt x="252" y="1227"/>
                    <a:pt x="252" y="1281"/>
                  </a:cubicBezTo>
                  <a:cubicBezTo>
                    <a:pt x="252" y="1317"/>
                    <a:pt x="223" y="1345"/>
                    <a:pt x="187" y="1345"/>
                  </a:cubicBezTo>
                  <a:cubicBezTo>
                    <a:pt x="151" y="1345"/>
                    <a:pt x="122" y="1317"/>
                    <a:pt x="122" y="1281"/>
                  </a:cubicBezTo>
                  <a:cubicBezTo>
                    <a:pt x="122" y="1227"/>
                    <a:pt x="122" y="424"/>
                    <a:pt x="122" y="424"/>
                  </a:cubicBezTo>
                  <a:cubicBezTo>
                    <a:pt x="96" y="424"/>
                    <a:pt x="96" y="424"/>
                    <a:pt x="96" y="424"/>
                  </a:cubicBezTo>
                  <a:cubicBezTo>
                    <a:pt x="96" y="424"/>
                    <a:pt x="96" y="703"/>
                    <a:pt x="96" y="734"/>
                  </a:cubicBezTo>
                  <a:cubicBezTo>
                    <a:pt x="96" y="761"/>
                    <a:pt x="76" y="783"/>
                    <a:pt x="49" y="783"/>
                  </a:cubicBezTo>
                  <a:cubicBezTo>
                    <a:pt x="22" y="783"/>
                    <a:pt x="0" y="761"/>
                    <a:pt x="0" y="734"/>
                  </a:cubicBezTo>
                  <a:cubicBezTo>
                    <a:pt x="0" y="707"/>
                    <a:pt x="0" y="430"/>
                    <a:pt x="0" y="391"/>
                  </a:cubicBezTo>
                  <a:cubicBezTo>
                    <a:pt x="0" y="313"/>
                    <a:pt x="64" y="249"/>
                    <a:pt x="143" y="249"/>
                  </a:cubicBezTo>
                  <a:cubicBezTo>
                    <a:pt x="180" y="249"/>
                    <a:pt x="348" y="249"/>
                    <a:pt x="388" y="249"/>
                  </a:cubicBezTo>
                  <a:close/>
                  <a:moveTo>
                    <a:pt x="155" y="110"/>
                  </a:moveTo>
                  <a:cubicBezTo>
                    <a:pt x="155" y="172"/>
                    <a:pt x="205" y="221"/>
                    <a:pt x="266" y="221"/>
                  </a:cubicBezTo>
                  <a:cubicBezTo>
                    <a:pt x="327" y="221"/>
                    <a:pt x="377" y="172"/>
                    <a:pt x="377" y="110"/>
                  </a:cubicBezTo>
                  <a:cubicBezTo>
                    <a:pt x="377" y="49"/>
                    <a:pt x="327" y="0"/>
                    <a:pt x="266" y="0"/>
                  </a:cubicBezTo>
                  <a:cubicBezTo>
                    <a:pt x="205" y="0"/>
                    <a:pt x="155" y="49"/>
                    <a:pt x="155" y="110"/>
                  </a:cubicBezTo>
                  <a:close/>
                </a:path>
              </a:pathLst>
            </a:custGeom>
            <a:solidFill>
              <a:srgbClr val="00CEDE"/>
            </a:solidFill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45779" y="4672594"/>
              <a:ext cx="1090696" cy="37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MALE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821704" y="2438401"/>
            <a:ext cx="319574" cy="1765300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21704" y="4195234"/>
            <a:ext cx="319574" cy="3504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7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34823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483208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about logic, problem solving, and creativity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97042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ilverFox_Mentorship_Template" id="{726D2EC8-FE65-4BB6-9D87-EBBA7FA7A28A}" vid="{43A7A536-22B6-435A-A09C-B3CB1EAFEC96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20389</TotalTime>
  <Words>622</Words>
  <Application>Microsoft Macintosh PowerPoint</Application>
  <PresentationFormat>On-screen Show (16:9)</PresentationFormat>
  <Paragraphs>87</Paragraphs>
  <Slides>26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MSVID_TT_White-Teal_16x9_Jan-8-2013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LaMance</dc:creator>
  <cp:lastModifiedBy>Katie Hendrickson</cp:lastModifiedBy>
  <cp:revision>275</cp:revision>
  <dcterms:created xsi:type="dcterms:W3CDTF">2014-08-04T22:26:06Z</dcterms:created>
  <dcterms:modified xsi:type="dcterms:W3CDTF">2016-01-22T20:53:35Z</dcterms:modified>
</cp:coreProperties>
</file>