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320" r:id="rId3"/>
    <p:sldId id="321" r:id="rId4"/>
    <p:sldId id="273" r:id="rId5"/>
    <p:sldId id="276" r:id="rId6"/>
    <p:sldId id="275" r:id="rId7"/>
    <p:sldId id="274" r:id="rId8"/>
    <p:sldId id="277" r:id="rId9"/>
    <p:sldId id="279" r:id="rId10"/>
    <p:sldId id="280" r:id="rId11"/>
    <p:sldId id="287" r:id="rId12"/>
    <p:sldId id="288" r:id="rId13"/>
    <p:sldId id="322" r:id="rId14"/>
    <p:sldId id="319" r:id="rId15"/>
    <p:sldId id="324" r:id="rId16"/>
    <p:sldId id="325" r:id="rId17"/>
    <p:sldId id="326" r:id="rId18"/>
    <p:sldId id="327" r:id="rId19"/>
    <p:sldId id="323" r:id="rId20"/>
    <p:sldId id="294" r:id="rId21"/>
    <p:sldId id="328" r:id="rId22"/>
    <p:sldId id="329" r:id="rId23"/>
    <p:sldId id="330" r:id="rId24"/>
    <p:sldId id="335" r:id="rId25"/>
    <p:sldId id="334" r:id="rId26"/>
    <p:sldId id="333" r:id="rId27"/>
    <p:sldId id="332" r:id="rId28"/>
    <p:sldId id="309" r:id="rId29"/>
  </p:sldIdLst>
  <p:sldSz cx="9144000" cy="6858000" type="screen4x3"/>
  <p:notesSz cx="6858000" cy="9144000"/>
  <p:defaultTextStyle>
    <a:defPPr>
      <a:defRPr lang="en-US"/>
    </a:defPPr>
    <a:lvl1pPr marL="0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6306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2613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8919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85225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31532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77838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24144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70451" algn="l" defTabSz="446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EAB"/>
    <a:srgbClr val="FFFFFF"/>
    <a:srgbClr val="FEC524"/>
    <a:srgbClr val="B8BF0D"/>
    <a:srgbClr val="FFA409"/>
    <a:srgbClr val="0094CA"/>
    <a:srgbClr val="7664A0"/>
    <a:srgbClr val="5A6771"/>
    <a:srgbClr val="00A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912" y="-112"/>
      </p:cViewPr>
      <p:guideLst>
        <p:guide orient="horz" pos="2160"/>
        <p:guide pos="4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ropbox:Code.org%20files:Research%20and%20Data:Stats:graduates%20in%20CS%20until%202009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5187428214719"/>
          <c:y val="0.0270293679349474"/>
          <c:w val="0.914812571785281"/>
          <c:h val="0.835789517923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'at02-18'!$A$46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numRef>
              <c:f>'at02-18'!$B$3:$K$3</c:f>
              <c:numCache>
                <c:formatCode>General</c:formatCode>
                <c:ptCount val="10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</c:numCache>
            </c:numRef>
          </c:cat>
          <c:val>
            <c:numRef>
              <c:f>'at02-18'!$B$67:$K$67</c:f>
              <c:numCache>
                <c:formatCode>#,##0</c:formatCode>
                <c:ptCount val="10"/>
                <c:pt idx="0">
                  <c:v>26997.0</c:v>
                </c:pt>
                <c:pt idx="1">
                  <c:v>31549.0</c:v>
                </c:pt>
                <c:pt idx="2">
                  <c:v>36016.0</c:v>
                </c:pt>
                <c:pt idx="3">
                  <c:v>42258.0</c:v>
                </c:pt>
                <c:pt idx="4">
                  <c:v>44902.0</c:v>
                </c:pt>
                <c:pt idx="5">
                  <c:v>42429.0</c:v>
                </c:pt>
                <c:pt idx="6">
                  <c:v>38061.0</c:v>
                </c:pt>
                <c:pt idx="7">
                  <c:v>34652.0</c:v>
                </c:pt>
                <c:pt idx="8">
                  <c:v>32038.0</c:v>
                </c:pt>
                <c:pt idx="9">
                  <c:v>31602.0</c:v>
                </c:pt>
              </c:numCache>
            </c:numRef>
          </c:val>
        </c:ser>
        <c:ser>
          <c:idx val="1"/>
          <c:order val="1"/>
          <c:tx>
            <c:strRef>
              <c:f>'at02-18'!$A$87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val>
            <c:numRef>
              <c:f>'at02-18'!$B$108:$K$108</c:f>
              <c:numCache>
                <c:formatCode>#,##0</c:formatCode>
                <c:ptCount val="10"/>
                <c:pt idx="0">
                  <c:v>10522.0</c:v>
                </c:pt>
                <c:pt idx="1">
                  <c:v>12048.0</c:v>
                </c:pt>
                <c:pt idx="2">
                  <c:v>13690.0</c:v>
                </c:pt>
                <c:pt idx="3">
                  <c:v>15668.0</c:v>
                </c:pt>
                <c:pt idx="4">
                  <c:v>15066.0</c:v>
                </c:pt>
                <c:pt idx="5">
                  <c:v>12159.0</c:v>
                </c:pt>
                <c:pt idx="6">
                  <c:v>9939.0</c:v>
                </c:pt>
                <c:pt idx="7">
                  <c:v>7944.0</c:v>
                </c:pt>
                <c:pt idx="8">
                  <c:v>6884.0</c:v>
                </c:pt>
                <c:pt idx="9">
                  <c:v>6894.0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1571640"/>
        <c:axId val="2121577624"/>
      </c:barChart>
      <c:catAx>
        <c:axId val="2121571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1577624"/>
        <c:crosses val="autoZero"/>
        <c:auto val="1"/>
        <c:lblAlgn val="ctr"/>
        <c:lblOffset val="100"/>
        <c:noMultiLvlLbl val="0"/>
      </c:catAx>
      <c:valAx>
        <c:axId val="212157762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21571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1D31-6DA1-9840-847A-D080F85FE2FF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40A1-DEE5-E743-96F4-9FE9B04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43C5-F836-DE4E-A4F5-76B8AB9053C3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67D2-8F4E-1145-A022-3A815A10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6156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2313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8469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4626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30782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6939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23095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9252" algn="l" defTabSz="2461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67D2-8F4E-1145-A022-3A815A10B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and others will run on any computer, tablet, and for schools that don’t have computers, even smartphones</a:t>
            </a:r>
          </a:p>
          <a:p>
            <a:r>
              <a:rPr lang="en-US" baseline="0" dirty="0" smtClean="0"/>
              <a:t>And for students that don’t even have smartphones – unplugged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814-2CF5-5F4D-ADB9-F780C928F3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*AP exam 2016-17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67D2-8F4E-1145-A022-3A815A10BA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DE_logo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333" y="1148354"/>
            <a:ext cx="3558066" cy="355545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12900" y="5257008"/>
            <a:ext cx="5918200" cy="942265"/>
          </a:xfrm>
          <a:prstGeom prst="rect">
            <a:avLst/>
          </a:prstGeom>
          <a:noFill/>
        </p:spPr>
        <p:txBody>
          <a:bodyPr wrap="square" lIns="49231" tIns="24616" rIns="49231" bIns="24616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Gotham-Medium"/>
                <a:cs typeface="Gotham-Medium"/>
              </a:rPr>
              <a:t>@</a:t>
            </a:r>
            <a:r>
              <a:rPr lang="en-US" sz="2900" dirty="0" err="1" smtClean="0">
                <a:solidFill>
                  <a:srgbClr val="FFFFFF"/>
                </a:solidFill>
                <a:latin typeface="Gotham-Medium"/>
                <a:cs typeface="Gotham-Medium"/>
              </a:rPr>
              <a:t>codeorg</a:t>
            </a:r>
            <a:r>
              <a:rPr lang="en-US" sz="2900" dirty="0">
                <a:solidFill>
                  <a:srgbClr val="FFFFFF"/>
                </a:solidFill>
                <a:latin typeface="Gotham-Medium"/>
                <a:cs typeface="Gotham-Medium"/>
              </a:rPr>
              <a:t> </a:t>
            </a:r>
            <a:r>
              <a:rPr lang="en-US" sz="2900" dirty="0" smtClean="0">
                <a:solidFill>
                  <a:srgbClr val="FFFFFF"/>
                </a:solidFill>
                <a:latin typeface="Gotham-Medium"/>
                <a:cs typeface="Gotham-Medium"/>
              </a:rPr>
              <a:t>     #</a:t>
            </a:r>
            <a:r>
              <a:rPr lang="en-US" sz="2900" dirty="0" err="1" smtClean="0">
                <a:solidFill>
                  <a:srgbClr val="FFFFFF"/>
                </a:solidFill>
                <a:latin typeface="Gotham-Medium"/>
                <a:cs typeface="Gotham-Medium"/>
              </a:rPr>
              <a:t>hourofcode</a:t>
            </a:r>
            <a:endParaRPr lang="en-US" sz="2900" dirty="0" smtClean="0">
              <a:solidFill>
                <a:srgbClr val="FFFFFF"/>
              </a:solidFill>
              <a:latin typeface="Gotham-Medium"/>
              <a:cs typeface="Gotham-Medium"/>
            </a:endParaRPr>
          </a:p>
          <a:p>
            <a:pPr algn="ctr"/>
            <a:endParaRPr lang="en-US" sz="2900" dirty="0">
              <a:solidFill>
                <a:srgbClr val="FFFFFF"/>
              </a:solidFill>
              <a:latin typeface="Gotham-Medium"/>
              <a:cs typeface="Gotham-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85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para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46307" indent="0">
              <a:buFontTx/>
              <a:buNone/>
              <a:defRPr/>
            </a:lvl2pPr>
            <a:lvl3pPr marL="892612" indent="0">
              <a:buFontTx/>
              <a:buNone/>
              <a:defRPr/>
            </a:lvl3pPr>
            <a:lvl4pPr marL="1338919" indent="0">
              <a:buFontTx/>
              <a:buNone/>
              <a:defRPr/>
            </a:lvl4pPr>
            <a:lvl5pPr marL="178522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1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81844" y="2263140"/>
            <a:ext cx="1873250" cy="42662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00"/>
            </a:lvl1pPr>
            <a:lvl2pPr marL="446307" indent="0">
              <a:lnSpc>
                <a:spcPct val="100000"/>
              </a:lnSpc>
              <a:buNone/>
              <a:defRPr sz="1300"/>
            </a:lvl2pPr>
            <a:lvl3pPr marL="892612" indent="0">
              <a:lnSpc>
                <a:spcPct val="100000"/>
              </a:lnSpc>
              <a:buNone/>
              <a:defRPr sz="1300"/>
            </a:lvl3pPr>
            <a:lvl4pPr marL="1338919" indent="0">
              <a:lnSpc>
                <a:spcPct val="100000"/>
              </a:lnSpc>
              <a:buNone/>
              <a:defRPr sz="1300"/>
            </a:lvl4pPr>
            <a:lvl5pPr marL="1785225" indent="0">
              <a:lnSpc>
                <a:spcPct val="100000"/>
              </a:lnSpc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30846" y="2263355"/>
            <a:ext cx="1873250" cy="42662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00"/>
            </a:lvl1pPr>
            <a:lvl2pPr marL="446307" indent="0">
              <a:lnSpc>
                <a:spcPct val="100000"/>
              </a:lnSpc>
              <a:buNone/>
              <a:defRPr sz="1300"/>
            </a:lvl2pPr>
            <a:lvl3pPr marL="892612" indent="0">
              <a:lnSpc>
                <a:spcPct val="100000"/>
              </a:lnSpc>
              <a:buNone/>
              <a:defRPr sz="1300"/>
            </a:lvl3pPr>
            <a:lvl4pPr marL="1338919" indent="0">
              <a:lnSpc>
                <a:spcPct val="100000"/>
              </a:lnSpc>
              <a:buNone/>
              <a:defRPr sz="1300"/>
            </a:lvl4pPr>
            <a:lvl5pPr marL="1785225" indent="0">
              <a:lnSpc>
                <a:spcPct val="100000"/>
              </a:lnSpc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0420" y="2263140"/>
            <a:ext cx="1873250" cy="42662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00"/>
            </a:lvl1pPr>
            <a:lvl2pPr marL="446307" indent="0">
              <a:lnSpc>
                <a:spcPct val="100000"/>
              </a:lnSpc>
              <a:buNone/>
              <a:defRPr sz="1300"/>
            </a:lvl2pPr>
            <a:lvl3pPr marL="892612" indent="0">
              <a:lnSpc>
                <a:spcPct val="100000"/>
              </a:lnSpc>
              <a:buNone/>
              <a:defRPr sz="1300"/>
            </a:lvl3pPr>
            <a:lvl4pPr marL="1338919" indent="0">
              <a:lnSpc>
                <a:spcPct val="100000"/>
              </a:lnSpc>
              <a:buNone/>
              <a:defRPr sz="1300"/>
            </a:lvl4pPr>
            <a:lvl5pPr marL="1785225" indent="0">
              <a:lnSpc>
                <a:spcPct val="100000"/>
              </a:lnSpc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762250" y="2263140"/>
            <a:ext cx="1873250" cy="42662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00"/>
            </a:lvl1pPr>
            <a:lvl2pPr marL="446307" indent="0">
              <a:lnSpc>
                <a:spcPct val="100000"/>
              </a:lnSpc>
              <a:buNone/>
              <a:defRPr sz="1300"/>
            </a:lvl2pPr>
            <a:lvl3pPr marL="892612" indent="0">
              <a:lnSpc>
                <a:spcPct val="100000"/>
              </a:lnSpc>
              <a:buNone/>
              <a:defRPr sz="1300"/>
            </a:lvl3pPr>
            <a:lvl4pPr marL="1338919" indent="0">
              <a:lnSpc>
                <a:spcPct val="100000"/>
              </a:lnSpc>
              <a:buNone/>
              <a:defRPr sz="1300"/>
            </a:lvl4pPr>
            <a:lvl5pPr marL="1785225" indent="0">
              <a:lnSpc>
                <a:spcPct val="100000"/>
              </a:lnSpc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49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844" y="2441954"/>
            <a:ext cx="3825544" cy="441604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256" y="2441954"/>
            <a:ext cx="3825544" cy="441604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131" y="5998909"/>
            <a:ext cx="2683669" cy="85909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44" y="1435108"/>
            <a:ext cx="5111750" cy="542289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19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3131" y="1435108"/>
            <a:ext cx="2683669" cy="4563801"/>
          </a:xfrm>
        </p:spPr>
        <p:txBody>
          <a:bodyPr/>
          <a:lstStyle>
            <a:lvl1pPr marL="0" indent="0">
              <a:buNone/>
              <a:defRPr sz="1300"/>
            </a:lvl1pPr>
            <a:lvl2pPr marL="446306" indent="0">
              <a:buNone/>
              <a:defRPr sz="1200"/>
            </a:lvl2pPr>
            <a:lvl3pPr marL="892613" indent="0">
              <a:buNone/>
              <a:defRPr sz="1000"/>
            </a:lvl3pPr>
            <a:lvl4pPr marL="1338919" indent="0">
              <a:buNone/>
              <a:defRPr sz="900"/>
            </a:lvl4pPr>
            <a:lvl5pPr marL="1785225" indent="0">
              <a:buNone/>
              <a:defRPr sz="900"/>
            </a:lvl5pPr>
            <a:lvl6pPr marL="2231532" indent="0">
              <a:buNone/>
              <a:defRPr sz="900"/>
            </a:lvl6pPr>
            <a:lvl7pPr marL="2677838" indent="0">
              <a:buNone/>
              <a:defRPr sz="900"/>
            </a:lvl7pPr>
            <a:lvl8pPr marL="3124144" indent="0">
              <a:buNone/>
              <a:defRPr sz="900"/>
            </a:lvl8pPr>
            <a:lvl9pPr marL="3570451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46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131" y="1435105"/>
            <a:ext cx="2683669" cy="85909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44" y="1435108"/>
            <a:ext cx="5111750" cy="542289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19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3131" y="2294202"/>
            <a:ext cx="2683669" cy="4563801"/>
          </a:xfrm>
        </p:spPr>
        <p:txBody>
          <a:bodyPr/>
          <a:lstStyle>
            <a:lvl1pPr marL="0" indent="0">
              <a:buNone/>
              <a:defRPr sz="1300"/>
            </a:lvl1pPr>
            <a:lvl2pPr marL="446306" indent="0">
              <a:buNone/>
              <a:defRPr sz="1200"/>
            </a:lvl2pPr>
            <a:lvl3pPr marL="892613" indent="0">
              <a:buNone/>
              <a:defRPr sz="1000"/>
            </a:lvl3pPr>
            <a:lvl4pPr marL="1338919" indent="0">
              <a:buNone/>
              <a:defRPr sz="900"/>
            </a:lvl4pPr>
            <a:lvl5pPr marL="1785225" indent="0">
              <a:buNone/>
              <a:defRPr sz="900"/>
            </a:lvl5pPr>
            <a:lvl6pPr marL="2231532" indent="0">
              <a:buNone/>
              <a:defRPr sz="900"/>
            </a:lvl6pPr>
            <a:lvl7pPr marL="2677838" indent="0">
              <a:buNone/>
              <a:defRPr sz="900"/>
            </a:lvl7pPr>
            <a:lvl8pPr marL="3124144" indent="0">
              <a:buNone/>
              <a:defRPr sz="900"/>
            </a:lvl8pPr>
            <a:lvl9pPr marL="3570451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52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44" y="1435102"/>
            <a:ext cx="2683669" cy="85909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5"/>
            <a:ext cx="5111750" cy="542289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19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44" y="2294199"/>
            <a:ext cx="2683669" cy="4563801"/>
          </a:xfrm>
        </p:spPr>
        <p:txBody>
          <a:bodyPr/>
          <a:lstStyle>
            <a:lvl1pPr marL="0" indent="0">
              <a:buNone/>
              <a:defRPr sz="1300"/>
            </a:lvl1pPr>
            <a:lvl2pPr marL="446306" indent="0">
              <a:buNone/>
              <a:defRPr sz="1200"/>
            </a:lvl2pPr>
            <a:lvl3pPr marL="892613" indent="0">
              <a:buNone/>
              <a:defRPr sz="1000"/>
            </a:lvl3pPr>
            <a:lvl4pPr marL="1338919" indent="0">
              <a:buNone/>
              <a:defRPr sz="900"/>
            </a:lvl4pPr>
            <a:lvl5pPr marL="1785225" indent="0">
              <a:buNone/>
              <a:defRPr sz="900"/>
            </a:lvl5pPr>
            <a:lvl6pPr marL="2231532" indent="0">
              <a:buNone/>
              <a:defRPr sz="900"/>
            </a:lvl6pPr>
            <a:lvl7pPr marL="2677838" indent="0">
              <a:buNone/>
              <a:defRPr sz="900"/>
            </a:lvl7pPr>
            <a:lvl8pPr marL="3124144" indent="0">
              <a:buNone/>
              <a:defRPr sz="900"/>
            </a:lvl8pPr>
            <a:lvl9pPr marL="3570451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89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TabletMockup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94104"/>
            <a:ext cx="9144000" cy="58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1256508"/>
            <a:ext cx="5918200" cy="849932"/>
          </a:xfrm>
          <a:prstGeom prst="rect">
            <a:avLst/>
          </a:prstGeom>
          <a:noFill/>
        </p:spPr>
        <p:txBody>
          <a:bodyPr wrap="square" lIns="0" tIns="24616" rIns="0" bIns="24616" rtlCol="0">
            <a:spAutoFit/>
          </a:bodyPr>
          <a:lstStyle/>
          <a:p>
            <a:r>
              <a:rPr lang="en-US" sz="5200" dirty="0" smtClean="0">
                <a:solidFill>
                  <a:srgbClr val="FFFFFF"/>
                </a:solidFill>
                <a:latin typeface="Gotham-Medium"/>
                <a:cs typeface="Gotham-Medium"/>
              </a:rPr>
              <a:t>Thank you</a:t>
            </a:r>
            <a:endParaRPr lang="en-US" sz="5200" dirty="0">
              <a:solidFill>
                <a:srgbClr val="FFFFFF"/>
              </a:solidFill>
              <a:latin typeface="Gotham-Medium"/>
              <a:cs typeface="Gotham-Medium"/>
            </a:endParaRPr>
          </a:p>
        </p:txBody>
      </p:sp>
      <p:pic>
        <p:nvPicPr>
          <p:cNvPr id="3" name="Picture 2" descr="CODE_logo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50" y="152400"/>
            <a:ext cx="577851" cy="6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DE_logo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10" y="990600"/>
            <a:ext cx="2135881" cy="21717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6900" y="1295400"/>
            <a:ext cx="5492750" cy="765507"/>
          </a:xfrm>
          <a:prstGeom prst="rect">
            <a:avLst/>
          </a:prstGeom>
          <a:noFill/>
        </p:spPr>
        <p:txBody>
          <a:bodyPr wrap="square" lIns="49231" tIns="24616" rIns="49231" bIns="24616" rtlCol="0">
            <a:spAutoFit/>
          </a:bodyPr>
          <a:lstStyle/>
          <a:p>
            <a:pPr>
              <a:lnSpc>
                <a:spcPts val="5330"/>
              </a:lnSpc>
            </a:pPr>
            <a:endParaRPr lang="en-US" sz="57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136900" y="1295400"/>
            <a:ext cx="5492750" cy="1596542"/>
          </a:xfrm>
        </p:spPr>
        <p:txBody>
          <a:bodyPr>
            <a:noAutofit/>
          </a:bodyPr>
          <a:lstStyle>
            <a:lvl1pPr marL="0" indent="0">
              <a:buNone/>
              <a:defRPr sz="5700" b="0" i="0">
                <a:solidFill>
                  <a:srgbClr val="FFFFFF"/>
                </a:solidFill>
                <a:latin typeface="Gotham Bold"/>
                <a:cs typeface="Gotham 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219450" y="3824021"/>
            <a:ext cx="4972050" cy="1070610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Gotham Medium"/>
                <a:cs typeface="Gotham Medium"/>
              </a:defRPr>
            </a:lvl1pPr>
            <a:lvl2pPr marL="446307" indent="0">
              <a:buNone/>
              <a:defRPr sz="2900" b="0" i="0">
                <a:solidFill>
                  <a:srgbClr val="FFFFFF"/>
                </a:solidFill>
                <a:latin typeface="Gotham Medium"/>
                <a:cs typeface="Gotham Medium"/>
              </a:defRPr>
            </a:lvl2pPr>
            <a:lvl3pPr marL="892612" indent="0">
              <a:buNone/>
              <a:defRPr sz="2900" b="0" i="0">
                <a:solidFill>
                  <a:srgbClr val="FFFFFF"/>
                </a:solidFill>
                <a:latin typeface="Gotham Medium"/>
                <a:cs typeface="Gotham Medium"/>
              </a:defRPr>
            </a:lvl3pPr>
            <a:lvl4pPr marL="1338919" indent="0">
              <a:buNone/>
              <a:defRPr sz="2900" b="0" i="0">
                <a:solidFill>
                  <a:srgbClr val="FFFFFF"/>
                </a:solidFill>
                <a:latin typeface="Gotham Medium"/>
                <a:cs typeface="Gotham Medium"/>
              </a:defRPr>
            </a:lvl4pPr>
            <a:lvl5pPr marL="1785225" indent="0">
              <a:buNone/>
              <a:defRPr sz="2900" b="0" i="0">
                <a:solidFill>
                  <a:srgbClr val="FFFFFF"/>
                </a:solidFill>
                <a:latin typeface="Gotham Medium"/>
                <a:cs typeface="Gotha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219450" y="5127308"/>
            <a:ext cx="4972050" cy="79438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5pPr marL="178522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(colo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57292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29288"/>
            <a:ext cx="91440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1016318"/>
            <a:ext cx="9144000" cy="58416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colo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0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44" y="4406902"/>
            <a:ext cx="7772400" cy="1362074"/>
          </a:xfrm>
        </p:spPr>
        <p:txBody>
          <a:bodyPr tIns="93539" anchor="t">
            <a:normAutofit/>
          </a:bodyPr>
          <a:lstStyle>
            <a:lvl1pPr algn="l">
              <a:defRPr sz="39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906715"/>
            <a:ext cx="7772400" cy="1500187"/>
          </a:xfrm>
        </p:spPr>
        <p:txBody>
          <a:bodyPr bIns="68924" anchor="b">
            <a:normAutofit/>
          </a:bodyPr>
          <a:lstStyle>
            <a:lvl1pPr marL="0" indent="0">
              <a:buNone/>
              <a:defRPr sz="2600" b="0" i="0">
                <a:solidFill>
                  <a:schemeClr val="tx1">
                    <a:tint val="75000"/>
                  </a:schemeClr>
                </a:solidFill>
                <a:latin typeface="Gotham Medium"/>
                <a:cs typeface="Gotham Medium"/>
              </a:defRPr>
            </a:lvl1pPr>
            <a:lvl2pPr marL="4463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89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852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31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778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241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704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01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844" y="1091393"/>
            <a:ext cx="8016545" cy="1143000"/>
          </a:xfrm>
          <a:prstGeom prst="rect">
            <a:avLst/>
          </a:prstGeom>
        </p:spPr>
        <p:txBody>
          <a:bodyPr vert="horz" lIns="0" tIns="44631" rIns="0" bIns="446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286000"/>
            <a:ext cx="8016545" cy="4572000"/>
          </a:xfrm>
          <a:prstGeom prst="rect">
            <a:avLst/>
          </a:prstGeom>
        </p:spPr>
        <p:txBody>
          <a:bodyPr vert="horz" lIns="0" tIns="44631" rIns="89261" bIns="446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9144000" cy="990600"/>
          </a:xfrm>
          <a:prstGeom prst="rect">
            <a:avLst/>
          </a:prstGeom>
          <a:solidFill>
            <a:srgbClr val="00AEB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261" tIns="44631" rIns="89261" bIns="44631" spcCol="0" rtlCol="0" anchor="ctr"/>
          <a:lstStyle/>
          <a:p>
            <a:pPr algn="ctr"/>
            <a:endParaRPr lang="en-US"/>
          </a:p>
        </p:txBody>
      </p:sp>
      <p:pic>
        <p:nvPicPr>
          <p:cNvPr id="9" name="Picture 8" descr="CODE_logo_RGB.eps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5" y="164256"/>
            <a:ext cx="669922" cy="6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66" r:id="rId5"/>
    <p:sldLayoutId id="2147483655" r:id="rId6"/>
    <p:sldLayoutId id="2147483651" r:id="rId7"/>
    <p:sldLayoutId id="2147483667" r:id="rId8"/>
    <p:sldLayoutId id="2147483650" r:id="rId9"/>
    <p:sldLayoutId id="2147483665" r:id="rId10"/>
    <p:sldLayoutId id="2147483670" r:id="rId11"/>
    <p:sldLayoutId id="2147483652" r:id="rId12"/>
    <p:sldLayoutId id="2147483673" r:id="rId13"/>
    <p:sldLayoutId id="2147483672" r:id="rId14"/>
    <p:sldLayoutId id="2147483656" r:id="rId15"/>
    <p:sldLayoutId id="2147483669" r:id="rId16"/>
    <p:sldLayoutId id="2147483664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46306" rtl="0" eaLnBrk="1" latinLnBrk="0" hangingPunct="1">
        <a:lnSpc>
          <a:spcPts val="3230"/>
        </a:lnSpc>
        <a:spcBef>
          <a:spcPct val="0"/>
        </a:spcBef>
        <a:buNone/>
        <a:defRPr sz="3900" b="0" i="0" kern="1200">
          <a:solidFill>
            <a:schemeClr val="accent1"/>
          </a:solidFill>
          <a:latin typeface="Gotham Bold"/>
          <a:ea typeface="+mj-ea"/>
          <a:cs typeface="Gotham Bold"/>
        </a:defRPr>
      </a:lvl1pPr>
    </p:titleStyle>
    <p:bodyStyle>
      <a:lvl1pPr marL="334730" indent="-334730" algn="l" defTabSz="446306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400" b="0" i="0" kern="1200">
          <a:solidFill>
            <a:schemeClr val="accent6"/>
          </a:solidFill>
          <a:latin typeface="Gotham Book"/>
          <a:ea typeface="+mn-ea"/>
          <a:cs typeface="Gotham Book"/>
        </a:defRPr>
      </a:lvl1pPr>
      <a:lvl2pPr marL="725248" indent="-278941" algn="l" defTabSz="446306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200" b="0" i="0" kern="1200">
          <a:solidFill>
            <a:schemeClr val="accent6"/>
          </a:solidFill>
          <a:latin typeface="Gotham Book"/>
          <a:ea typeface="+mn-ea"/>
          <a:cs typeface="Gotham Book"/>
        </a:defRPr>
      </a:lvl2pPr>
      <a:lvl3pPr marL="1115766" indent="-223153" algn="l" defTabSz="446306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900" b="0" i="0" kern="1200">
          <a:solidFill>
            <a:schemeClr val="accent6"/>
          </a:solidFill>
          <a:latin typeface="Gotham Book"/>
          <a:ea typeface="+mn-ea"/>
          <a:cs typeface="Gotham Book"/>
        </a:defRPr>
      </a:lvl3pPr>
      <a:lvl4pPr marL="1562072" indent="-223153" algn="l" defTabSz="446306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500" b="0" i="0" kern="1200">
          <a:solidFill>
            <a:schemeClr val="accent6"/>
          </a:solidFill>
          <a:latin typeface="Gotham Book"/>
          <a:ea typeface="+mn-ea"/>
          <a:cs typeface="Gotham Book"/>
        </a:defRPr>
      </a:lvl4pPr>
      <a:lvl5pPr marL="2008378" indent="-223153" algn="l" defTabSz="446306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300" b="0" i="0" kern="1200">
          <a:solidFill>
            <a:schemeClr val="accent6"/>
          </a:solidFill>
          <a:latin typeface="Gotham Book"/>
          <a:ea typeface="+mn-ea"/>
          <a:cs typeface="Gotham Book"/>
        </a:defRPr>
      </a:lvl5pPr>
      <a:lvl6pPr marL="2454685" indent="-223153" algn="l" defTabSz="4463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0991" indent="-223153" algn="l" defTabSz="4463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7297" indent="-223153" algn="l" defTabSz="4463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93604" indent="-223153" algn="l" defTabSz="4463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306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613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919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5225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1532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7838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4144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451" algn="l" defTabSz="446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hourofcode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jpeg"/><Relationship Id="rId3" Type="http://schemas.openxmlformats.org/officeDocument/2006/relationships/hyperlink" Target="mailto:district@code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District Partnership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Pat </a:t>
            </a:r>
            <a:r>
              <a:rPr lang="en-US" dirty="0" err="1" smtClean="0"/>
              <a:t>Yongpradit</a:t>
            </a:r>
            <a:endParaRPr lang="en-US" dirty="0" smtClean="0"/>
          </a:p>
          <a:p>
            <a:r>
              <a:rPr lang="en-US" dirty="0" smtClean="0"/>
              <a:t>Director of Education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7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Code.org</a:t>
            </a:r>
            <a:r>
              <a:rPr lang="en-US" dirty="0" smtClean="0"/>
              <a:t> launch: changing the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7" tIns="45714" rIns="91427" bIns="45714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/>
              <a:t>Short film starring Bill Gates, Mark </a:t>
            </a:r>
            <a:r>
              <a:rPr lang="en-US" sz="2000" dirty="0" err="1"/>
              <a:t>Zuckerberg</a:t>
            </a:r>
            <a:r>
              <a:rPr lang="en-US" sz="2000" dirty="0"/>
              <a:t>, Jack Dorsey, </a:t>
            </a:r>
            <a:r>
              <a:rPr lang="en-US" sz="2000" dirty="0" err="1"/>
              <a:t>will.i.am</a:t>
            </a:r>
            <a:r>
              <a:rPr lang="en-US" sz="2000" dirty="0"/>
              <a:t>, Chris Bosh, many others.</a:t>
            </a:r>
          </a:p>
          <a:p>
            <a:pPr>
              <a:spcAft>
                <a:spcPts val="800"/>
              </a:spcAft>
            </a:pPr>
            <a:r>
              <a:rPr lang="en-US" sz="2000" dirty="0"/>
              <a:t>Directed by Lesley </a:t>
            </a:r>
            <a:r>
              <a:rPr lang="en-US" sz="2000" dirty="0" err="1"/>
              <a:t>Chilcott</a:t>
            </a:r>
            <a:r>
              <a:rPr lang="en-US" sz="2000" dirty="0"/>
              <a:t> </a:t>
            </a:r>
            <a:r>
              <a:rPr lang="en-US" sz="2000" i="1" dirty="0"/>
              <a:t>(An Inconvenient Truth)</a:t>
            </a:r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>
              <a:spcAft>
                <a:spcPts val="800"/>
              </a:spcAft>
            </a:pPr>
            <a:endParaRPr lang="en-US" sz="2000" i="1" dirty="0"/>
          </a:p>
          <a:p>
            <a:pPr marL="0" indent="0">
              <a:spcAft>
                <a:spcPts val="800"/>
              </a:spcAft>
              <a:buNone/>
            </a:pP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54" y="3811866"/>
            <a:ext cx="4741048" cy="26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664A0"/>
                </a:solidFill>
              </a:rPr>
              <a:t>Code.org - impact of one video</a:t>
            </a:r>
            <a:endParaRPr lang="en-US" dirty="0">
              <a:solidFill>
                <a:srgbClr val="7664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1844" y="2198556"/>
            <a:ext cx="8016545" cy="4500880"/>
          </a:xfrm>
        </p:spPr>
        <p:txBody>
          <a:bodyPr>
            <a:noAutofit/>
          </a:bodyPr>
          <a:lstStyle/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dirty="0">
                <a:solidFill>
                  <a:srgbClr val="5A6771"/>
                </a:solidFill>
              </a:rPr>
              <a:t>Over </a:t>
            </a:r>
            <a:r>
              <a:rPr lang="en-US" sz="2300" b="1" dirty="0">
                <a:solidFill>
                  <a:srgbClr val="FFA409"/>
                </a:solidFill>
              </a:rPr>
              <a:t>20,000,000</a:t>
            </a:r>
            <a:r>
              <a:rPr lang="en-US" sz="2300" dirty="0">
                <a:solidFill>
                  <a:srgbClr val="5A6771"/>
                </a:solidFill>
              </a:rPr>
              <a:t> views. #1 on YouTube for a day</a:t>
            </a:r>
            <a:endParaRPr lang="en-US" sz="2100" dirty="0">
              <a:solidFill>
                <a:srgbClr val="5A6771"/>
              </a:solidFill>
            </a:endParaRPr>
          </a:p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dirty="0">
                <a:solidFill>
                  <a:srgbClr val="5A6771"/>
                </a:solidFill>
              </a:rPr>
              <a:t>More than </a:t>
            </a:r>
            <a:r>
              <a:rPr lang="en-US" sz="2300" b="1" dirty="0">
                <a:solidFill>
                  <a:srgbClr val="FFA409"/>
                </a:solidFill>
              </a:rPr>
              <a:t>3,500,000</a:t>
            </a:r>
            <a:r>
              <a:rPr lang="en-US" sz="2300" dirty="0">
                <a:solidFill>
                  <a:srgbClr val="5A6771"/>
                </a:solidFill>
              </a:rPr>
              <a:t> students tried learning online</a:t>
            </a:r>
          </a:p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b="1" dirty="0">
                <a:solidFill>
                  <a:srgbClr val="FFA409"/>
                </a:solidFill>
              </a:rPr>
              <a:t>850,000</a:t>
            </a:r>
            <a:r>
              <a:rPr lang="en-US" sz="2300" dirty="0">
                <a:solidFill>
                  <a:srgbClr val="5A6771"/>
                </a:solidFill>
              </a:rPr>
              <a:t> signed petitions. (4x the largest White House petition!)</a:t>
            </a:r>
          </a:p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b="1" dirty="0">
                <a:solidFill>
                  <a:srgbClr val="FFA409"/>
                </a:solidFill>
              </a:rPr>
              <a:t>13,000</a:t>
            </a:r>
            <a:r>
              <a:rPr lang="en-US" sz="2300" dirty="0">
                <a:solidFill>
                  <a:srgbClr val="5A6771"/>
                </a:solidFill>
              </a:rPr>
              <a:t> schools asked help adding computer science to their curriculum</a:t>
            </a:r>
          </a:p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b="1" dirty="0">
                <a:solidFill>
                  <a:srgbClr val="FFA409"/>
                </a:solidFill>
              </a:rPr>
              <a:t>25,000</a:t>
            </a:r>
            <a:r>
              <a:rPr lang="en-US" sz="2300" dirty="0">
                <a:solidFill>
                  <a:srgbClr val="5A6771"/>
                </a:solidFill>
              </a:rPr>
              <a:t> engineers volunteered to help teach/mentor. </a:t>
            </a:r>
          </a:p>
          <a:p>
            <a:pPr marL="285711" indent="-28571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300" dirty="0">
                <a:solidFill>
                  <a:srgbClr val="5A6771"/>
                </a:solidFill>
              </a:rPr>
              <a:t>CS enrollment in high schools that promoted the video </a:t>
            </a:r>
            <a:r>
              <a:rPr lang="en-US" sz="2300" b="1" dirty="0">
                <a:solidFill>
                  <a:srgbClr val="FFA409"/>
                </a:solidFill>
              </a:rPr>
              <a:t>tripled</a:t>
            </a:r>
            <a:r>
              <a:rPr lang="en-US" sz="2300" dirty="0">
                <a:solidFill>
                  <a:srgbClr val="5A677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4645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37" y="5661045"/>
            <a:ext cx="5647710" cy="8604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Struck a chord with millions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4" y="2255189"/>
            <a:ext cx="5477724" cy="94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414" y="3227393"/>
            <a:ext cx="5815506" cy="78790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81844" y="4124161"/>
            <a:ext cx="7885250" cy="1390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7" y="4233014"/>
            <a:ext cx="7362248" cy="113265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527936" y="4848606"/>
            <a:ext cx="4678830" cy="12122"/>
          </a:xfrm>
          <a:prstGeom prst="line">
            <a:avLst/>
          </a:prstGeom>
          <a:ln w="381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94" y="5104438"/>
            <a:ext cx="344395" cy="0"/>
          </a:xfrm>
          <a:prstGeom prst="line">
            <a:avLst/>
          </a:prstGeom>
          <a:ln w="381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2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What </a:t>
            </a:r>
            <a:r>
              <a:rPr lang="en-US" cap="none" dirty="0" err="1" smtClean="0"/>
              <a:t>Code.org</a:t>
            </a:r>
            <a:r>
              <a:rPr lang="en-US" cap="none" dirty="0" smtClean="0"/>
              <a:t> offers</a:t>
            </a:r>
            <a:br>
              <a:rPr lang="en-US" cap="none" dirty="0" smtClean="0"/>
            </a:br>
            <a:r>
              <a:rPr lang="en-US" sz="30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Celebrate, Advocate, Educate 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1. Celebrate</a:t>
            </a:r>
            <a:br>
              <a:rPr lang="en-US" cap="none" dirty="0" smtClean="0"/>
            </a:br>
            <a:r>
              <a:rPr lang="en-US" sz="3300" cap="none" dirty="0">
                <a:solidFill>
                  <a:srgbClr val="9F8FC0"/>
                </a:solidFill>
              </a:rPr>
              <a:t>H</a:t>
            </a:r>
            <a:r>
              <a:rPr lang="en-US" sz="3300" cap="none" dirty="0" smtClean="0">
                <a:solidFill>
                  <a:srgbClr val="9F8FC0"/>
                </a:solidFill>
              </a:rPr>
              <a:t>our of code for 10 million students</a:t>
            </a:r>
            <a:endParaRPr lang="en-US" sz="3300" dirty="0">
              <a:solidFill>
                <a:srgbClr val="9F8F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8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Announcing the Hour of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7" tIns="45714" rIns="91427" bIns="45714">
            <a:normAutofit/>
          </a:bodyPr>
          <a:lstStyle/>
          <a:p>
            <a:r>
              <a:rPr lang="en-US" dirty="0" smtClean="0"/>
              <a:t>Computer Science Education Week, Dec 9-</a:t>
            </a:r>
            <a:r>
              <a:rPr lang="en-US" dirty="0" smtClean="0"/>
              <a:t>15</a:t>
            </a:r>
            <a:endParaRPr lang="en-US" dirty="0"/>
          </a:p>
          <a:p>
            <a:r>
              <a:rPr lang="en-US" dirty="0" smtClean="0"/>
              <a:t>Introducing millions of students to one hour of Computer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Video lectures by Mark </a:t>
            </a:r>
            <a:r>
              <a:rPr lang="en-US" dirty="0" err="1" smtClean="0"/>
              <a:t>Zuckerberg</a:t>
            </a:r>
            <a:r>
              <a:rPr lang="en-US" dirty="0" smtClean="0"/>
              <a:t>, Bill Gates,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 smtClean="0"/>
              <a:t>Tutorials that feel like a game, featuring Angry Birds, and Plants vs. </a:t>
            </a:r>
            <a:r>
              <a:rPr lang="en-US" dirty="0" smtClean="0"/>
              <a:t>Zombies</a:t>
            </a:r>
            <a:endParaRPr lang="en-US" dirty="0" smtClean="0"/>
          </a:p>
          <a:p>
            <a:r>
              <a:rPr lang="en-US" dirty="0" smtClean="0"/>
              <a:t>Prizes for every participating educator, schools</a:t>
            </a:r>
          </a:p>
        </p:txBody>
      </p:sp>
      <p:pic>
        <p:nvPicPr>
          <p:cNvPr id="4" name="Picture 3" descr="CSEdWeek_logo_square_red_RGB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2364" y="9114"/>
            <a:ext cx="953389" cy="9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045" y="98676"/>
            <a:ext cx="7051292" cy="875550"/>
          </a:xfrm>
          <a:prstGeom prst="rect">
            <a:avLst/>
          </a:prstGeom>
          <a:noFill/>
        </p:spPr>
        <p:txBody>
          <a:bodyPr wrap="square" lIns="49224" tIns="24612" rIns="49224" bIns="24612" rtlCol="0">
            <a:spAutoFit/>
          </a:bodyPr>
          <a:lstStyle/>
          <a:p>
            <a:pPr>
              <a:lnSpc>
                <a:spcPts val="3229"/>
              </a:lnSpc>
            </a:pPr>
            <a:r>
              <a:rPr lang="en-US" sz="2600" dirty="0">
                <a:solidFill>
                  <a:srgbClr val="FFFFFF"/>
                </a:solidFill>
                <a:latin typeface="Gotham-Bold"/>
                <a:cs typeface="Gotham-Bold"/>
              </a:rPr>
              <a:t>Any PC, tablet, phone, or even “unplugged”</a:t>
            </a:r>
          </a:p>
        </p:txBody>
      </p:sp>
    </p:spTree>
    <p:extLst>
      <p:ext uri="{BB962C8B-B14F-4D97-AF65-F5344CB8AC3E}">
        <p14:creationId xmlns:p14="http://schemas.microsoft.com/office/powerpoint/2010/main" val="55347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6104" y="1091393"/>
            <a:ext cx="8016545" cy="7515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largest education event ever.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1880269"/>
            <a:ext cx="8340493" cy="4769159"/>
          </a:xfrm>
          <a:prstGeom prst="rect">
            <a:avLst/>
          </a:prstGeom>
        </p:spPr>
      </p:pic>
      <p:pic>
        <p:nvPicPr>
          <p:cNvPr id="7" name="Picture 6" descr="CSEdWeek_logo_square_red_RGB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2364" y="9114"/>
            <a:ext cx="953389" cy="9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3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help?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7" tIns="45714" rIns="91427" bIns="45714">
            <a:normAutofit/>
          </a:bodyPr>
          <a:lstStyle/>
          <a:p>
            <a:r>
              <a:rPr lang="en-US" dirty="0" smtClean="0"/>
              <a:t>Bring </a:t>
            </a:r>
            <a:r>
              <a:rPr lang="en-US" dirty="0" smtClean="0"/>
              <a:t>an Hour of Code to </a:t>
            </a:r>
            <a:r>
              <a:rPr lang="en-US" i="1" dirty="0" smtClean="0"/>
              <a:t>every </a:t>
            </a:r>
            <a:r>
              <a:rPr lang="en-US" dirty="0" smtClean="0"/>
              <a:t>student in your school (whether you’re a parent, or a recent alum)</a:t>
            </a:r>
            <a:endParaRPr lang="en-US" dirty="0"/>
          </a:p>
          <a:p>
            <a:r>
              <a:rPr lang="en-US" dirty="0" smtClean="0"/>
              <a:t>Sign up at </a:t>
            </a:r>
            <a:r>
              <a:rPr lang="en-US" u="sng" dirty="0" smtClean="0">
                <a:solidFill>
                  <a:srgbClr val="0094CA"/>
                </a:solidFill>
                <a:latin typeface="Gotham Bold"/>
                <a:cs typeface="Gotham Bold"/>
                <a:hlinkClick r:id="rId2"/>
              </a:rPr>
              <a:t>http://csedweek.org</a:t>
            </a:r>
            <a:endParaRPr lang="en-US" u="sng" dirty="0" smtClean="0">
              <a:solidFill>
                <a:srgbClr val="0094CA"/>
              </a:solidFill>
              <a:latin typeface="Gotham Bold"/>
              <a:cs typeface="Gotham Bold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30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2</a:t>
            </a:r>
            <a:r>
              <a:rPr lang="en-US" cap="none" dirty="0" smtClean="0"/>
              <a:t>. Advocate</a:t>
            </a:r>
            <a:br>
              <a:rPr lang="en-US" cap="none" dirty="0" smtClean="0"/>
            </a:br>
            <a:r>
              <a:rPr lang="en-US" sz="3300" cap="none" dirty="0" smtClean="0">
                <a:solidFill>
                  <a:srgbClr val="9F8FC0"/>
                </a:solidFill>
              </a:rPr>
              <a:t>changing policies state by state</a:t>
            </a:r>
            <a:endParaRPr lang="en-US" sz="3300" dirty="0">
              <a:solidFill>
                <a:srgbClr val="9F8F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Attendees </a:t>
            </a:r>
            <a:r>
              <a:rPr lang="en-US" dirty="0"/>
              <a:t>will be able to: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why increasing CS opportunities are important for students, parents, school systems, and the nation.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</a:t>
            </a:r>
            <a:r>
              <a:rPr lang="en-US" dirty="0" err="1"/>
              <a:t>Code.org’s</a:t>
            </a:r>
            <a:r>
              <a:rPr lang="en-US" dirty="0"/>
              <a:t> course package and professional development model.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Comprehend the partnership timeline.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commitments required to make the partnership successful.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5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312" y="1091393"/>
            <a:ext cx="8389078" cy="1143000"/>
          </a:xfrm>
        </p:spPr>
        <p:txBody>
          <a:bodyPr/>
          <a:lstStyle/>
          <a:p>
            <a:r>
              <a:rPr lang="en-US" dirty="0" smtClean="0"/>
              <a:t>Advocate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8220" y="2446020"/>
            <a:ext cx="4351184" cy="4416046"/>
          </a:xfrm>
        </p:spPr>
        <p:txBody>
          <a:bodyPr wrap="square" tIns="0" rIns="0" bIns="0">
            <a:noAutofit/>
          </a:bodyPr>
          <a:lstStyle/>
          <a:p>
            <a:pPr marL="764833" lvl="1" indent="-307696">
              <a:spcAft>
                <a:spcPts val="400"/>
              </a:spcAft>
            </a:pPr>
            <a:r>
              <a:rPr lang="en-US" sz="2000" dirty="0"/>
              <a:t>In </a:t>
            </a:r>
            <a:r>
              <a:rPr lang="en-US" sz="2000" b="1" dirty="0"/>
              <a:t>37</a:t>
            </a:r>
            <a:r>
              <a:rPr lang="en-US" sz="2000" dirty="0"/>
              <a:t> of 50 states, computer science </a:t>
            </a:r>
            <a:r>
              <a:rPr lang="en-US" sz="2000" dirty="0">
                <a:solidFill>
                  <a:srgbClr val="FFA409"/>
                </a:solidFill>
              </a:rPr>
              <a:t>doesn’t even count</a:t>
            </a:r>
            <a:r>
              <a:rPr lang="en-US" sz="2000" dirty="0"/>
              <a:t> towards high school graduation requirements. (in China: it’s required to graduate)</a:t>
            </a:r>
          </a:p>
          <a:p>
            <a:pPr marL="764833" lvl="1" indent="-307696">
              <a:spcAft>
                <a:spcPts val="400"/>
              </a:spcAft>
            </a:pPr>
            <a:r>
              <a:rPr lang="en-US" sz="2000" dirty="0"/>
              <a:t>In states that recognize it, C.S. enrollment is 50% higher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844" y="6525000"/>
            <a:ext cx="4572000" cy="230820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900" dirty="0"/>
              <a:t>Sources: ACM, College 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9072" y="5567885"/>
            <a:ext cx="4173681" cy="30776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Gotham Book"/>
                <a:cs typeface="Gotham Book"/>
              </a:rPr>
              <a:t>2013 present-day. (WA, ID, TN just flipped)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72" y="2543125"/>
            <a:ext cx="4041764" cy="28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3</a:t>
            </a:r>
            <a:r>
              <a:rPr lang="en-US" cap="none" dirty="0" smtClean="0"/>
              <a:t>. Educate </a:t>
            </a:r>
            <a:br>
              <a:rPr lang="en-US" cap="none" dirty="0" smtClean="0"/>
            </a:br>
            <a:r>
              <a:rPr lang="en-US" sz="3300" cap="none" dirty="0" smtClean="0">
                <a:solidFill>
                  <a:srgbClr val="9F8FC0"/>
                </a:solidFill>
              </a:rPr>
              <a:t>bringing CS to every school</a:t>
            </a:r>
            <a:endParaRPr lang="en-US" sz="3300" dirty="0">
              <a:solidFill>
                <a:srgbClr val="9F8F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1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K-12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dirty="0"/>
              <a:t>-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Elementary School courses</a:t>
            </a:r>
          </a:p>
          <a:p>
            <a:r>
              <a:rPr lang="en-US" dirty="0" smtClean="0"/>
              <a:t>Middle School courses aligned to Common Core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-12 </a:t>
            </a:r>
            <a:endParaRPr lang="en-US" dirty="0" smtClean="0"/>
          </a:p>
          <a:p>
            <a:r>
              <a:rPr lang="en-US" dirty="0" smtClean="0"/>
              <a:t>Exploring </a:t>
            </a:r>
            <a:r>
              <a:rPr lang="en-US" dirty="0"/>
              <a:t>Computer Science </a:t>
            </a:r>
            <a:endParaRPr lang="en-US" dirty="0" smtClean="0"/>
          </a:p>
          <a:p>
            <a:r>
              <a:rPr lang="en-US" dirty="0" smtClean="0"/>
              <a:t>AP </a:t>
            </a:r>
            <a:r>
              <a:rPr lang="en-US" dirty="0"/>
              <a:t>Computer Science </a:t>
            </a:r>
            <a:r>
              <a:rPr lang="en-US" dirty="0" smtClean="0"/>
              <a:t>Principles* </a:t>
            </a:r>
          </a:p>
          <a:p>
            <a:r>
              <a:rPr lang="en-US" dirty="0" smtClean="0"/>
              <a:t>AP </a:t>
            </a:r>
            <a:r>
              <a:rPr lang="en-US" dirty="0"/>
              <a:t>Computer Science A or other Electives (Game Design, Mobile Apps,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Blended: Online + In-person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45" y="2286000"/>
            <a:ext cx="5085838" cy="4572000"/>
          </a:xfrm>
        </p:spPr>
        <p:txBody>
          <a:bodyPr/>
          <a:lstStyle/>
          <a:p>
            <a:r>
              <a:rPr lang="en-US" dirty="0" smtClean="0"/>
              <a:t>Online self-guided </a:t>
            </a:r>
            <a:br>
              <a:rPr lang="en-US" dirty="0" smtClean="0"/>
            </a:br>
            <a:r>
              <a:rPr lang="en-US" dirty="0" smtClean="0"/>
              <a:t>and self paced tutorials</a:t>
            </a:r>
          </a:p>
          <a:p>
            <a:r>
              <a:rPr lang="en-US" dirty="0" smtClean="0"/>
              <a:t>“Unplugged”, hands-on lessons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22907" r="49074" b="9768"/>
          <a:stretch/>
        </p:blipFill>
        <p:spPr bwMode="auto">
          <a:xfrm>
            <a:off x="5009283" y="2441792"/>
            <a:ext cx="3789106" cy="3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schools partnering in 2014</a:t>
            </a:r>
          </a:p>
          <a:p>
            <a:r>
              <a:rPr lang="en-US" dirty="0" smtClean="0"/>
              <a:t>Spring 2014 – Agreement Signed</a:t>
            </a:r>
          </a:p>
          <a:p>
            <a:r>
              <a:rPr lang="en-US" dirty="0" smtClean="0"/>
              <a:t>Summer 2014 - Planning</a:t>
            </a:r>
          </a:p>
          <a:p>
            <a:pPr lvl="1"/>
            <a:r>
              <a:rPr lang="en-US" dirty="0" smtClean="0"/>
              <a:t>Course codes, credit, etc.</a:t>
            </a:r>
          </a:p>
          <a:p>
            <a:pPr lvl="1"/>
            <a:r>
              <a:rPr lang="en-US" dirty="0" smtClean="0"/>
              <a:t>School and teacher selection</a:t>
            </a:r>
          </a:p>
          <a:p>
            <a:r>
              <a:rPr lang="en-US" dirty="0" smtClean="0"/>
              <a:t>Winter 2015 - Course Promotion/Registration</a:t>
            </a:r>
          </a:p>
          <a:p>
            <a:r>
              <a:rPr lang="en-US" dirty="0"/>
              <a:t>Spring </a:t>
            </a:r>
            <a:r>
              <a:rPr lang="en-US" dirty="0" smtClean="0"/>
              <a:t>2015 - Cohort 1 PD starts </a:t>
            </a:r>
          </a:p>
          <a:p>
            <a:r>
              <a:rPr lang="en-US" dirty="0" smtClean="0"/>
              <a:t>Fall 2015 – Courses begin</a:t>
            </a:r>
          </a:p>
          <a:p>
            <a:r>
              <a:rPr lang="en-US" dirty="0" smtClean="0"/>
              <a:t>Spring 2016 – Cohort 2 PD</a:t>
            </a:r>
          </a:p>
        </p:txBody>
      </p:sp>
    </p:spTree>
    <p:extLst>
      <p:ext uri="{BB962C8B-B14F-4D97-AF65-F5344CB8AC3E}">
        <p14:creationId xmlns:p14="http://schemas.microsoft.com/office/powerpoint/2010/main" val="17712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 PD: </a:t>
            </a:r>
            <a:r>
              <a:rPr lang="en-US" sz="3000" dirty="0" smtClean="0">
                <a:solidFill>
                  <a:srgbClr val="9F8FC0"/>
                </a:solidFill>
              </a:rPr>
              <a:t>4 phases, 15 months</a:t>
            </a:r>
            <a:endParaRPr lang="en-US" sz="3000" dirty="0">
              <a:solidFill>
                <a:srgbClr val="9F8F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45" y="2286000"/>
            <a:ext cx="7508166" cy="4572000"/>
          </a:xfrm>
        </p:spPr>
        <p:txBody>
          <a:bodyPr/>
          <a:lstStyle/>
          <a:p>
            <a:r>
              <a:rPr lang="en-US" dirty="0" smtClean="0"/>
              <a:t>Spring: 	Online knowledge building and </a:t>
            </a:r>
            <a:br>
              <a:rPr lang="en-US" dirty="0" smtClean="0"/>
            </a:br>
            <a:r>
              <a:rPr lang="en-US" dirty="0" smtClean="0"/>
              <a:t>							pedagogy reflection</a:t>
            </a:r>
          </a:p>
          <a:p>
            <a:r>
              <a:rPr lang="en-US" dirty="0" smtClean="0"/>
              <a:t>Summer: In-person workshop</a:t>
            </a:r>
          </a:p>
          <a:p>
            <a:r>
              <a:rPr lang="en-US" dirty="0" smtClean="0"/>
              <a:t>School: 	Online community and in-person </a:t>
            </a:r>
            <a:br>
              <a:rPr lang="en-US" dirty="0" smtClean="0"/>
            </a:br>
            <a:r>
              <a:rPr lang="en-US" dirty="0" smtClean="0"/>
              <a:t>							workshops</a:t>
            </a:r>
          </a:p>
          <a:p>
            <a:r>
              <a:rPr lang="en-US" dirty="0" smtClean="0"/>
              <a:t>Summer: In-person reflection and</a:t>
            </a:r>
            <a:r>
              <a:rPr lang="en-US" dirty="0"/>
              <a:t> </a:t>
            </a:r>
            <a:r>
              <a:rPr lang="en-US" dirty="0" smtClean="0"/>
              <a:t>follow-up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  <a:latin typeface="Gotham-Bold"/>
              <a:cs typeface="Gotham-Bold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  <a:latin typeface="Gotham-Bold"/>
                <a:cs typeface="Gotham-Bold"/>
              </a:rPr>
              <a:t>Workshop </a:t>
            </a:r>
            <a:r>
              <a:rPr lang="en-US" dirty="0">
                <a:solidFill>
                  <a:schemeClr val="accent1"/>
                </a:solidFill>
                <a:latin typeface="Gotham-Bold"/>
                <a:cs typeface="Gotham-Bold"/>
              </a:rPr>
              <a:t>costs and </a:t>
            </a:r>
            <a:endParaRPr lang="en-US" dirty="0" smtClean="0">
              <a:solidFill>
                <a:schemeClr val="accent1"/>
              </a:solidFill>
              <a:latin typeface="Gotham-Bold"/>
              <a:cs typeface="Gotham-Bold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  <a:latin typeface="Gotham-Bold"/>
                <a:cs typeface="Gotham-Bold"/>
              </a:rPr>
              <a:t>teacher stipends </a:t>
            </a:r>
            <a:r>
              <a:rPr lang="en-US" dirty="0">
                <a:solidFill>
                  <a:schemeClr val="accent1"/>
                </a:solidFill>
                <a:latin typeface="Gotham-Bold"/>
                <a:cs typeface="Gotham-Bold"/>
              </a:rPr>
              <a:t>covered by </a:t>
            </a:r>
            <a:r>
              <a:rPr lang="en-US" dirty="0" err="1">
                <a:solidFill>
                  <a:schemeClr val="accent1"/>
                </a:solidFill>
                <a:latin typeface="Gotham-Bold"/>
                <a:cs typeface="Gotham-Bold"/>
              </a:rPr>
              <a:t>Code.org</a:t>
            </a:r>
            <a:r>
              <a:rPr lang="en-US" dirty="0">
                <a:solidFill>
                  <a:schemeClr val="accent1"/>
                </a:solidFill>
                <a:latin typeface="Gotham-Bold"/>
                <a:cs typeface="Gotham-Bold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77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Commitments </a:t>
            </a:r>
            <a:br>
              <a:rPr lang="en-US" cap="none" dirty="0" smtClean="0"/>
            </a:br>
            <a:endParaRPr lang="en-US" sz="3300" dirty="0">
              <a:solidFill>
                <a:srgbClr val="9F8F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5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Commitments</a:t>
            </a:r>
            <a:endParaRPr lang="en-US" sz="3000" dirty="0">
              <a:solidFill>
                <a:srgbClr val="9F8F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45" y="2286000"/>
            <a:ext cx="7508166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District</a:t>
            </a:r>
          </a:p>
          <a:p>
            <a:r>
              <a:rPr lang="en-US" dirty="0" smtClean="0"/>
              <a:t>Course codes</a:t>
            </a:r>
          </a:p>
          <a:p>
            <a:r>
              <a:rPr lang="en-US" dirty="0" smtClean="0"/>
              <a:t>Share student demographic and performance data</a:t>
            </a:r>
          </a:p>
          <a:p>
            <a:r>
              <a:rPr lang="en-US" dirty="0" smtClean="0"/>
              <a:t>School selection based on criteria for success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School</a:t>
            </a:r>
          </a:p>
          <a:p>
            <a:r>
              <a:rPr lang="en-US" dirty="0" smtClean="0"/>
              <a:t>Spot in master schedule</a:t>
            </a:r>
          </a:p>
          <a:p>
            <a:r>
              <a:rPr lang="en-US" dirty="0" smtClean="0"/>
              <a:t>Promotion to staff, students, and community</a:t>
            </a:r>
          </a:p>
          <a:p>
            <a:r>
              <a:rPr lang="en-US" dirty="0" smtClean="0"/>
              <a:t>Commitment to all courses and phases of PD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7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Code.org</a:t>
            </a:r>
            <a:r>
              <a:rPr lang="en-US" dirty="0" smtClean="0"/>
              <a:t> vision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6203" y="6439254"/>
            <a:ext cx="2480140" cy="276987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CHALLENGE</a:t>
            </a:r>
            <a:r>
              <a:rPr lang="en-US" sz="1200" b="1" dirty="0">
                <a:solidFill>
                  <a:srgbClr val="62BCC7"/>
                </a:solidFill>
                <a:latin typeface="Arial Narrow" pitchFamily="34" charset="0"/>
              </a:rPr>
              <a:t>       PLAN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US      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99095" y="6671859"/>
            <a:ext cx="3333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876826"/>
            <a:ext cx="9144000" cy="60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16206" y="1088322"/>
            <a:ext cx="4341181" cy="57696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91427" tIns="45714" rIns="91427" bIns="45714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Bold"/>
                <a:cs typeface="Gotham Bold"/>
              </a:rPr>
              <a:t>Every student in every school should have the opportunity to learn computer science</a:t>
            </a:r>
          </a:p>
          <a:p>
            <a:pPr marL="0" indent="0">
              <a:buNone/>
            </a:pPr>
            <a:endParaRPr lang="en-US" sz="3000" dirty="0" smtClean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000" dirty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  <a:hlinkClick r:id="rId3"/>
              </a:rPr>
              <a:t>district@</a:t>
            </a:r>
            <a:r>
              <a:rPr lang="en-US" sz="2600" dirty="0" err="1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  <a:hlinkClick r:id="rId3"/>
              </a:rPr>
              <a:t>code.org</a:t>
            </a:r>
            <a:endParaRPr lang="en-US" sz="2600" dirty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 Medium"/>
              <a:cs typeface="Gotham Medium"/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 Medium"/>
              <a:cs typeface="Gotham Medium"/>
            </a:endParaRPr>
          </a:p>
          <a:p>
            <a:pPr marL="0" indent="0">
              <a:buNone/>
            </a:pPr>
            <a:endParaRPr lang="en-US" sz="2600" dirty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 Medium"/>
              <a:cs typeface="Gotham Medium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Visit </a:t>
            </a:r>
            <a:r>
              <a:rPr lang="en-US" sz="2600" dirty="0" err="1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Code.org</a:t>
            </a:r>
            <a:r>
              <a:rPr lang="en-US" sz="2600" dirty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 for videos, </a:t>
            </a:r>
            <a:r>
              <a:rPr lang="en-US" sz="2600" dirty="0" err="1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infographics</a:t>
            </a:r>
            <a:r>
              <a:rPr lang="en-US" sz="2600" dirty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, one-</a:t>
            </a:r>
            <a:r>
              <a:rPr lang="en-US" sz="2600" dirty="0" smtClean="0">
                <a:solidFill>
                  <a:srgbClr val="FEC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Medium"/>
                <a:cs typeface="Gotham Medium"/>
              </a:rPr>
              <a:t>sheets, t-shirts</a:t>
            </a:r>
            <a:endParaRPr lang="en-US" sz="2600" dirty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 Medium"/>
              <a:cs typeface="Gotham Medium"/>
            </a:endParaRPr>
          </a:p>
          <a:p>
            <a:pPr marL="0" indent="0">
              <a:buNone/>
            </a:pPr>
            <a:endParaRPr lang="en-US" sz="2800" dirty="0">
              <a:solidFill>
                <a:srgbClr val="FEC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5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This is important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“STEM” (science, tech, engineering, math)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7" tIns="45714" rIns="91427" bIns="45714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6771"/>
                </a:solidFill>
              </a:rPr>
              <a:t>We all know the United States is falling behind in “math and science”. That’s an old story. For decades we’ve tried and failed to fix it.</a:t>
            </a:r>
          </a:p>
          <a:p>
            <a:pPr marL="0" indent="0">
              <a:buNone/>
            </a:pPr>
            <a:endParaRPr lang="en-US" dirty="0">
              <a:solidFill>
                <a:srgbClr val="5A67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A6771"/>
                </a:solidFill>
              </a:rPr>
              <a:t>But this old story masks a new and possibly bigger </a:t>
            </a:r>
            <a:r>
              <a:rPr lang="en-US" dirty="0" smtClean="0">
                <a:solidFill>
                  <a:srgbClr val="5A6771"/>
                </a:solidFill>
              </a:rPr>
              <a:t>problem…</a:t>
            </a:r>
            <a:endParaRPr lang="en-US" dirty="0">
              <a:solidFill>
                <a:srgbClr val="5A6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7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High School A.P. Enrollment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4" y="2178357"/>
            <a:ext cx="7224409" cy="434674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997030" y="1892721"/>
            <a:ext cx="2848395" cy="2024227"/>
          </a:xfrm>
          <a:prstGeom prst="roundRect">
            <a:avLst/>
          </a:prstGeom>
          <a:solidFill>
            <a:srgbClr val="FFA4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en-US" dirty="0" smtClean="0">
                <a:solidFill>
                  <a:srgbClr val="5A6771"/>
                </a:solidFill>
                <a:latin typeface="Gotham Medium"/>
                <a:cs typeface="Gotham Medium"/>
              </a:rPr>
              <a:t>Exposure to CS leads to the best-paying jobs in the world. </a:t>
            </a:r>
          </a:p>
          <a:p>
            <a:pPr algn="ctr"/>
            <a:r>
              <a:rPr lang="en-US" b="1" dirty="0" smtClean="0">
                <a:solidFill>
                  <a:srgbClr val="5A6771"/>
                </a:solidFill>
                <a:latin typeface="Gotham Medium"/>
                <a:cs typeface="Gotham Medium"/>
              </a:rPr>
              <a:t>But it’s only available in 5% of high schools</a:t>
            </a:r>
            <a:endParaRPr lang="en-US" b="1" dirty="0">
              <a:solidFill>
                <a:srgbClr val="FFA409"/>
              </a:solidFill>
              <a:latin typeface="Gotham Medium"/>
              <a:cs typeface="Gotham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99" y="6525103"/>
            <a:ext cx="5038757" cy="246209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en-US" sz="1000" dirty="0"/>
              <a:t>Source: College Board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6527877" y="4295978"/>
            <a:ext cx="1861028" cy="1550727"/>
          </a:xfrm>
          <a:prstGeom prst="downArrowCallout">
            <a:avLst/>
          </a:prstGeom>
          <a:solidFill>
            <a:srgbClr val="FEC5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en-US" sz="1400" b="1" dirty="0">
                <a:solidFill>
                  <a:srgbClr val="5A6771"/>
                </a:solidFill>
                <a:latin typeface="Gotham Medium"/>
                <a:cs typeface="Gotham Medium"/>
              </a:rPr>
              <a:t>Only </a:t>
            </a:r>
            <a:r>
              <a:rPr lang="en-US" sz="1400" b="1" dirty="0" smtClean="0">
                <a:solidFill>
                  <a:srgbClr val="5A6771"/>
                </a:solidFill>
                <a:latin typeface="Gotham Medium"/>
                <a:cs typeface="Gotham Medium"/>
              </a:rPr>
              <a:t>18% </a:t>
            </a:r>
            <a:r>
              <a:rPr lang="en-US" sz="1400" b="1" dirty="0">
                <a:solidFill>
                  <a:srgbClr val="5A6771"/>
                </a:solidFill>
                <a:latin typeface="Gotham Medium"/>
                <a:cs typeface="Gotham Medium"/>
              </a:rPr>
              <a:t>of these are girls. Only 8% students of color</a:t>
            </a:r>
          </a:p>
        </p:txBody>
      </p:sp>
    </p:spTree>
    <p:extLst>
      <p:ext uri="{BB962C8B-B14F-4D97-AF65-F5344CB8AC3E}">
        <p14:creationId xmlns:p14="http://schemas.microsoft.com/office/powerpoint/2010/main" val="13286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Fewer computer science majors than 2003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6236"/>
              </p:ext>
            </p:extLst>
          </p:nvPr>
        </p:nvGraphicFramePr>
        <p:xfrm>
          <a:off x="781844" y="2104407"/>
          <a:ext cx="7759819" cy="432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2754" y="6525000"/>
            <a:ext cx="4572000" cy="230820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900" dirty="0"/>
              <a:t>Sources: National Science Foundation, ACM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21314" y="1905644"/>
            <a:ext cx="2370869" cy="1372290"/>
          </a:xfrm>
          <a:prstGeom prst="roundRect">
            <a:avLst/>
          </a:prstGeom>
          <a:solidFill>
            <a:srgbClr val="FFA4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r>
              <a:rPr lang="en-US" sz="1700" dirty="0">
                <a:solidFill>
                  <a:srgbClr val="5A6771"/>
                </a:solidFill>
                <a:latin typeface="Gotham Medium"/>
                <a:cs typeface="Gotham Medium"/>
              </a:rPr>
              <a:t>Why the decline in college? </a:t>
            </a:r>
            <a:r>
              <a:rPr lang="en-US" sz="1700" dirty="0">
                <a:solidFill>
                  <a:srgbClr val="5A6771"/>
                </a:solidFill>
                <a:latin typeface="Gotham Bold"/>
                <a:cs typeface="Gotham Bold"/>
              </a:rPr>
              <a:t>Because 17% fewer high schools teach CS</a:t>
            </a:r>
          </a:p>
        </p:txBody>
      </p:sp>
    </p:spTree>
    <p:extLst>
      <p:ext uri="{BB962C8B-B14F-4D97-AF65-F5344CB8AC3E}">
        <p14:creationId xmlns:p14="http://schemas.microsoft.com/office/powerpoint/2010/main" val="200534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664A0"/>
                </a:solidFill>
              </a:rPr>
              <a:t>The job/student gap in computer science</a:t>
            </a:r>
            <a:endParaRPr lang="en-US" dirty="0">
              <a:solidFill>
                <a:srgbClr val="7664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599" y="6525103"/>
            <a:ext cx="5038757" cy="246209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en-US" sz="1000" dirty="0"/>
              <a:t>Sources: 2013 AP exam results</a:t>
            </a:r>
            <a:r>
              <a:rPr lang="en-US" sz="1000" dirty="0" smtClean="0"/>
              <a:t>, College </a:t>
            </a:r>
            <a:r>
              <a:rPr lang="en-US" sz="1000" dirty="0"/>
              <a:t>Board, Bureau of Labor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99" y="2234393"/>
            <a:ext cx="34544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16" y="2109873"/>
            <a:ext cx="3505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1,000,000 more jobs than students by 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4286" y="6569691"/>
            <a:ext cx="4572000" cy="230820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900" dirty="0"/>
              <a:t>Sources: BLS, NSF, Bay Area Council Economic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959" y="6200371"/>
            <a:ext cx="7634407" cy="369320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lvl="1">
              <a:spcAft>
                <a:spcPts val="400"/>
              </a:spcAft>
            </a:pPr>
            <a:r>
              <a:rPr lang="en-US" dirty="0" smtClean="0"/>
              <a:t>* Each software </a:t>
            </a:r>
            <a:r>
              <a:rPr lang="en-US" dirty="0"/>
              <a:t>job </a:t>
            </a:r>
            <a:r>
              <a:rPr lang="en-US" dirty="0" smtClean="0"/>
              <a:t>supports 4.3 new neighborhood jobs!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41" y="2234393"/>
            <a:ext cx="6367397" cy="3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6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62" y="3660693"/>
            <a:ext cx="3725639" cy="31973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isn’t just about tech companies or jobs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7" tIns="45714" rIns="91427" bIns="45714">
            <a:normAutofit/>
          </a:bodyPr>
          <a:lstStyle/>
          <a:p>
            <a:r>
              <a:rPr lang="en-US" sz="2000" dirty="0" smtClean="0">
                <a:solidFill>
                  <a:srgbClr val="5A6771"/>
                </a:solidFill>
              </a:rPr>
              <a:t>67% of software jobs are </a:t>
            </a:r>
            <a:r>
              <a:rPr lang="en-US" sz="2000" i="1" dirty="0" smtClean="0">
                <a:solidFill>
                  <a:srgbClr val="5A6771"/>
                </a:solidFill>
              </a:rPr>
              <a:t>outside</a:t>
            </a:r>
            <a:r>
              <a:rPr lang="en-US" sz="2000" dirty="0" smtClean="0">
                <a:solidFill>
                  <a:srgbClr val="5A6771"/>
                </a:solidFill>
              </a:rPr>
              <a:t> the tech industry – in banking, retail, government, entertainment, </a:t>
            </a:r>
            <a:r>
              <a:rPr lang="en-US" sz="2000" dirty="0" err="1" smtClean="0">
                <a:solidFill>
                  <a:srgbClr val="5A6771"/>
                </a:solidFill>
              </a:rPr>
              <a:t>etc</a:t>
            </a:r>
            <a:endParaRPr lang="en-US" sz="2000" dirty="0">
              <a:solidFill>
                <a:srgbClr val="5A6771"/>
              </a:solidFill>
            </a:endParaRPr>
          </a:p>
          <a:p>
            <a:r>
              <a:rPr lang="en-US" sz="2000" dirty="0" smtClean="0">
                <a:solidFill>
                  <a:srgbClr val="5A6771"/>
                </a:solidFill>
              </a:rPr>
              <a:t>Besides, we need ALL our children prepared for the 21</a:t>
            </a:r>
            <a:r>
              <a:rPr lang="en-US" sz="2000" baseline="30000" dirty="0" smtClean="0">
                <a:solidFill>
                  <a:srgbClr val="5A6771"/>
                </a:solidFill>
              </a:rPr>
              <a:t>st</a:t>
            </a:r>
            <a:r>
              <a:rPr lang="en-US" sz="2000" dirty="0" smtClean="0">
                <a:solidFill>
                  <a:srgbClr val="5A6771"/>
                </a:solidFill>
              </a:rPr>
              <a:t> century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844" y="4176157"/>
            <a:ext cx="5329276" cy="242967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  <a:t>“Knowledge of computer programming is as important as knowledge of anatomy when it comes to medical research or clinical care”</a:t>
            </a:r>
            <a:b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</a:br>
            <a: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  <a:t/>
            </a:r>
            <a:b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</a:br>
            <a: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  <a:t>Larry Corey,</a:t>
            </a:r>
            <a:b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</a:br>
            <a: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  <a:t>Fred Hutchinson </a:t>
            </a:r>
            <a:b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</a:br>
            <a:r>
              <a:rPr lang="en-US" sz="1900" dirty="0">
                <a:solidFill>
                  <a:srgbClr val="5A6771"/>
                </a:solidFill>
                <a:latin typeface="Gotham Book"/>
                <a:cs typeface="Gotham Book"/>
              </a:rPr>
              <a:t>Cancer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10706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deOrg PPT Template">
  <a:themeElements>
    <a:clrScheme name="CodeOrg Style">
      <a:dk1>
        <a:sysClr val="windowText" lastClr="000000"/>
      </a:dk1>
      <a:lt1>
        <a:sysClr val="window" lastClr="FFFFFF"/>
      </a:lt1>
      <a:dk2>
        <a:srgbClr val="1D9EAB"/>
      </a:dk2>
      <a:lt2>
        <a:srgbClr val="EEECE1"/>
      </a:lt2>
      <a:accent1>
        <a:srgbClr val="634F8C"/>
      </a:accent1>
      <a:accent2>
        <a:srgbClr val="1981BB"/>
      </a:accent2>
      <a:accent3>
        <a:srgbClr val="FB921F"/>
      </a:accent3>
      <a:accent4>
        <a:srgbClr val="ACB122"/>
      </a:accent4>
      <a:accent5>
        <a:srgbClr val="FDBA30"/>
      </a:accent5>
      <a:accent6>
        <a:srgbClr val="4B545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9900"/>
          </a:lnSpc>
          <a:defRPr sz="10500" dirty="0" smtClean="0">
            <a:solidFill>
              <a:schemeClr val="bg1"/>
            </a:solidFill>
            <a:latin typeface="Gotham-Bold"/>
            <a:cs typeface="Gotham-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CodeOrg PPT Template.potx</Template>
  <TotalTime>3970</TotalTime>
  <Words>815</Words>
  <Application>Microsoft Macintosh PowerPoint</Application>
  <PresentationFormat>On-screen Show (4:3)</PresentationFormat>
  <Paragraphs>130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CodeOrg PPT Template</vt:lpstr>
      <vt:lpstr>PowerPoint Presentation</vt:lpstr>
      <vt:lpstr>Objectives</vt:lpstr>
      <vt:lpstr>This is important</vt:lpstr>
      <vt:lpstr>“STEM” (science, tech, engineering, math)</vt:lpstr>
      <vt:lpstr>2012 High School A.P. Enrollment</vt:lpstr>
      <vt:lpstr>Fewer computer science majors than 2003</vt:lpstr>
      <vt:lpstr>The job/student gap in computer science</vt:lpstr>
      <vt:lpstr>1,000,000 more jobs than students by 2020</vt:lpstr>
      <vt:lpstr>This isn’t just about tech companies or jobs</vt:lpstr>
      <vt:lpstr>Code.org launch: changing the discussion</vt:lpstr>
      <vt:lpstr>Code.org - impact of one video</vt:lpstr>
      <vt:lpstr>Struck a chord with millions</vt:lpstr>
      <vt:lpstr>What Code.org offers Celebrate, Advocate, Educate </vt:lpstr>
      <vt:lpstr>1. Celebrate Hour of code for 10 million students</vt:lpstr>
      <vt:lpstr>Announcing the Hour of Code</vt:lpstr>
      <vt:lpstr>PowerPoint Presentation</vt:lpstr>
      <vt:lpstr>The largest education event ever. </vt:lpstr>
      <vt:lpstr>How can you help?</vt:lpstr>
      <vt:lpstr>2. Advocate changing policies state by state</vt:lpstr>
      <vt:lpstr>Advocate</vt:lpstr>
      <vt:lpstr>3. Educate  bringing CS to every school</vt:lpstr>
      <vt:lpstr>K-12 Curriculum</vt:lpstr>
      <vt:lpstr>Blended: Online + In-person</vt:lpstr>
      <vt:lpstr>Partnership Timeline</vt:lpstr>
      <vt:lpstr>Blended PD: 4 phases, 15 months</vt:lpstr>
      <vt:lpstr>Commitments  </vt:lpstr>
      <vt:lpstr>Commitments</vt:lpstr>
      <vt:lpstr>Code.org vision</vt:lpstr>
    </vt:vector>
  </TitlesOfParts>
  <Manager/>
  <Company>Code.org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 Yongpradit</dc:creator>
  <cp:keywords/>
  <dc:description/>
  <cp:lastModifiedBy>Pat</cp:lastModifiedBy>
  <cp:revision>82</cp:revision>
  <dcterms:created xsi:type="dcterms:W3CDTF">2013-10-11T13:34:54Z</dcterms:created>
  <dcterms:modified xsi:type="dcterms:W3CDTF">2013-11-22T19:27:27Z</dcterms:modified>
  <cp:category/>
</cp:coreProperties>
</file>