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4"/>
  </p:notesMasterIdLst>
  <p:sldIdLst>
    <p:sldId id="419" r:id="rId4"/>
    <p:sldId id="407" r:id="rId5"/>
    <p:sldId id="442" r:id="rId6"/>
    <p:sldId id="421" r:id="rId7"/>
    <p:sldId id="422" r:id="rId8"/>
    <p:sldId id="423" r:id="rId9"/>
    <p:sldId id="424" r:id="rId10"/>
    <p:sldId id="446" r:id="rId11"/>
    <p:sldId id="430" r:id="rId12"/>
    <p:sldId id="431" r:id="rId13"/>
    <p:sldId id="432" r:id="rId14"/>
    <p:sldId id="433" r:id="rId15"/>
    <p:sldId id="434" r:id="rId16"/>
    <p:sldId id="435" r:id="rId17"/>
    <p:sldId id="436" r:id="rId18"/>
    <p:sldId id="413" r:id="rId19"/>
    <p:sldId id="426" r:id="rId20"/>
    <p:sldId id="427" r:id="rId21"/>
    <p:sldId id="428" r:id="rId22"/>
    <p:sldId id="449" r:id="rId23"/>
    <p:sldId id="416" r:id="rId24"/>
    <p:sldId id="441" r:id="rId25"/>
    <p:sldId id="429" r:id="rId26"/>
    <p:sldId id="415" r:id="rId27"/>
    <p:sldId id="450" r:id="rId28"/>
    <p:sldId id="437" r:id="rId29"/>
    <p:sldId id="445" r:id="rId30"/>
    <p:sldId id="412" r:id="rId31"/>
    <p:sldId id="451" r:id="rId32"/>
    <p:sldId id="439" r:id="rId33"/>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6770"/>
    <a:srgbClr val="00ADBC"/>
    <a:srgbClr val="ED7D31"/>
    <a:srgbClr val="5B9BD5"/>
    <a:srgbClr val="404040"/>
    <a:srgbClr val="7665A0"/>
    <a:srgbClr val="0094CA"/>
    <a:srgbClr val="FFB81D"/>
    <a:srgbClr val="00CEDE"/>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4" autoAdjust="0"/>
    <p:restoredTop sz="80199" autoAdjust="0"/>
  </p:normalViewPr>
  <p:slideViewPr>
    <p:cSldViewPr snapToGrid="0">
      <p:cViewPr>
        <p:scale>
          <a:sx n="69" d="100"/>
          <a:sy n="69" d="100"/>
        </p:scale>
        <p:origin x="1236" y="459"/>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8.0307561706199099E-2"/>
          <c:y val="6.0025616860160599E-2"/>
          <c:w val="0.89321937932141404"/>
          <c:h val="0.84802275696152496"/>
        </c:manualLayout>
      </c:layout>
      <c:barChart>
        <c:barDir val="col"/>
        <c:grouping val="stacked"/>
        <c:varyColors val="0"/>
        <c:ser>
          <c:idx val="0"/>
          <c:order val="0"/>
          <c:tx>
            <c:strRef>
              <c:f>Sheet1!$B$1</c:f>
              <c:strCache>
                <c:ptCount val="1"/>
                <c:pt idx="0">
                  <c:v>Series 1</c:v>
                </c:pt>
              </c:strCache>
            </c:strRef>
          </c:tx>
          <c:spPr>
            <a:solidFill>
              <a:srgbClr val="7665A0"/>
            </a:solidFill>
          </c:spPr>
          <c:invertIfNegative val="0"/>
          <c:cat>
            <c:numRef>
              <c:f>Sheet1!$A$2:$A$14</c:f>
              <c:numCache>
                <c:formatCode>General</c:formatCode>
                <c:ptCount val="13"/>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numCache>
            </c:numRef>
          </c:cat>
          <c:val>
            <c:numRef>
              <c:f>Sheet1!$B$2:$B$14</c:f>
              <c:numCache>
                <c:formatCode>#,##0</c:formatCode>
                <c:ptCount val="13"/>
                <c:pt idx="0">
                  <c:v>12875</c:v>
                </c:pt>
                <c:pt idx="1">
                  <c:v>11645</c:v>
                </c:pt>
                <c:pt idx="2">
                  <c:v>9289</c:v>
                </c:pt>
                <c:pt idx="3">
                  <c:v>7036</c:v>
                </c:pt>
                <c:pt idx="4">
                  <c:v>5609</c:v>
                </c:pt>
                <c:pt idx="5">
                  <c:v>4772</c:v>
                </c:pt>
                <c:pt idx="6">
                  <c:v>4755</c:v>
                </c:pt>
                <c:pt idx="7">
                  <c:v>4989</c:v>
                </c:pt>
                <c:pt idx="8">
                  <c:v>5146</c:v>
                </c:pt>
                <c:pt idx="9">
                  <c:v>5800</c:v>
                </c:pt>
                <c:pt idx="10">
                  <c:v>6353</c:v>
                </c:pt>
                <c:pt idx="11">
                  <c:v>7343</c:v>
                </c:pt>
                <c:pt idx="12">
                  <c:v>8629</c:v>
                </c:pt>
              </c:numCache>
            </c:numRef>
          </c:val>
          <c:extLst xmlns:c16r2="http://schemas.microsoft.com/office/drawing/2015/06/chart">
            <c:ext xmlns:c16="http://schemas.microsoft.com/office/drawing/2014/chart" uri="{C3380CC4-5D6E-409C-BE32-E72D297353CC}">
              <c16:uniqueId val="{00000000-DF54-9145-92D3-480EA387D3D8}"/>
            </c:ext>
          </c:extLst>
        </c:ser>
        <c:ser>
          <c:idx val="1"/>
          <c:order val="1"/>
          <c:tx>
            <c:strRef>
              <c:f>Sheet1!$C$1</c:f>
              <c:strCache>
                <c:ptCount val="1"/>
                <c:pt idx="0">
                  <c:v>Series 2</c:v>
                </c:pt>
              </c:strCache>
            </c:strRef>
          </c:tx>
          <c:spPr>
            <a:solidFill>
              <a:srgbClr val="00ADBC"/>
            </a:solidFill>
          </c:spPr>
          <c:invertIfNegative val="0"/>
          <c:cat>
            <c:numRef>
              <c:f>Sheet1!$A$2:$A$14</c:f>
              <c:numCache>
                <c:formatCode>General</c:formatCode>
                <c:ptCount val="13"/>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numCache>
            </c:numRef>
          </c:cat>
          <c:val>
            <c:numRef>
              <c:f>Sheet1!$C$2:$C$14</c:f>
              <c:numCache>
                <c:formatCode>#,##0</c:formatCode>
                <c:ptCount val="13"/>
                <c:pt idx="0">
                  <c:v>35711</c:v>
                </c:pt>
                <c:pt idx="1">
                  <c:v>36039</c:v>
                </c:pt>
                <c:pt idx="2">
                  <c:v>33580</c:v>
                </c:pt>
                <c:pt idx="3">
                  <c:v>28735</c:v>
                </c:pt>
                <c:pt idx="4">
                  <c:v>25874</c:v>
                </c:pt>
                <c:pt idx="5">
                  <c:v>23666</c:v>
                </c:pt>
                <c:pt idx="6">
                  <c:v>23560</c:v>
                </c:pt>
                <c:pt idx="7">
                  <c:v>24126</c:v>
                </c:pt>
                <c:pt idx="8">
                  <c:v>26607</c:v>
                </c:pt>
                <c:pt idx="9">
                  <c:v>29195</c:v>
                </c:pt>
                <c:pt idx="10">
                  <c:v>31853</c:v>
                </c:pt>
                <c:pt idx="11">
                  <c:v>35664</c:v>
                </c:pt>
                <c:pt idx="12">
                  <c:v>40662</c:v>
                </c:pt>
              </c:numCache>
            </c:numRef>
          </c:val>
          <c:extLst xmlns:c16r2="http://schemas.microsoft.com/office/drawing/2015/06/chart">
            <c:ext xmlns:c16="http://schemas.microsoft.com/office/drawing/2014/chart" uri="{C3380CC4-5D6E-409C-BE32-E72D297353CC}">
              <c16:uniqueId val="{00000001-DF54-9145-92D3-480EA387D3D8}"/>
            </c:ext>
          </c:extLst>
        </c:ser>
        <c:dLbls>
          <c:showLegendKey val="0"/>
          <c:showVal val="0"/>
          <c:showCatName val="0"/>
          <c:showSerName val="0"/>
          <c:showPercent val="0"/>
          <c:showBubbleSize val="0"/>
        </c:dLbls>
        <c:gapWidth val="150"/>
        <c:overlap val="100"/>
        <c:axId val="358973144"/>
        <c:axId val="358970008"/>
      </c:barChart>
      <c:catAx>
        <c:axId val="358973144"/>
        <c:scaling>
          <c:orientation val="minMax"/>
        </c:scaling>
        <c:delete val="0"/>
        <c:axPos val="b"/>
        <c:numFmt formatCode="General" sourceLinked="1"/>
        <c:majorTickMark val="out"/>
        <c:minorTickMark val="none"/>
        <c:tickLblPos val="nextTo"/>
        <c:txPr>
          <a:bodyPr/>
          <a:lstStyle/>
          <a:p>
            <a:pPr>
              <a:defRPr sz="1400">
                <a:latin typeface="Arial" panose="020B0604020202020204" pitchFamily="34" charset="0"/>
                <a:cs typeface="Arial" panose="020B0604020202020204" pitchFamily="34" charset="0"/>
              </a:defRPr>
            </a:pPr>
            <a:endParaRPr lang="en-US"/>
          </a:p>
        </c:txPr>
        <c:crossAx val="358970008"/>
        <c:crosses val="autoZero"/>
        <c:auto val="1"/>
        <c:lblAlgn val="ctr"/>
        <c:lblOffset val="100"/>
        <c:noMultiLvlLbl val="0"/>
      </c:catAx>
      <c:valAx>
        <c:axId val="358970008"/>
        <c:scaling>
          <c:orientation val="minMax"/>
          <c:max val="50000"/>
        </c:scaling>
        <c:delete val="0"/>
        <c:axPos val="l"/>
        <c:majorGridlines/>
        <c:numFmt formatCode="#,##0" sourceLinked="1"/>
        <c:majorTickMark val="out"/>
        <c:minorTickMark val="none"/>
        <c:tickLblPos val="nextTo"/>
        <c:txPr>
          <a:bodyPr/>
          <a:lstStyle/>
          <a:p>
            <a:pPr>
              <a:defRPr sz="1200">
                <a:latin typeface="Arial" panose="020B0604020202020204" pitchFamily="34" charset="0"/>
                <a:cs typeface="Arial" panose="020B0604020202020204" pitchFamily="34" charset="0"/>
              </a:defRPr>
            </a:pPr>
            <a:endParaRPr lang="en-US"/>
          </a:p>
        </c:txPr>
        <c:crossAx val="35897314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US!$E$3</c:f>
              <c:strCache>
                <c:ptCount val="1"/>
                <c:pt idx="0">
                  <c:v>Female CSA</c:v>
                </c:pt>
              </c:strCache>
            </c:strRef>
          </c:tx>
          <c:spPr>
            <a:solidFill>
              <a:srgbClr val="C6CACD"/>
            </a:solidFill>
            <a:ln>
              <a:noFill/>
            </a:ln>
            <a:effectLst/>
          </c:spPr>
          <c:invertIfNegative val="0"/>
          <c:dPt>
            <c:idx val="10"/>
            <c:invertIfNegative val="0"/>
            <c:bubble3D val="0"/>
            <c:spPr>
              <a:solidFill>
                <a:srgbClr val="FFA400"/>
              </a:solidFill>
              <a:ln>
                <a:noFill/>
              </a:ln>
              <a:effectLst/>
            </c:spPr>
            <c:extLst xmlns:c16r2="http://schemas.microsoft.com/office/drawing/2015/06/chart">
              <c:ext xmlns:c16="http://schemas.microsoft.com/office/drawing/2014/chart" uri="{C3380CC4-5D6E-409C-BE32-E72D297353CC}">
                <c16:uniqueId val="{00000001-C4E2-A243-B02E-20DC14752774}"/>
              </c:ext>
            </c:extLst>
          </c:dPt>
          <c:val>
            <c:numRef>
              <c:f>US!$E$4:$E$14</c:f>
              <c:numCache>
                <c:formatCode>_(* #,##0_);_(* \(#,##0\);_(* "-"??_);_(@_)</c:formatCode>
                <c:ptCount val="11"/>
                <c:pt idx="0">
                  <c:v>2665</c:v>
                </c:pt>
                <c:pt idx="1">
                  <c:v>2789</c:v>
                </c:pt>
                <c:pt idx="2">
                  <c:v>3096</c:v>
                </c:pt>
                <c:pt idx="3">
                  <c:v>3726</c:v>
                </c:pt>
                <c:pt idx="4">
                  <c:v>4000</c:v>
                </c:pt>
                <c:pt idx="5">
                  <c:v>4635</c:v>
                </c:pt>
                <c:pt idx="6">
                  <c:v>5485</c:v>
                </c:pt>
                <c:pt idx="7">
                  <c:v>7458</c:v>
                </c:pt>
                <c:pt idx="8">
                  <c:v>10142</c:v>
                </c:pt>
                <c:pt idx="9">
                  <c:v>12642</c:v>
                </c:pt>
                <c:pt idx="10">
                  <c:v>14680.8</c:v>
                </c:pt>
              </c:numCache>
            </c:numRef>
          </c:val>
          <c:extLst xmlns:c16r2="http://schemas.microsoft.com/office/drawing/2015/06/chart">
            <c:ext xmlns:c16="http://schemas.microsoft.com/office/drawing/2014/chart" uri="{C3380CC4-5D6E-409C-BE32-E72D297353CC}">
              <c16:uniqueId val="{00000002-C4E2-A243-B02E-20DC14752774}"/>
            </c:ext>
          </c:extLst>
        </c:ser>
        <c:ser>
          <c:idx val="1"/>
          <c:order val="1"/>
          <c:tx>
            <c:strRef>
              <c:f>US!$F$3</c:f>
              <c:strCache>
                <c:ptCount val="1"/>
                <c:pt idx="0">
                  <c:v>Female CSP</c:v>
                </c:pt>
              </c:strCache>
            </c:strRef>
          </c:tx>
          <c:spPr>
            <a:solidFill>
              <a:srgbClr val="FEC52C"/>
            </a:solidFill>
            <a:ln>
              <a:noFill/>
            </a:ln>
            <a:effectLst/>
          </c:spPr>
          <c:invertIfNegative val="0"/>
          <c:val>
            <c:numRef>
              <c:f>US!$F$4:$F$14</c:f>
              <c:numCache>
                <c:formatCode>General</c:formatCode>
                <c:ptCount val="11"/>
                <c:pt idx="10" formatCode="_(* #,##0_);_(* \(#,##0\);_(* &quot;-&quot;??_);_(@_)">
                  <c:v>15027.6</c:v>
                </c:pt>
              </c:numCache>
            </c:numRef>
          </c:val>
          <c:extLst xmlns:c16r2="http://schemas.microsoft.com/office/drawing/2015/06/chart">
            <c:ext xmlns:c16="http://schemas.microsoft.com/office/drawing/2014/chart" uri="{C3380CC4-5D6E-409C-BE32-E72D297353CC}">
              <c16:uniqueId val="{00000003-C4E2-A243-B02E-20DC14752774}"/>
            </c:ext>
          </c:extLst>
        </c:ser>
        <c:dLbls>
          <c:showLegendKey val="0"/>
          <c:showVal val="0"/>
          <c:showCatName val="0"/>
          <c:showSerName val="0"/>
          <c:showPercent val="0"/>
          <c:showBubbleSize val="0"/>
        </c:dLbls>
        <c:gapWidth val="42"/>
        <c:overlap val="100"/>
        <c:axId val="383989688"/>
        <c:axId val="383988512"/>
      </c:barChart>
      <c:catAx>
        <c:axId val="383989688"/>
        <c:scaling>
          <c:orientation val="minMax"/>
        </c:scaling>
        <c:delete val="1"/>
        <c:axPos val="b"/>
        <c:majorTickMark val="none"/>
        <c:minorTickMark val="none"/>
        <c:tickLblPos val="nextTo"/>
        <c:crossAx val="383988512"/>
        <c:crosses val="autoZero"/>
        <c:auto val="0"/>
        <c:lblAlgn val="ctr"/>
        <c:lblOffset val="100"/>
        <c:noMultiLvlLbl val="0"/>
      </c:catAx>
      <c:valAx>
        <c:axId val="383988512"/>
        <c:scaling>
          <c:orientation val="minMax"/>
          <c:max val="30000"/>
        </c:scaling>
        <c:delete val="1"/>
        <c:axPos val="l"/>
        <c:majorGridlines>
          <c:spPr>
            <a:ln w="9525" cap="flat" cmpd="sng" algn="ctr">
              <a:noFill/>
              <a:round/>
            </a:ln>
            <a:effectLst/>
          </c:spPr>
        </c:majorGridlines>
        <c:numFmt formatCode="_(* #,##0_);_(* \(#,##0\);_(* &quot;-&quot;??_);_(@_)" sourceLinked="1"/>
        <c:majorTickMark val="none"/>
        <c:minorTickMark val="none"/>
        <c:tickLblPos val="nextTo"/>
        <c:crossAx val="3839896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US!$L$3</c:f>
              <c:strCache>
                <c:ptCount val="1"/>
                <c:pt idx="0">
                  <c:v>URM CSA</c:v>
                </c:pt>
              </c:strCache>
            </c:strRef>
          </c:tx>
          <c:spPr>
            <a:solidFill>
              <a:srgbClr val="C6CACD"/>
            </a:solidFill>
            <a:ln>
              <a:noFill/>
            </a:ln>
            <a:effectLst/>
          </c:spPr>
          <c:invertIfNegative val="0"/>
          <c:dPt>
            <c:idx val="10"/>
            <c:invertIfNegative val="0"/>
            <c:bubble3D val="0"/>
            <c:spPr>
              <a:solidFill>
                <a:srgbClr val="FFA400"/>
              </a:solidFill>
              <a:ln>
                <a:noFill/>
              </a:ln>
              <a:effectLst/>
            </c:spPr>
            <c:extLst xmlns:c16r2="http://schemas.microsoft.com/office/drawing/2015/06/chart">
              <c:ext xmlns:c16="http://schemas.microsoft.com/office/drawing/2014/chart" uri="{C3380CC4-5D6E-409C-BE32-E72D297353CC}">
                <c16:uniqueId val="{00000001-2802-FE43-83D6-EC2C1B725024}"/>
              </c:ext>
            </c:extLst>
          </c:dPt>
          <c:val>
            <c:numRef>
              <c:f>US!$L$4:$L$14</c:f>
              <c:numCache>
                <c:formatCode>_(* #,##0_);_(* \(#,##0\);_(* "-"??_);_(@_)</c:formatCode>
                <c:ptCount val="11"/>
                <c:pt idx="0">
                  <c:v>1717</c:v>
                </c:pt>
                <c:pt idx="1">
                  <c:v>1815</c:v>
                </c:pt>
                <c:pt idx="2">
                  <c:v>1986</c:v>
                </c:pt>
                <c:pt idx="3">
                  <c:v>2291</c:v>
                </c:pt>
                <c:pt idx="4">
                  <c:v>2645</c:v>
                </c:pt>
                <c:pt idx="5">
                  <c:v>2933</c:v>
                </c:pt>
                <c:pt idx="6">
                  <c:v>3498</c:v>
                </c:pt>
                <c:pt idx="7">
                  <c:v>4739</c:v>
                </c:pt>
                <c:pt idx="8">
                  <c:v>6056</c:v>
                </c:pt>
                <c:pt idx="9">
                  <c:v>8283</c:v>
                </c:pt>
                <c:pt idx="10">
                  <c:v>9175.5</c:v>
                </c:pt>
              </c:numCache>
            </c:numRef>
          </c:val>
          <c:extLst xmlns:c16r2="http://schemas.microsoft.com/office/drawing/2015/06/chart">
            <c:ext xmlns:c16="http://schemas.microsoft.com/office/drawing/2014/chart" uri="{C3380CC4-5D6E-409C-BE32-E72D297353CC}">
              <c16:uniqueId val="{00000002-2802-FE43-83D6-EC2C1B725024}"/>
            </c:ext>
          </c:extLst>
        </c:ser>
        <c:ser>
          <c:idx val="1"/>
          <c:order val="1"/>
          <c:tx>
            <c:strRef>
              <c:f>US!$M$3</c:f>
              <c:strCache>
                <c:ptCount val="1"/>
                <c:pt idx="0">
                  <c:v>URM CSP</c:v>
                </c:pt>
              </c:strCache>
            </c:strRef>
          </c:tx>
          <c:spPr>
            <a:solidFill>
              <a:srgbClr val="FEC52C"/>
            </a:solidFill>
            <a:ln>
              <a:noFill/>
            </a:ln>
            <a:effectLst/>
          </c:spPr>
          <c:invertIfNegative val="0"/>
          <c:val>
            <c:numRef>
              <c:f>US!$M$4:$M$14</c:f>
              <c:numCache>
                <c:formatCode>General</c:formatCode>
                <c:ptCount val="11"/>
                <c:pt idx="10" formatCode="_(* #,##0_);_(* \(#,##0\);_(* &quot;-&quot;??_);_(@_)">
                  <c:v>13023.92</c:v>
                </c:pt>
              </c:numCache>
            </c:numRef>
          </c:val>
          <c:extLst xmlns:c16r2="http://schemas.microsoft.com/office/drawing/2015/06/chart">
            <c:ext xmlns:c16="http://schemas.microsoft.com/office/drawing/2014/chart" uri="{C3380CC4-5D6E-409C-BE32-E72D297353CC}">
              <c16:uniqueId val="{00000003-2802-FE43-83D6-EC2C1B725024}"/>
            </c:ext>
          </c:extLst>
        </c:ser>
        <c:dLbls>
          <c:showLegendKey val="0"/>
          <c:showVal val="0"/>
          <c:showCatName val="0"/>
          <c:showSerName val="0"/>
          <c:showPercent val="0"/>
          <c:showBubbleSize val="0"/>
        </c:dLbls>
        <c:gapWidth val="42"/>
        <c:overlap val="100"/>
        <c:axId val="358970400"/>
        <c:axId val="384549968"/>
      </c:barChart>
      <c:catAx>
        <c:axId val="358970400"/>
        <c:scaling>
          <c:orientation val="minMax"/>
        </c:scaling>
        <c:delete val="1"/>
        <c:axPos val="b"/>
        <c:majorTickMark val="none"/>
        <c:minorTickMark val="none"/>
        <c:tickLblPos val="nextTo"/>
        <c:crossAx val="384549968"/>
        <c:crosses val="autoZero"/>
        <c:auto val="1"/>
        <c:lblAlgn val="ctr"/>
        <c:lblOffset val="100"/>
        <c:noMultiLvlLbl val="0"/>
      </c:catAx>
      <c:valAx>
        <c:axId val="384549968"/>
        <c:scaling>
          <c:orientation val="minMax"/>
        </c:scaling>
        <c:delete val="1"/>
        <c:axPos val="l"/>
        <c:majorGridlines>
          <c:spPr>
            <a:ln w="9525" cap="flat" cmpd="sng" algn="ctr">
              <a:noFill/>
              <a:round/>
            </a:ln>
            <a:effectLst/>
          </c:spPr>
        </c:majorGridlines>
        <c:numFmt formatCode="_(* #,##0_);_(* \(#,##0\);_(* &quot;-&quot;??_);_(@_)" sourceLinked="1"/>
        <c:majorTickMark val="none"/>
        <c:minorTickMark val="none"/>
        <c:tickLblPos val="nextTo"/>
        <c:crossAx val="3589704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5/21/2018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2265551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17</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school principals and superintendents tell us that fewer than half of schools actually offer computer science classes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22</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in 25 states, bringing the total number of states that allow CS to count to 35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28</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29</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30</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It</a:t>
            </a:r>
            <a:r>
              <a:rPr lang="en-US" baseline="0" dirty="0"/>
              <a:t> might appear that computer science education is a new topic.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1515519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But in fact, computer science majors were increasing until about 10 years ago.</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119568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Computer</a:t>
            </a:r>
            <a:r>
              <a:rPr lang="en-US" baseline="0" dirty="0"/>
              <a:t> science graduates are finally on the rise again, matching the number of degrees earned 10 years ago. </a:t>
            </a:r>
          </a:p>
          <a:p>
            <a:pPr marL="171450" indent="-171450">
              <a:buFont typeface="Arial"/>
              <a:buChar char="•"/>
            </a:pPr>
            <a:r>
              <a:rPr lang="en-US" baseline="0" dirty="0"/>
              <a:t>But the number of women graduating with computer science degrees still on 2/3 of what it was in 2013. </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2495791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378144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5/21/2018</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7.xml"/><Relationship Id="rId1" Type="http://schemas.openxmlformats.org/officeDocument/2006/relationships/slideLayout" Target="../slideLayouts/slideLayout18.xm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79106"/>
            <a:ext cx="8229600" cy="2585289"/>
          </a:xfrm>
          <a:prstGeom prst="rect">
            <a:avLst/>
          </a:prstGeom>
          <a:noFill/>
        </p:spPr>
        <p:txBody>
          <a:bodyPr wrap="square" lIns="91406" tIns="45703" rIns="91406" bIns="45703" rtlCol="0">
            <a:spAutoFit/>
          </a:bodyPr>
          <a:lstStyle/>
          <a:p>
            <a:pPr algn="ctr"/>
            <a:r>
              <a:rPr lang="en-US" sz="5400" dirty="0">
                <a:latin typeface="Verdana" panose="020B0604030504040204" pitchFamily="34" charset="0"/>
                <a:ea typeface="Verdana" panose="020B0604030504040204" pitchFamily="34" charset="0"/>
                <a:cs typeface="Verdana" panose="020B060403050404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3477841"/>
          </a:xfrm>
          <a:prstGeom prst="rect">
            <a:avLst/>
          </a:prstGeom>
          <a:noFill/>
        </p:spPr>
        <p:txBody>
          <a:bodyPr wrap="square" lIns="91406" tIns="45703" rIns="91406" bIns="45703" rtlCol="0">
            <a:spAutoFit/>
          </a:bodyPr>
          <a:lstStyle/>
          <a:p>
            <a:pPr algn="ctr"/>
            <a:r>
              <a:rPr lang="en-US" sz="4400" strike="sngStrike" dirty="0">
                <a:latin typeface="Verdana" panose="020B0604030504040204" pitchFamily="34" charset="0"/>
                <a:ea typeface="Verdana" panose="020B0604030504040204" pitchFamily="34" charset="0"/>
                <a:cs typeface="Verdana" panose="020B0604030504040204" pitchFamily="34" charset="0"/>
              </a:rPr>
              <a:t>Computer science is just about learning technology</a:t>
            </a:r>
          </a:p>
          <a:p>
            <a:pPr algn="ctr"/>
            <a:r>
              <a:rPr lang="en-US" sz="4400" dirty="0">
                <a:latin typeface="Verdana" panose="020B0604030504040204" pitchFamily="34" charset="0"/>
                <a:ea typeface="Verdana" panose="020B0604030504040204" pitchFamily="34" charset="0"/>
                <a:cs typeface="Verdana" panose="020B0604030504040204" pitchFamily="34" charset="0"/>
              </a:rPr>
              <a:t>Computer science is about logic, problem solving, and </a:t>
            </a:r>
            <a:r>
              <a:rPr lang="en-US" sz="4400" dirty="0" smtClean="0">
                <a:latin typeface="Verdana" panose="020B0604030504040204" pitchFamily="34" charset="0"/>
                <a:ea typeface="Verdana" panose="020B0604030504040204" pitchFamily="34" charset="0"/>
                <a:cs typeface="Verdana" panose="020B0604030504040204" pitchFamily="34" charset="0"/>
              </a:rPr>
              <a:t>creativity</a:t>
            </a:r>
            <a:endParaRPr lang="en-US" sz="4400" dirty="0">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970429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8" name="Rectangle 7"/>
          <p:cNvSpPr/>
          <p:nvPr/>
        </p:nvSpPr>
        <p:spPr>
          <a:xfrm>
            <a:off x="274156" y="3498567"/>
            <a:ext cx="6155027" cy="744983"/>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Verdana" panose="020B0604030504040204" pitchFamily="34" charset="0"/>
                <a:ea typeface="Verdana" panose="020B0604030504040204" pitchFamily="34" charset="0"/>
                <a:cs typeface="Verdana" panose="020B0604030504040204" pitchFamily="34" charset="0"/>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50" fill="hold"/>
                                        <p:tgtEl>
                                          <p:spTgt spid="4"/>
                                        </p:tgtEl>
                                        <p:attrNameLst>
                                          <p:attrName>ppt_x</p:attrName>
                                        </p:attrNameLst>
                                      </p:cBhvr>
                                      <p:tavLst>
                                        <p:tav tm="0">
                                          <p:val>
                                            <p:strVal val="#ppt_x"/>
                                          </p:val>
                                        </p:tav>
                                        <p:tav tm="100000">
                                          <p:val>
                                            <p:strVal val="#ppt_x"/>
                                          </p:val>
                                        </p:tav>
                                      </p:tavLst>
                                    </p:anim>
                                    <p:anim calcmode="lin" valueType="num">
                                      <p:cBhvr additive="base">
                                        <p:cTn id="8" dur="6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600"/>
                                        <p:tgtEl>
                                          <p:spTgt spid="8"/>
                                        </p:tgtEl>
                                      </p:cBhvr>
                                    </p:animEffect>
                                  </p:childTnLst>
                                </p:cTn>
                              </p:par>
                              <p:par>
                                <p:cTn id="12" presetID="35" presetClass="path" presetSubtype="0" decel="100000" fill="hold" grpId="1" nodeType="withEffect">
                                  <p:stCondLst>
                                    <p:cond delay="300"/>
                                  </p:stCondLst>
                                  <p:childTnLst>
                                    <p:animMotion origin="layout" path="M -0.05553 0.00023 L 2.78785E-6 0.00023 " pathEditMode="relative" rAng="0" ptsTypes="AA">
                                      <p:cBhvr>
                                        <p:cTn id="13"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274156" y="3498567"/>
            <a:ext cx="6155027" cy="744983"/>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Verdana" panose="020B0604030504040204" pitchFamily="34" charset="0"/>
                <a:ea typeface="Verdana" panose="020B0604030504040204" pitchFamily="34" charset="0"/>
                <a:cs typeface="Verdana" panose="020B0604030504040204" pitchFamily="34" charset="0"/>
              </a:rPr>
              <a:t>First computer: 1943</a:t>
            </a:r>
          </a:p>
        </p:txBody>
      </p:sp>
      <p:sp>
        <p:nvSpPr>
          <p:cNvPr id="6" name="Title 1"/>
          <p:cNvSpPr txBox="1">
            <a:spLocks/>
          </p:cNvSpPr>
          <p:nvPr/>
        </p:nvSpPr>
        <p:spPr>
          <a:xfrm flipH="1">
            <a:off x="6483927" y="-37077"/>
            <a:ext cx="2692088"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gradFill>
                  <a:gsLst>
                    <a:gs pos="0">
                      <a:schemeClr val="bg1"/>
                    </a:gs>
                    <a:gs pos="100000">
                      <a:schemeClr val="bg1"/>
                    </a:gs>
                  </a:gsLst>
                  <a:lin ang="5400000" scaled="1"/>
                </a:gradFill>
                <a:latin typeface="Verdana" panose="020B0604030504040204" pitchFamily="34" charset="0"/>
                <a:ea typeface="Verdana" panose="020B0604030504040204" pitchFamily="34" charset="0"/>
                <a:cs typeface="Verdana" panose="020B0604030504040204" pitchFamily="34" charset="0"/>
              </a:rPr>
              <a:t>Ada Lovelace</a:t>
            </a:r>
          </a:p>
        </p:txBody>
      </p:sp>
      <p:sp>
        <p:nvSpPr>
          <p:cNvPr id="8" name="Rectangle 7"/>
          <p:cNvSpPr/>
          <p:nvPr/>
        </p:nvSpPr>
        <p:spPr>
          <a:xfrm>
            <a:off x="274154" y="4179907"/>
            <a:ext cx="8756381" cy="744983"/>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Verdana" panose="020B0604030504040204" pitchFamily="34" charset="0"/>
                <a:ea typeface="Verdana" panose="020B0604030504040204" pitchFamily="34" charset="0"/>
                <a:cs typeface="Verdana" panose="020B0604030504040204" pitchFamily="34" charset="0"/>
              </a:rPr>
              <a:t>First computer program: 1843</a:t>
            </a: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par>
                                <p:cTn id="10" presetID="10" presetClass="entr" presetSubtype="0" fill="hold" grpId="0" nodeType="withEffect">
                                  <p:stCondLst>
                                    <p:cond delay="6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800732"/>
          </a:xfrm>
          <a:prstGeom prst="rect">
            <a:avLst/>
          </a:prstGeom>
          <a:noFill/>
        </p:spPr>
        <p:txBody>
          <a:bodyPr wrap="square" lIns="91406" tIns="45703" rIns="91406" bIns="45703" rtlCol="0">
            <a:spAutoFit/>
          </a:bodyPr>
          <a:lstStyle/>
          <a:p>
            <a:pPr algn="ctr"/>
            <a:r>
              <a:rPr lang="en-US" sz="4400" dirty="0">
                <a:latin typeface="Verdana" panose="020B0604030504040204" pitchFamily="34" charset="0"/>
                <a:ea typeface="Verdana" panose="020B0604030504040204" pitchFamily="34" charset="0"/>
                <a:cs typeface="Verdana" panose="020B0604030504040204" pitchFamily="34" charset="0"/>
              </a:rPr>
              <a:t>Computer science is vocational</a:t>
            </a:r>
          </a:p>
          <a:p>
            <a:pPr algn="ctr"/>
            <a:endParaRPr lang="en-US" sz="4400" dirty="0">
              <a:latin typeface="Verdana" panose="020B0604030504040204" pitchFamily="34" charset="0"/>
              <a:ea typeface="Verdana" panose="020B0604030504040204" pitchFamily="34" charset="0"/>
              <a:cs typeface="Verdana" panose="020B0604030504040204" pitchFamily="34" charset="0"/>
            </a:endParaRPr>
          </a:p>
          <a:p>
            <a:pPr algn="ctr"/>
            <a:endParaRPr lang="en-US" sz="4400" dirty="0">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037433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3477841"/>
          </a:xfrm>
          <a:prstGeom prst="rect">
            <a:avLst/>
          </a:prstGeom>
          <a:noFill/>
        </p:spPr>
        <p:txBody>
          <a:bodyPr wrap="square" lIns="91406" tIns="45703" rIns="91406" bIns="45703" rtlCol="0">
            <a:spAutoFit/>
          </a:bodyPr>
          <a:lstStyle/>
          <a:p>
            <a:pPr algn="ctr"/>
            <a:r>
              <a:rPr lang="en-US" sz="4400" strike="sngStrike" dirty="0">
                <a:latin typeface="Verdana" panose="020B0604030504040204" pitchFamily="34" charset="0"/>
                <a:ea typeface="Verdana" panose="020B0604030504040204" pitchFamily="34" charset="0"/>
                <a:cs typeface="Verdana" panose="020B0604030504040204" pitchFamily="34" charset="0"/>
              </a:rPr>
              <a:t>Computer science is vocational</a:t>
            </a:r>
          </a:p>
          <a:p>
            <a:pPr algn="ctr"/>
            <a:endParaRPr lang="en-US" sz="4400" dirty="0">
              <a:latin typeface="Verdana" panose="020B0604030504040204" pitchFamily="34" charset="0"/>
              <a:ea typeface="Verdana" panose="020B0604030504040204" pitchFamily="34" charset="0"/>
              <a:cs typeface="Verdana" panose="020B0604030504040204" pitchFamily="34" charset="0"/>
            </a:endParaRPr>
          </a:p>
          <a:p>
            <a:pPr algn="ctr"/>
            <a:r>
              <a:rPr lang="en-US" sz="4400" dirty="0">
                <a:latin typeface="Verdana" panose="020B0604030504040204" pitchFamily="34" charset="0"/>
                <a:ea typeface="Verdana" panose="020B0604030504040204" pitchFamily="34" charset="0"/>
                <a:cs typeface="Verdana" panose="020B0604030504040204" pitchFamily="34" charset="0"/>
              </a:rPr>
              <a:t>Computer science is </a:t>
            </a:r>
            <a:r>
              <a:rPr lang="en-US" sz="4400" dirty="0" smtClean="0">
                <a:latin typeface="Verdana" panose="020B0604030504040204" pitchFamily="34" charset="0"/>
                <a:ea typeface="Verdana" panose="020B0604030504040204" pitchFamily="34" charset="0"/>
                <a:cs typeface="Verdana" panose="020B0604030504040204" pitchFamily="34" charset="0"/>
              </a:rPr>
              <a:t>foundational</a:t>
            </a:r>
            <a:endParaRPr lang="en-US" sz="4400" dirty="0">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1355365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4"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48499" y="902272"/>
            <a:ext cx="1722700" cy="1399636"/>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19012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407832" y="950080"/>
            <a:ext cx="3735917" cy="2028069"/>
          </a:xfrm>
          <a:prstGeom prst="rect">
            <a:avLst/>
          </a:prstGeom>
        </p:spPr>
      </p:pic>
      <p:sp>
        <p:nvSpPr>
          <p:cNvPr id="12"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Verdana" panose="020B0604030504040204" pitchFamily="34" charset="0"/>
                <a:ea typeface="Verdana" panose="020B0604030504040204" pitchFamily="34" charset="0"/>
                <a:cs typeface="Verdana" panose="020B0604030504040204" pitchFamily="34" charset="0"/>
              </a:rPr>
              <a:t>Technology affects </a:t>
            </a:r>
            <a:r>
              <a:rPr lang="en-US" sz="3200" b="1" i="1" dirty="0">
                <a:latin typeface="Verdana" panose="020B0604030504040204" pitchFamily="34" charset="0"/>
                <a:ea typeface="Verdana" panose="020B0604030504040204" pitchFamily="34" charset="0"/>
                <a:cs typeface="Verdana" panose="020B0604030504040204" pitchFamily="34" charset="0"/>
              </a:rPr>
              <a:t>every </a:t>
            </a:r>
            <a:r>
              <a:rPr lang="en-US" sz="3200" dirty="0">
                <a:latin typeface="Verdana" panose="020B0604030504040204" pitchFamily="34" charset="0"/>
                <a:ea typeface="Verdana" panose="020B0604030504040204" pitchFamily="34" charset="0"/>
                <a:cs typeface="Verdana" panose="020B0604030504040204" pitchFamily="34" charset="0"/>
              </a:rPr>
              <a:t>field:</a:t>
            </a:r>
          </a:p>
        </p:txBody>
      </p:sp>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2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600"/>
                                        <p:tgtEl>
                                          <p:spTgt spid="6"/>
                                        </p:tgtEl>
                                      </p:cBhvr>
                                    </p:animEffect>
                                  </p:childTnLst>
                                </p:cTn>
                              </p:par>
                              <p:par>
                                <p:cTn id="19" presetID="35" presetClass="path" presetSubtype="0" decel="100000" fill="hold" nodeType="withEffect">
                                  <p:stCondLst>
                                    <p:cond delay="0"/>
                                  </p:stCondLst>
                                  <p:childTnLst>
                                    <p:animMotion origin="layout" path="M -0.05553 0.00023 L 2.78785E-6 0.00023 " pathEditMode="relative" rAng="0" ptsTypes="AA">
                                      <p:cBhvr>
                                        <p:cTn id="20" dur="800" fill="hold"/>
                                        <p:tgtEl>
                                          <p:spTgt spid="6"/>
                                        </p:tgtEl>
                                        <p:attrNameLst>
                                          <p:attrName>ppt_x</p:attrName>
                                          <p:attrName>ppt_y</p:attrName>
                                        </p:attrNameLst>
                                      </p:cBhvr>
                                      <p:rCtr x="2770"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2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600"/>
                                        <p:tgtEl>
                                          <p:spTgt spid="5"/>
                                        </p:tgtEl>
                                      </p:cBhvr>
                                    </p:animEffect>
                                  </p:childTnLst>
                                </p:cTn>
                              </p:par>
                              <p:par>
                                <p:cTn id="26" presetID="35" presetClass="path" presetSubtype="0" decel="100000" fill="hold" nodeType="withEffect">
                                  <p:stCondLst>
                                    <p:cond delay="0"/>
                                  </p:stCondLst>
                                  <p:childTnLst>
                                    <p:animMotion origin="layout" path="M -0.05553 0.00023 L 2.78785E-6 0.00023 " pathEditMode="relative" rAng="0" ptsTypes="AA">
                                      <p:cBhvr>
                                        <p:cTn id="27" dur="800" fill="hold"/>
                                        <p:tgtEl>
                                          <p:spTgt spid="5"/>
                                        </p:tgtEl>
                                        <p:attrNameLst>
                                          <p:attrName>ppt_x</p:attrName>
                                          <p:attrName>ppt_y</p:attrName>
                                        </p:attrNameLst>
                                      </p:cBhvr>
                                      <p:rCtr x="2770"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600"/>
                                        <p:tgtEl>
                                          <p:spTgt spid="8"/>
                                        </p:tgtEl>
                                      </p:cBhvr>
                                    </p:animEffect>
                                  </p:childTnLst>
                                </p:cTn>
                              </p:par>
                              <p:par>
                                <p:cTn id="33" presetID="35" presetClass="path" presetSubtype="0" decel="100000" fill="hold" nodeType="withEffect">
                                  <p:stCondLst>
                                    <p:cond delay="0"/>
                                  </p:stCondLst>
                                  <p:childTnLst>
                                    <p:animMotion origin="layout" path="M -0.05553 0.00023 L 2.78785E-6 0.00023 " pathEditMode="relative" rAng="0" ptsTypes="AA">
                                      <p:cBhvr>
                                        <p:cTn id="34" dur="800" fill="hold"/>
                                        <p:tgtEl>
                                          <p:spTgt spid="8"/>
                                        </p:tgtEl>
                                        <p:attrNameLst>
                                          <p:attrName>ppt_x</p:attrName>
                                          <p:attrName>ppt_y</p:attrName>
                                        </p:attrNameLst>
                                      </p:cBhvr>
                                      <p:rCtr x="2770" y="0"/>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2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600"/>
                                        <p:tgtEl>
                                          <p:spTgt spid="9"/>
                                        </p:tgtEl>
                                      </p:cBhvr>
                                    </p:animEffect>
                                  </p:childTnLst>
                                </p:cTn>
                              </p:par>
                              <p:par>
                                <p:cTn id="40" presetID="35" presetClass="path" presetSubtype="0" decel="100000" fill="hold" nodeType="withEffect">
                                  <p:stCondLst>
                                    <p:cond delay="0"/>
                                  </p:stCondLst>
                                  <p:childTnLst>
                                    <p:animMotion origin="layout" path="M -0.05553 0.00023 L 2.78785E-6 0.00023 " pathEditMode="relative" rAng="0" ptsTypes="AA">
                                      <p:cBhvr>
                                        <p:cTn id="41" dur="800" fill="hold"/>
                                        <p:tgtEl>
                                          <p:spTgt spid="9"/>
                                        </p:tgtEl>
                                        <p:attrNameLst>
                                          <p:attrName>ppt_x</p:attrName>
                                          <p:attrName>ppt_y</p:attrName>
                                        </p:attrNameLst>
                                      </p:cBhvr>
                                      <p:rCtr x="2770"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2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600"/>
                                        <p:tgtEl>
                                          <p:spTgt spid="23"/>
                                        </p:tgtEl>
                                      </p:cBhvr>
                                    </p:animEffect>
                                  </p:childTnLst>
                                </p:cTn>
                              </p:par>
                              <p:par>
                                <p:cTn id="47" presetID="35" presetClass="path" presetSubtype="0" decel="100000" fill="hold" nodeType="withEffect">
                                  <p:stCondLst>
                                    <p:cond delay="0"/>
                                  </p:stCondLst>
                                  <p:childTnLst>
                                    <p:animMotion origin="layout" path="M -0.05553 0.00023 L 2.78785E-6 0.00023 " pathEditMode="relative" rAng="0" ptsTypes="AA">
                                      <p:cBhvr>
                                        <p:cTn id="48" dur="800" fill="hold"/>
                                        <p:tgtEl>
                                          <p:spTgt spid="23"/>
                                        </p:tgtEl>
                                        <p:attrNameLst>
                                          <p:attrName>ppt_x</p:attrName>
                                          <p:attrName>ppt_y</p:attrName>
                                        </p:attrNameLst>
                                      </p:cBhvr>
                                      <p:rCtr x="2770" y="0"/>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20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600"/>
                                        <p:tgtEl>
                                          <p:spTgt spid="21"/>
                                        </p:tgtEl>
                                      </p:cBhvr>
                                    </p:animEffect>
                                  </p:childTnLst>
                                </p:cTn>
                              </p:par>
                              <p:par>
                                <p:cTn id="54" presetID="35" presetClass="path" presetSubtype="0" decel="100000" fill="hold" nodeType="withEffect">
                                  <p:stCondLst>
                                    <p:cond delay="0"/>
                                  </p:stCondLst>
                                  <p:childTnLst>
                                    <p:animMotion origin="layout" path="M -0.05553 0.00023 L 3.24483E-6 0.00023 " pathEditMode="relative" rAng="0" ptsTypes="AA">
                                      <p:cBhvr>
                                        <p:cTn id="55" dur="800" fill="hold"/>
                                        <p:tgtEl>
                                          <p:spTgt spid="21"/>
                                        </p:tgtEl>
                                        <p:attrNameLst>
                                          <p:attrName>ppt_x</p:attrName>
                                          <p:attrName>ppt_y</p:attrName>
                                        </p:attrNameLst>
                                      </p:cBhvr>
                                      <p:rCtr x="2770" y="0"/>
                                    </p:animMotion>
                                  </p:childTnLst>
                                </p:cTn>
                              </p:par>
                              <p:par>
                                <p:cTn id="56" presetID="10" presetClass="entr" presetSubtype="0" fill="hold" grpId="0" nodeType="withEffect">
                                  <p:stCondLst>
                                    <p:cond delay="20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600"/>
                                        <p:tgtEl>
                                          <p:spTgt spid="12"/>
                                        </p:tgtEl>
                                      </p:cBhvr>
                                    </p:animEffect>
                                  </p:childTnLst>
                                </p:cTn>
                              </p:par>
                              <p:par>
                                <p:cTn id="59" presetID="35" presetClass="path" presetSubtype="0" decel="100000" fill="hold" grpId="1" nodeType="withEffect">
                                  <p:stCondLst>
                                    <p:cond delay="0"/>
                                  </p:stCondLst>
                                  <p:childTnLst>
                                    <p:animMotion origin="layout" path="M -0.05553 0.00023 L 2.78785E-6 0.00023 " pathEditMode="relative" rAng="0" ptsTypes="AA">
                                      <p:cBhvr>
                                        <p:cTn id="60" dur="800" fill="hold"/>
                                        <p:tgtEl>
                                          <p:spTgt spid="1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6123710" y="362962"/>
            <a:ext cx="2826326" cy="157358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2800" dirty="0">
                <a:solidFill>
                  <a:srgbClr val="000000"/>
                </a:solidFill>
                <a:latin typeface="Verdana" panose="020B0604030504040204" pitchFamily="34" charset="0"/>
                <a:ea typeface="Verdana" panose="020B0604030504040204" pitchFamily="34" charset="0"/>
                <a:cs typeface="Verdana" panose="020B0604030504040204" pitchFamily="34" charset="0"/>
              </a:rPr>
              <a:t>Every 21</a:t>
            </a:r>
            <a:r>
              <a:rPr lang="en-US" sz="2800" baseline="30000" dirty="0">
                <a:solidFill>
                  <a:srgbClr val="000000"/>
                </a:solidFill>
                <a:latin typeface="Verdana" panose="020B0604030504040204" pitchFamily="34" charset="0"/>
                <a:ea typeface="Verdana" panose="020B0604030504040204" pitchFamily="34" charset="0"/>
                <a:cs typeface="Verdana" panose="020B0604030504040204" pitchFamily="34" charset="0"/>
              </a:rPr>
              <a:t>st</a:t>
            </a:r>
            <a:r>
              <a:rPr lang="en-US" sz="2800" dirty="0">
                <a:solidFill>
                  <a:srgbClr val="000000"/>
                </a:solidFill>
                <a:latin typeface="Verdana" panose="020B0604030504040204" pitchFamily="34" charset="0"/>
                <a:ea typeface="Verdana" panose="020B0604030504040204" pitchFamily="34" charset="0"/>
                <a:cs typeface="Verdana" panose="020B0604030504040204" pitchFamily="34" charset="0"/>
              </a:rPr>
              <a:t> century student should have a chance to learn about </a:t>
            </a:r>
            <a:r>
              <a:rPr lang="en-US" sz="2800" b="1" i="1" dirty="0">
                <a:solidFill>
                  <a:srgbClr val="000000"/>
                </a:solidFill>
                <a:latin typeface="Verdana" panose="020B0604030504040204" pitchFamily="34" charset="0"/>
                <a:ea typeface="Verdana" panose="020B0604030504040204" pitchFamily="34" charset="0"/>
                <a:cs typeface="Verdana" panose="020B0604030504040204" pitchFamily="34" charset="0"/>
              </a:rPr>
              <a:t>algorithms</a:t>
            </a:r>
            <a:r>
              <a:rPr lang="en-US" sz="2800" dirty="0">
                <a:solidFill>
                  <a:srgbClr val="000000"/>
                </a:solidFill>
                <a:latin typeface="Verdana" panose="020B0604030504040204" pitchFamily="34" charset="0"/>
                <a:ea typeface="Verdana" panose="020B0604030504040204" pitchFamily="34" charset="0"/>
                <a:cs typeface="Verdana" panose="020B0604030504040204" pitchFamily="34" charset="0"/>
              </a:rPr>
              <a:t>, how to make </a:t>
            </a:r>
            <a:r>
              <a:rPr lang="en-US" sz="2800" b="1" i="1" dirty="0">
                <a:solidFill>
                  <a:srgbClr val="000000"/>
                </a:solidFill>
                <a:latin typeface="Verdana" panose="020B0604030504040204" pitchFamily="34" charset="0"/>
                <a:ea typeface="Verdana" panose="020B0604030504040204" pitchFamily="34" charset="0"/>
                <a:cs typeface="Verdana" panose="020B0604030504040204" pitchFamily="34" charset="0"/>
              </a:rPr>
              <a:t>apps</a:t>
            </a:r>
            <a:r>
              <a:rPr lang="en-US" sz="2800" dirty="0">
                <a:solidFill>
                  <a:srgbClr val="000000"/>
                </a:solidFill>
                <a:latin typeface="Verdana" panose="020B0604030504040204" pitchFamily="34" charset="0"/>
                <a:ea typeface="Verdana" panose="020B0604030504040204" pitchFamily="34" charset="0"/>
                <a:cs typeface="Verdana" panose="020B0604030504040204" pitchFamily="34" charset="0"/>
              </a:rPr>
              <a:t>, or how the </a:t>
            </a:r>
            <a:r>
              <a:rPr lang="en-US" sz="2800" b="1" i="1" dirty="0">
                <a:solidFill>
                  <a:srgbClr val="000000"/>
                </a:solidFill>
                <a:latin typeface="Verdana" panose="020B0604030504040204" pitchFamily="34" charset="0"/>
                <a:ea typeface="Verdana" panose="020B0604030504040204" pitchFamily="34" charset="0"/>
                <a:cs typeface="Verdana" panose="020B0604030504040204" pitchFamily="34" charset="0"/>
              </a:rPr>
              <a:t>internet</a:t>
            </a:r>
            <a:r>
              <a:rPr lang="en-US" sz="2800" dirty="0">
                <a:solidFill>
                  <a:srgbClr val="000000"/>
                </a:solidFill>
                <a:latin typeface="Verdana" panose="020B0604030504040204" pitchFamily="34" charset="0"/>
                <a:ea typeface="Verdana" panose="020B0604030504040204" pitchFamily="34" charset="0"/>
                <a:cs typeface="Verdana" panose="020B0604030504040204" pitchFamily="34" charset="0"/>
              </a:rPr>
              <a:t> works. </a:t>
            </a:r>
          </a:p>
          <a:p>
            <a:pPr algn="ctr">
              <a:lnSpc>
                <a:spcPts val="3500"/>
              </a:lnSpc>
            </a:pPr>
            <a:endParaRPr lang="en-US" sz="2800" dirty="0">
              <a:solidFill>
                <a:srgbClr val="40404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328" y="962719"/>
            <a:ext cx="5786836" cy="3170926"/>
          </a:xfrm>
          <a:prstGeom prst="rect">
            <a:avLst/>
          </a:prstGeom>
        </p:spPr>
      </p:pic>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600"/>
                                        <p:tgtEl>
                                          <p:spTgt spid="7"/>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7"/>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3"/>
            <a:ext cx="8229600" cy="4154949"/>
          </a:xfrm>
          <a:prstGeom prst="rect">
            <a:avLst/>
          </a:prstGeom>
          <a:noFill/>
        </p:spPr>
        <p:txBody>
          <a:bodyPr wrap="square" lIns="91406" tIns="45703" rIns="91406" bIns="45703" rtlCol="0">
            <a:spAutoFit/>
          </a:bodyPr>
          <a:lstStyle/>
          <a:p>
            <a:pPr algn="ctr"/>
            <a:r>
              <a:rPr lang="en-US" sz="4400" dirty="0">
                <a:latin typeface="Verdana" panose="020B0604030504040204" pitchFamily="34" charset="0"/>
                <a:ea typeface="Verdana" panose="020B0604030504040204" pitchFamily="34" charset="0"/>
                <a:cs typeface="Verdana" panose="020B0604030504040204" pitchFamily="34" charset="0"/>
              </a:rPr>
              <a:t>The tech industry is desperately trying to hire computer programmers in California</a:t>
            </a:r>
          </a:p>
          <a:p>
            <a:pPr algn="ctr"/>
            <a:endParaRPr lang="en-US" sz="4400" dirty="0">
              <a:latin typeface="Verdana" panose="020B0604030504040204" pitchFamily="34" charset="0"/>
              <a:ea typeface="Verdana" panose="020B0604030504040204" pitchFamily="34" charset="0"/>
              <a:cs typeface="Verdana" panose="020B0604030504040204" pitchFamily="34" charset="0"/>
            </a:endParaRPr>
          </a:p>
          <a:p>
            <a:pPr algn="ctr"/>
            <a:endParaRPr lang="en-US" sz="4400" dirty="0">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577478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Verdana" panose="020B0604030504040204" pitchFamily="34" charset="0"/>
                <a:ea typeface="Verdana" panose="020B0604030504040204" pitchFamily="34" charset="0"/>
                <a:cs typeface="Verdana" panose="020B0604030504040204" pitchFamily="34" charset="0"/>
              </a:rPr>
              <a:t>The tech</a:t>
            </a:r>
            <a:r>
              <a:rPr lang="en-US" sz="4400" dirty="0">
                <a:latin typeface="Verdana" panose="020B0604030504040204" pitchFamily="34" charset="0"/>
                <a:ea typeface="Verdana" panose="020B0604030504040204" pitchFamily="34" charset="0"/>
                <a:cs typeface="Verdana" panose="020B0604030504040204" pitchFamily="34" charset="0"/>
              </a:rPr>
              <a:t> </a:t>
            </a:r>
            <a:r>
              <a:rPr lang="en-US" sz="4400" b="1" dirty="0">
                <a:latin typeface="Verdana" panose="020B0604030504040204" pitchFamily="34" charset="0"/>
                <a:ea typeface="Verdana" panose="020B0604030504040204" pitchFamily="34" charset="0"/>
                <a:cs typeface="Verdana" panose="020B0604030504040204" pitchFamily="34" charset="0"/>
              </a:rPr>
              <a:t>every </a:t>
            </a:r>
            <a:r>
              <a:rPr lang="en-US" sz="4400" dirty="0">
                <a:latin typeface="Verdana" panose="020B0604030504040204" pitchFamily="34" charset="0"/>
                <a:ea typeface="Verdana" panose="020B0604030504040204" pitchFamily="34" charset="0"/>
                <a:cs typeface="Verdana" panose="020B0604030504040204" pitchFamily="34" charset="0"/>
              </a:rPr>
              <a:t>industry is desperately trying to hire computer programmers </a:t>
            </a:r>
            <a:r>
              <a:rPr lang="en-US" sz="4400" strike="sngStrike" dirty="0">
                <a:latin typeface="Verdana" panose="020B0604030504040204" pitchFamily="34" charset="0"/>
                <a:ea typeface="Verdana" panose="020B0604030504040204" pitchFamily="34" charset="0"/>
                <a:cs typeface="Verdana" panose="020B0604030504040204" pitchFamily="34" charset="0"/>
              </a:rPr>
              <a:t>in California</a:t>
            </a:r>
            <a:r>
              <a:rPr lang="en-US" sz="4400" dirty="0">
                <a:latin typeface="Verdana" panose="020B0604030504040204" pitchFamily="34" charset="0"/>
                <a:ea typeface="Verdana" panose="020B0604030504040204" pitchFamily="34" charset="0"/>
                <a:cs typeface="Verdana" panose="020B0604030504040204" pitchFamily="34" charset="0"/>
              </a:rPr>
              <a:t> </a:t>
            </a:r>
            <a:r>
              <a:rPr lang="en-US" sz="4400" b="1" dirty="0">
                <a:latin typeface="Verdana" panose="020B0604030504040204" pitchFamily="34" charset="0"/>
                <a:ea typeface="Verdana" panose="020B0604030504040204" pitchFamily="34" charset="0"/>
                <a:cs typeface="Verdana" panose="020B0604030504040204" pitchFamily="34" charset="0"/>
              </a:rPr>
              <a:t>everywhere</a:t>
            </a:r>
          </a:p>
          <a:p>
            <a:pPr algn="ctr"/>
            <a:endParaRPr lang="en-US" sz="4400" dirty="0">
              <a:latin typeface="Verdana" panose="020B0604030504040204" pitchFamily="34" charset="0"/>
              <a:ea typeface="Verdana" panose="020B0604030504040204" pitchFamily="34" charset="0"/>
              <a:cs typeface="Verdana" panose="020B0604030504040204" pitchFamily="34" charset="0"/>
            </a:endParaRPr>
          </a:p>
          <a:p>
            <a:pPr algn="ctr"/>
            <a:endParaRPr lang="en-US" sz="4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59290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6463145"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400" dirty="0">
                <a:latin typeface="Verdana" panose="020B0604030504040204" pitchFamily="34" charset="0"/>
                <a:ea typeface="Verdana" panose="020B0604030504040204" pitchFamily="34" charset="0"/>
                <a:cs typeface="Verdana" panose="020B0604030504040204" pitchFamily="34" charset="0"/>
              </a:rPr>
              <a:t>To present this slide – right-click it in the slide-sorter and un-hide it. </a:t>
            </a:r>
          </a:p>
          <a:p>
            <a:pPr algn="ctr"/>
            <a:r>
              <a:rPr lang="en-US" sz="1400" dirty="0">
                <a:latin typeface="Verdana" panose="020B0604030504040204" pitchFamily="34" charset="0"/>
                <a:ea typeface="Verdana" panose="020B0604030504040204" pitchFamily="34" charset="0"/>
                <a:cs typeface="Verdana" panose="020B0604030504040204" pitchFamily="34" charset="0"/>
              </a:rPr>
              <a:t>And update with local stats by filing in the [bracketed] text below using data for your state fact-sheets at </a:t>
            </a:r>
            <a:r>
              <a:rPr lang="en-US" sz="1400" dirty="0">
                <a:latin typeface="Verdana" panose="020B0604030504040204" pitchFamily="34" charset="0"/>
                <a:ea typeface="Verdana" panose="020B0604030504040204" pitchFamily="34" charset="0"/>
                <a:cs typeface="Verdana" panose="020B0604030504040204" pitchFamily="34" charset="0"/>
                <a:hlinkClick r:id="rId3"/>
              </a:rPr>
              <a:t>http://code.org/promote</a:t>
            </a:r>
            <a:r>
              <a:rPr lang="en-US" sz="1400" dirty="0">
                <a:latin typeface="Verdana" panose="020B0604030504040204" pitchFamily="34" charset="0"/>
                <a:ea typeface="Verdana" panose="020B0604030504040204" pitchFamily="34" charset="0"/>
                <a:cs typeface="Verdana" panose="020B0604030504040204" pitchFamily="34" charset="0"/>
              </a:rPr>
              <a:t> </a:t>
            </a:r>
          </a:p>
        </p:txBody>
      </p:sp>
      <p:sp>
        <p:nvSpPr>
          <p:cNvPr id="5" name="Rectangle 4"/>
          <p:cNvSpPr/>
          <p:nvPr/>
        </p:nvSpPr>
        <p:spPr>
          <a:xfrm>
            <a:off x="2840182" y="4779563"/>
            <a:ext cx="6176757" cy="276965"/>
          </a:xfrm>
          <a:prstGeom prst="rect">
            <a:avLst/>
          </a:prstGeom>
        </p:spPr>
        <p:txBody>
          <a:bodyPr wrap="square" lIns="91406" tIns="45703" rIns="91406" bIns="45703">
            <a:spAutoFit/>
          </a:bodyPr>
          <a:lstStyle/>
          <a:p>
            <a:pPr algn="r">
              <a:lnSpc>
                <a:spcPct val="100000"/>
              </a:lnSpc>
            </a:pPr>
            <a:r>
              <a:rPr lang="en-US" sz="1200" dirty="0">
                <a:latin typeface="Verdana" panose="020B0604030504040204" pitchFamily="34" charset="0"/>
                <a:ea typeface="Verdana" panose="020B0604030504040204" pitchFamily="34" charset="0"/>
                <a:cs typeface="Verdana" panose="020B0604030504040204" pitchFamily="34" charset="0"/>
              </a:rPr>
              <a:t>Sources: Conference Board, National Science Foundation, College Board</a:t>
            </a:r>
          </a:p>
        </p:txBody>
      </p:sp>
      <p:sp>
        <p:nvSpPr>
          <p:cNvPr id="6" name="TextBox 5"/>
          <p:cNvSpPr txBox="1"/>
          <p:nvPr/>
        </p:nvSpPr>
        <p:spPr>
          <a:xfrm>
            <a:off x="101600" y="1181101"/>
            <a:ext cx="9042400" cy="3662507"/>
          </a:xfrm>
          <a:prstGeom prst="rect">
            <a:avLst/>
          </a:prstGeom>
          <a:noFill/>
        </p:spPr>
        <p:txBody>
          <a:bodyPr wrap="square" lIns="91406" tIns="45703" rIns="91406" bIns="45703" rtlCol="0">
            <a:spAutoFit/>
          </a:bodyPr>
          <a:lstStyle/>
          <a:p>
            <a:r>
              <a:rPr lang="en-US" sz="4000" b="1" dirty="0">
                <a:latin typeface="Verdana" panose="020B0604030504040204" pitchFamily="34" charset="0"/>
                <a:ea typeface="Verdana" panose="020B0604030504040204" pitchFamily="34" charset="0"/>
                <a:cs typeface="Verdana" panose="020B0604030504040204" pitchFamily="34" charset="0"/>
              </a:rPr>
              <a:t>The picture in [YOUR STATE]:</a:t>
            </a:r>
          </a:p>
          <a:p>
            <a:r>
              <a:rPr lang="en-US" sz="3600" dirty="0">
                <a:latin typeface="Verdana" panose="020B0604030504040204" pitchFamily="34" charset="0"/>
                <a:ea typeface="Verdana" panose="020B0604030504040204" pitchFamily="34" charset="0"/>
                <a:cs typeface="Verdana" panose="020B0604030504040204" pitchFamily="34" charset="0"/>
              </a:rPr>
              <a:t>[insert #] open computing jobs</a:t>
            </a:r>
          </a:p>
          <a:p>
            <a:r>
              <a:rPr lang="en-US" sz="3600" dirty="0">
                <a:latin typeface="Verdana" panose="020B0604030504040204" pitchFamily="34" charset="0"/>
                <a:ea typeface="Verdana" panose="020B0604030504040204" pitchFamily="34" charset="0"/>
                <a:cs typeface="Verdana" panose="020B0604030504040204" pitchFamily="34" charset="0"/>
              </a:rPr>
              <a:t>[insert #] computer science graduates</a:t>
            </a:r>
            <a:r>
              <a:rPr lang="en-US" sz="4000" dirty="0">
                <a:latin typeface="Verdana" panose="020B0604030504040204" pitchFamily="34" charset="0"/>
                <a:ea typeface="Verdana" panose="020B0604030504040204" pitchFamily="34" charset="0"/>
                <a:cs typeface="Verdana" panose="020B0604030504040204" pitchFamily="34" charset="0"/>
              </a:rPr>
              <a:t> </a:t>
            </a:r>
          </a:p>
          <a:p>
            <a:r>
              <a:rPr lang="en-US" sz="3600" dirty="0">
                <a:latin typeface="Verdana" panose="020B0604030504040204" pitchFamily="34" charset="0"/>
                <a:ea typeface="Verdana" panose="020B0604030504040204" pitchFamily="34" charset="0"/>
                <a:cs typeface="Verdana" panose="020B0604030504040204" pitchFamily="34" charset="0"/>
              </a:rPr>
              <a:t>[insert #] high schools teach AP CS</a:t>
            </a:r>
          </a:p>
          <a:p>
            <a:endParaRPr lang="en-US" sz="4000" dirty="0">
              <a:latin typeface="Verdana" panose="020B0604030504040204" pitchFamily="34" charset="0"/>
              <a:ea typeface="Verdana" panose="020B0604030504040204" pitchFamily="34" charset="0"/>
              <a:cs typeface="Verdana" panose="020B0604030504040204" pitchFamily="34" charset="0"/>
            </a:endParaRPr>
          </a:p>
        </p:txBody>
      </p:sp>
      <p:sp>
        <p:nvSpPr>
          <p:cNvPr id="2" name="Rectangle 1"/>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3" name="Rectangle 2"/>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7" name="Rectangle 6"/>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9966723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Verdana" panose="020B0604030504040204" pitchFamily="34" charset="0"/>
                <a:ea typeface="Verdana" panose="020B0604030504040204" pitchFamily="34" charset="0"/>
                <a:cs typeface="Verdana" panose="020B0604030504040204" pitchFamily="34" charset="0"/>
              </a:rPr>
              <a:t>…but the majority of schools don’t teach </a:t>
            </a:r>
            <a:r>
              <a:rPr lang="en-US" sz="3200" b="1" dirty="0">
                <a:latin typeface="Verdana" panose="020B0604030504040204" pitchFamily="34" charset="0"/>
                <a:ea typeface="Verdana" panose="020B0604030504040204" pitchFamily="34" charset="0"/>
                <a:cs typeface="Verdana" panose="020B0604030504040204" pitchFamily="34" charset="0"/>
              </a:rPr>
              <a:t>computer science:</a:t>
            </a:r>
          </a:p>
        </p:txBody>
      </p:sp>
      <p:sp>
        <p:nvSpPr>
          <p:cNvPr id="15" name="Rectangle 14"/>
          <p:cNvSpPr/>
          <p:nvPr/>
        </p:nvSpPr>
        <p:spPr>
          <a:xfrm>
            <a:off x="7657550" y="4577921"/>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04" y="1380190"/>
            <a:ext cx="7270323" cy="3474720"/>
          </a:xfrm>
          <a:prstGeom prst="rect">
            <a:avLst/>
          </a:prstGeom>
        </p:spPr>
      </p:pic>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par>
                                <p:cTn id="10" presetID="1"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17" y="1195504"/>
            <a:ext cx="7834745" cy="2524577"/>
          </a:xfrm>
          <a:prstGeom prst="rect">
            <a:avLst/>
          </a:prstGeom>
        </p:spPr>
      </p:pic>
      <p:sp>
        <p:nvSpPr>
          <p:cNvPr id="6" name="Title 1"/>
          <p:cNvSpPr txBox="1">
            <a:spLocks/>
          </p:cNvSpPr>
          <p:nvPr/>
        </p:nvSpPr>
        <p:spPr>
          <a:xfrm>
            <a:off x="100445" y="249295"/>
            <a:ext cx="8943109"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4400"/>
              </a:lnSpc>
            </a:pPr>
            <a:r>
              <a:rPr lang="en-US" sz="3000" b="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83</a:t>
            </a:r>
            <a:r>
              <a:rPr lang="en-US" sz="3000" b="1" dirty="0">
                <a:solidFill>
                  <a:srgbClr val="000000"/>
                </a:solidFill>
                <a:latin typeface="Verdana" panose="020B0604030504040204" pitchFamily="34" charset="0"/>
                <a:ea typeface="Verdana" panose="020B0604030504040204" pitchFamily="34" charset="0"/>
                <a:cs typeface="Verdana" panose="020B0604030504040204" pitchFamily="34" charset="0"/>
              </a:rPr>
              <a:t>% of parents</a:t>
            </a:r>
            <a:r>
              <a:rPr lang="en-US" sz="3000" dirty="0">
                <a:solidFill>
                  <a:srgbClr val="000000"/>
                </a:solidFill>
                <a:latin typeface="Verdana" panose="020B0604030504040204" pitchFamily="34" charset="0"/>
                <a:ea typeface="Verdana" panose="020B0604030504040204" pitchFamily="34" charset="0"/>
                <a:cs typeface="Verdana" panose="020B0604030504040204" pitchFamily="34" charset="0"/>
              </a:rPr>
              <a:t> and </a:t>
            </a:r>
            <a:r>
              <a:rPr lang="en-US" sz="3000" b="1" dirty="0">
                <a:solidFill>
                  <a:srgbClr val="000000"/>
                </a:solidFill>
                <a:latin typeface="Verdana" panose="020B0604030504040204" pitchFamily="34" charset="0"/>
                <a:ea typeface="Verdana" panose="020B0604030504040204" pitchFamily="34" charset="0"/>
                <a:cs typeface="Verdana" panose="020B0604030504040204" pitchFamily="34" charset="0"/>
              </a:rPr>
              <a:t>64% of principals</a:t>
            </a:r>
            <a:r>
              <a:rPr lang="en-US" sz="3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algn="ctr">
              <a:lnSpc>
                <a:spcPts val="4400"/>
              </a:lnSpc>
            </a:pPr>
            <a:r>
              <a:rPr lang="en-US" sz="3000" dirty="0">
                <a:solidFill>
                  <a:srgbClr val="000000"/>
                </a:solidFill>
                <a:latin typeface="Verdana" panose="020B0604030504040204" pitchFamily="34" charset="0"/>
                <a:ea typeface="Verdana" panose="020B0604030504040204" pitchFamily="34" charset="0"/>
                <a:cs typeface="Verdana" panose="020B0604030504040204" pitchFamily="34" charset="0"/>
              </a:rPr>
              <a:t>in rural and small towns</a:t>
            </a:r>
          </a:p>
          <a:p>
            <a:pPr algn="ctr">
              <a:lnSpc>
                <a:spcPts val="3500"/>
              </a:lnSpc>
            </a:pPr>
            <a:endParaRPr lang="en-US" sz="3000" dirty="0">
              <a:solidFill>
                <a:srgbClr val="404040"/>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itle 1"/>
          <p:cNvSpPr txBox="1">
            <a:spLocks/>
          </p:cNvSpPr>
          <p:nvPr/>
        </p:nvSpPr>
        <p:spPr>
          <a:xfrm>
            <a:off x="148936" y="3605008"/>
            <a:ext cx="8943109" cy="153849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4400"/>
              </a:lnSpc>
            </a:pPr>
            <a:r>
              <a:rPr lang="en-US" sz="3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believe </a:t>
            </a:r>
            <a:r>
              <a:rPr lang="en-US" sz="3000" dirty="0">
                <a:solidFill>
                  <a:srgbClr val="000000"/>
                </a:solidFill>
                <a:latin typeface="Verdana" panose="020B0604030504040204" pitchFamily="34" charset="0"/>
                <a:ea typeface="Verdana" panose="020B0604030504040204" pitchFamily="34" charset="0"/>
                <a:cs typeface="Verdana" panose="020B0604030504040204" pitchFamily="34" charset="0"/>
              </a:rPr>
              <a:t>offering computer science is more or equally as important as any required course.</a:t>
            </a:r>
          </a:p>
          <a:p>
            <a:pPr algn="ctr">
              <a:lnSpc>
                <a:spcPts val="4400"/>
              </a:lnSpc>
            </a:pPr>
            <a:endParaRPr lang="en-US" sz="30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algn="ctr">
              <a:lnSpc>
                <a:spcPts val="3500"/>
              </a:lnSpc>
            </a:pPr>
            <a:endParaRPr lang="en-US" sz="3000" dirty="0">
              <a:solidFill>
                <a:srgbClr val="40404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946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600"/>
                                        <p:tgtEl>
                                          <p:spTgt spid="6"/>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6"/>
                                        </p:tgtEl>
                                        <p:attrNameLst>
                                          <p:attrName>ppt_x</p:attrName>
                                          <p:attrName>ppt_y</p:attrName>
                                        </p:attrNameLst>
                                      </p:cBhvr>
                                      <p:rCtr x="2770" y="0"/>
                                    </p:animMotion>
                                  </p:childTnLst>
                                </p:cTn>
                              </p:par>
                              <p:par>
                                <p:cTn id="10" presetID="10" presetClass="entr" presetSubtype="0" fill="hold" grpId="0" nodeType="withEffect">
                                  <p:stCondLst>
                                    <p:cond delay="20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600"/>
                                        <p:tgtEl>
                                          <p:spTgt spid="7"/>
                                        </p:tgtEl>
                                      </p:cBhvr>
                                    </p:animEffect>
                                  </p:childTnLst>
                                </p:cTn>
                              </p:par>
                              <p:par>
                                <p:cTn id="13" presetID="35" presetClass="path" presetSubtype="0" decel="100000" fill="hold" grpId="1" nodeType="withEffect">
                                  <p:stCondLst>
                                    <p:cond delay="0"/>
                                  </p:stCondLst>
                                  <p:childTnLst>
                                    <p:animMotion origin="layout" path="M -0.05553 0.00023 L 2.78785E-6 0.00023 " pathEditMode="relative" rAng="0" ptsTypes="AA">
                                      <p:cBhvr>
                                        <p:cTn id="14" dur="800" fill="hold"/>
                                        <p:tgtEl>
                                          <p:spTgt spid="7"/>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53898" y="4870339"/>
            <a:ext cx="1608064" cy="276965"/>
          </a:xfrm>
          <a:prstGeom prst="rect">
            <a:avLst/>
          </a:prstGeom>
        </p:spPr>
        <p:txBody>
          <a:bodyPr wrap="none" lIns="91406" tIns="45703" rIns="91406" bIns="45703">
            <a:spAutoFit/>
          </a:bodyPr>
          <a:lstStyle/>
          <a:p>
            <a:pPr>
              <a:lnSpc>
                <a:spcPct val="100000"/>
              </a:lnSpc>
            </a:pPr>
            <a:r>
              <a:rPr lang="en-US" sz="1200" dirty="0">
                <a:latin typeface="Verdana" panose="020B0604030504040204" pitchFamily="34" charset="0"/>
                <a:ea typeface="Verdana" panose="020B0604030504040204" pitchFamily="34" charset="0"/>
                <a:cs typeface="Verdana" panose="020B0604030504040204" pitchFamily="34" charset="0"/>
              </a:rPr>
              <a:t>Source: Brookings</a:t>
            </a:r>
          </a:p>
        </p:txBody>
      </p:sp>
      <p:sp>
        <p:nvSpPr>
          <p:cNvPr id="6"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Verdana" panose="020B0604030504040204" pitchFamily="34" charset="0"/>
                <a:ea typeface="Verdana" panose="020B0604030504040204" pitchFamily="34" charset="0"/>
                <a:cs typeface="Verdana" panose="020B0604030504040204" pitchFamily="34" charset="0"/>
              </a:rPr>
              <a:t>The value of a computer science education</a:t>
            </a:r>
            <a:endParaRPr lang="en-US" sz="3200" b="1"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algn="ctr">
              <a:lnSpc>
                <a:spcPts val="3500"/>
              </a:lnSpc>
            </a:pPr>
            <a:endParaRPr lang="en-US" sz="3200" dirty="0">
              <a:solidFill>
                <a:srgbClr val="404040"/>
              </a:solidFill>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84" y="1330699"/>
            <a:ext cx="6285163" cy="3743527"/>
          </a:xfrm>
          <a:prstGeom prst="rect">
            <a:avLst/>
          </a:prstGeom>
        </p:spPr>
      </p:pic>
    </p:spTree>
    <p:extLst>
      <p:ext uri="{BB962C8B-B14F-4D97-AF65-F5344CB8AC3E}">
        <p14:creationId xmlns:p14="http://schemas.microsoft.com/office/powerpoint/2010/main" val="339256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600"/>
                                        <p:tgtEl>
                                          <p:spTgt spid="6"/>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6"/>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6"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756025" y="1653704"/>
            <a:ext cx="3159375"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Verdana" panose="020B0604030504040204" pitchFamily="34" charset="0"/>
                <a:ea typeface="Verdana" panose="020B0604030504040204" pitchFamily="34" charset="0"/>
                <a:cs typeface="Verdana" panose="020B0604030504040204" pitchFamily="34" charset="0"/>
              </a:rPr>
              <a:t>500,000 current openings: These jobs are in </a:t>
            </a:r>
            <a:r>
              <a:rPr lang="en-US" sz="2400" b="1" i="1" dirty="0">
                <a:solidFill>
                  <a:srgbClr val="00000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000000"/>
                </a:solidFill>
                <a:latin typeface="Verdana" panose="020B0604030504040204" pitchFamily="34" charset="0"/>
                <a:ea typeface="Verdana" panose="020B0604030504040204" pitchFamily="34" charset="0"/>
                <a:cs typeface="Verdana" panose="020B0604030504040204" pitchFamily="34" charset="0"/>
              </a:rPr>
              <a:t> industry and </a:t>
            </a:r>
            <a:r>
              <a:rPr lang="en-US" sz="2400" b="1" i="1" dirty="0">
                <a:solidFill>
                  <a:srgbClr val="00000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000000"/>
                </a:solidFill>
                <a:latin typeface="Verdana" panose="020B0604030504040204" pitchFamily="34" charset="0"/>
                <a:ea typeface="Verdana" panose="020B0604030504040204" pitchFamily="34" charset="0"/>
                <a:cs typeface="Verdana" panose="020B0604030504040204" pitchFamily="34" charset="0"/>
              </a:rPr>
              <a:t> state, and they’re projected to grow at twice the rate of all other jobs.</a:t>
            </a:r>
          </a:p>
        </p:txBody>
      </p:sp>
      <p:sp>
        <p:nvSpPr>
          <p:cNvPr id="9"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Verdana" panose="020B0604030504040204" pitchFamily="34" charset="0"/>
                <a:ea typeface="Verdana" panose="020B0604030504040204" pitchFamily="34" charset="0"/>
                <a:cs typeface="Verdana" panose="020B0604030504040204" pitchFamily="34" charset="0"/>
              </a:rPr>
              <a:t>Computing jobs are the #1 source of new wages in the United States</a:t>
            </a:r>
          </a:p>
          <a:p>
            <a:pPr algn="ctr">
              <a:lnSpc>
                <a:spcPts val="3500"/>
              </a:lnSpc>
            </a:pPr>
            <a:endParaRPr lang="en-US" sz="3200" b="1"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algn="ctr">
              <a:lnSpc>
                <a:spcPts val="3500"/>
              </a:lnSpc>
            </a:pPr>
            <a:endParaRPr lang="en-US" sz="3200" dirty="0">
              <a:solidFill>
                <a:srgbClr val="40404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778" y="1343891"/>
            <a:ext cx="4984560" cy="3598718"/>
          </a:xfrm>
          <a:prstGeom prst="rect">
            <a:avLst/>
          </a:prstGeom>
        </p:spPr>
      </p:pic>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600"/>
                                        <p:tgtEl>
                                          <p:spTgt spid="9"/>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9"/>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4154949"/>
          </a:xfrm>
          <a:prstGeom prst="rect">
            <a:avLst/>
          </a:prstGeom>
          <a:noFill/>
        </p:spPr>
        <p:txBody>
          <a:bodyPr wrap="square" lIns="91406" tIns="45703" rIns="91406" bIns="45703" rtlCol="0">
            <a:spAutoFit/>
          </a:bodyPr>
          <a:lstStyle/>
          <a:p>
            <a:pPr algn="ctr"/>
            <a:r>
              <a:rPr lang="en-US" sz="4400" dirty="0">
                <a:latin typeface="Verdana" panose="020B0604030504040204" pitchFamily="34" charset="0"/>
                <a:ea typeface="Verdana" panose="020B0604030504040204" pitchFamily="34" charset="0"/>
                <a:cs typeface="Verdana" panose="020B0604030504040204" pitchFamily="34" charset="0"/>
              </a:rPr>
              <a:t>This problem is about “STEM” (Science, Technology, Engineering, and Math)…</a:t>
            </a:r>
          </a:p>
          <a:p>
            <a:pPr algn="ctr"/>
            <a:endParaRPr lang="en-US" sz="4400" dirty="0">
              <a:latin typeface="Verdana" panose="020B0604030504040204" pitchFamily="34" charset="0"/>
              <a:ea typeface="Verdana" panose="020B0604030504040204" pitchFamily="34" charset="0"/>
              <a:cs typeface="Verdana" panose="020B0604030504040204" pitchFamily="34" charset="0"/>
            </a:endParaRPr>
          </a:p>
          <a:p>
            <a:pPr algn="ctr"/>
            <a:endParaRPr lang="en-US" sz="4400" dirty="0">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990533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945693" y="4866513"/>
            <a:ext cx="6080442" cy="276965"/>
          </a:xfrm>
          <a:prstGeom prst="rect">
            <a:avLst/>
          </a:prstGeom>
        </p:spPr>
        <p:txBody>
          <a:bodyPr wrap="none" lIns="91406" tIns="45703" rIns="91406" bIns="45703">
            <a:spAutoFit/>
          </a:bodyPr>
          <a:lstStyle/>
          <a:p>
            <a:pPr algn="r">
              <a:lnSpc>
                <a:spcPct val="100000"/>
              </a:lnSpc>
            </a:pPr>
            <a:r>
              <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Sources: Bureau of Labor Statistics, National Center for Education Statistics</a:t>
            </a:r>
          </a:p>
        </p:txBody>
      </p:sp>
      <p:sp>
        <p:nvSpPr>
          <p:cNvPr id="11" name="Title 1"/>
          <p:cNvSpPr txBox="1">
            <a:spLocks/>
          </p:cNvSpPr>
          <p:nvPr/>
        </p:nvSpPr>
        <p:spPr>
          <a:xfrm>
            <a:off x="5097994" y="140808"/>
            <a:ext cx="4515556" cy="86568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4000" b="1"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Verdana" panose="020B0604030504040204" pitchFamily="34" charset="0"/>
                <a:ea typeface="Verdana" panose="020B0604030504040204" pitchFamily="34" charset="0"/>
                <a:cs typeface="Verdana" panose="020B0604030504040204" pitchFamily="34" charset="0"/>
              </a:rPr>
              <a:t>The STEM problem </a:t>
            </a:r>
            <a:r>
              <a:rPr lang="en-US" sz="3200" b="1" dirty="0">
                <a:solidFill>
                  <a:srgbClr val="000000"/>
                </a:solidFill>
                <a:latin typeface="Verdana" panose="020B0604030504040204" pitchFamily="34" charset="0"/>
                <a:ea typeface="Verdana" panose="020B0604030504040204" pitchFamily="34" charset="0"/>
                <a:cs typeface="Verdana" panose="020B0604030504040204" pitchFamily="34" charset="0"/>
              </a:rPr>
              <a:t>is in computer science: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91122"/>
            <a:ext cx="7266709" cy="3472993"/>
          </a:xfrm>
          <a:prstGeom prst="rect">
            <a:avLst/>
          </a:prstGeom>
        </p:spPr>
      </p:pic>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0" presetClass="entr" presetSubtype="0" fill="hold" grpId="0" nodeType="withEffect">
                                  <p:stCondLst>
                                    <p:cond delay="20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600"/>
                                        <p:tgtEl>
                                          <p:spTgt spid="10"/>
                                        </p:tgtEl>
                                      </p:cBhvr>
                                    </p:animEffect>
                                  </p:childTnLst>
                                </p:cTn>
                              </p:par>
                              <p:par>
                                <p:cTn id="12" presetID="35" presetClass="path" presetSubtype="0" decel="100000" fill="hold" grpId="1" nodeType="withEffect">
                                  <p:stCondLst>
                                    <p:cond delay="0"/>
                                  </p:stCondLst>
                                  <p:childTnLst>
                                    <p:animMotion origin="layout" path="M -0.05553 0.00023 L 2.78785E-6 0.00023 " pathEditMode="relative" rAng="0" ptsTypes="AA">
                                      <p:cBhvr>
                                        <p:cTn id="13" dur="800" fill="hold"/>
                                        <p:tgtEl>
                                          <p:spTgt spid="10"/>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1" grpId="0"/>
      <p:bldP spid="10" grpId="0"/>
      <p:bldP spid="10"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44599" y="3123549"/>
            <a:ext cx="2215126" cy="692291"/>
          </a:xfrm>
          <a:prstGeom prst="rect">
            <a:avLst/>
          </a:prstGeom>
        </p:spPr>
        <p:txBody>
          <a:bodyPr wrap="square" lIns="75996" tIns="37998" rIns="75996" bIns="37998" anchor="ctr">
            <a:spAutoFit/>
          </a:bodyPr>
          <a:lstStyle/>
          <a:p>
            <a:pPr algn="ctr"/>
            <a:r>
              <a:rPr lang="en-US" sz="20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K-12 computer science</a:t>
            </a:r>
          </a:p>
        </p:txBody>
      </p:sp>
      <p:sp>
        <p:nvSpPr>
          <p:cNvPr id="18" name="Rectangle 17"/>
          <p:cNvSpPr/>
          <p:nvPr/>
        </p:nvSpPr>
        <p:spPr>
          <a:xfrm>
            <a:off x="3217327" y="3073952"/>
            <a:ext cx="2553841" cy="692291"/>
          </a:xfrm>
          <a:prstGeom prst="rect">
            <a:avLst/>
          </a:prstGeom>
        </p:spPr>
        <p:txBody>
          <a:bodyPr wrap="square" lIns="75996" tIns="37998" rIns="75996" bIns="37998" anchor="ctr">
            <a:spAutoFit/>
          </a:bodyPr>
          <a:lstStyle/>
          <a:p>
            <a:pPr algn="ctr"/>
            <a:r>
              <a:rPr lang="en-US" sz="20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University computer science</a:t>
            </a:r>
          </a:p>
        </p:txBody>
      </p:sp>
      <p:sp>
        <p:nvSpPr>
          <p:cNvPr id="19" name="Rectangle 18"/>
          <p:cNvSpPr/>
          <p:nvPr/>
        </p:nvSpPr>
        <p:spPr>
          <a:xfrm>
            <a:off x="6291359" y="3073951"/>
            <a:ext cx="2210933" cy="692291"/>
          </a:xfrm>
          <a:prstGeom prst="rect">
            <a:avLst/>
          </a:prstGeom>
        </p:spPr>
        <p:txBody>
          <a:bodyPr wrap="square" lIns="75996" tIns="37998" rIns="75996" bIns="37998" anchor="ctr">
            <a:spAutoFit/>
          </a:bodyPr>
          <a:lstStyle/>
          <a:p>
            <a:pPr algn="ctr"/>
            <a:r>
              <a:rPr lang="en-US" sz="20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Software workforce</a:t>
            </a:r>
          </a:p>
        </p:txBody>
      </p:sp>
      <p:sp>
        <p:nvSpPr>
          <p:cNvPr id="22" name="Rectangle 21"/>
          <p:cNvSpPr/>
          <p:nvPr/>
        </p:nvSpPr>
        <p:spPr>
          <a:xfrm rot="5400000" flipH="1">
            <a:off x="7005221" y="2849012"/>
            <a:ext cx="45719" cy="504622"/>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9371" tIns="59371" rIns="59371" bIns="59371" numCol="1" spcCol="31665" rtlCol="0" anchor="ctr">
            <a:spAutoFit/>
          </a:bodyPr>
          <a:lstStyle/>
          <a:p>
            <a:pPr algn="ctr" defTabSz="682774" hangingPunct="0"/>
            <a:endParaRPr lang="en-US" sz="2500">
              <a:solidFill>
                <a:srgbClr val="FFFFFF"/>
              </a:solidFill>
              <a:latin typeface="Verdana" panose="020B0604030504040204" pitchFamily="34" charset="0"/>
              <a:ea typeface="Verdana" panose="020B0604030504040204" pitchFamily="34" charset="0"/>
              <a:cs typeface="Verdana" panose="020B0604030504040204" pitchFamily="34" charset="0"/>
              <a:sym typeface="Helvetica Neue Medium"/>
            </a:endParaRPr>
          </a:p>
        </p:txBody>
      </p:sp>
      <p:sp>
        <p:nvSpPr>
          <p:cNvPr id="23" name="Rounded Rectangle 22"/>
          <p:cNvSpPr/>
          <p:nvPr/>
        </p:nvSpPr>
        <p:spPr>
          <a:xfrm>
            <a:off x="471055" y="879938"/>
            <a:ext cx="2355272" cy="3057062"/>
          </a:xfrm>
          <a:prstGeom prst="roundRect">
            <a:avLst>
              <a:gd name="adj" fmla="val 9871"/>
            </a:avLst>
          </a:prstGeom>
          <a:noFill/>
          <a:ln w="6350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itle 1"/>
          <p:cNvSpPr txBox="1">
            <a:spLocks/>
          </p:cNvSpPr>
          <p:nvPr/>
        </p:nvSpPr>
        <p:spPr>
          <a:xfrm>
            <a:off x="111649" y="218397"/>
            <a:ext cx="882569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Verdana" panose="020B0604030504040204" pitchFamily="34" charset="0"/>
                <a:ea typeface="Verdana" panose="020B0604030504040204" pitchFamily="34" charset="0"/>
                <a:cs typeface="Verdana" panose="020B0604030504040204" pitchFamily="34" charset="0"/>
              </a:rPr>
              <a:t>Tech’s diversity problem starts in K-12 CS</a:t>
            </a:r>
          </a:p>
        </p:txBody>
      </p:sp>
      <p:sp>
        <p:nvSpPr>
          <p:cNvPr id="13" name="Rectangle 12"/>
          <p:cNvSpPr/>
          <p:nvPr/>
        </p:nvSpPr>
        <p:spPr>
          <a:xfrm>
            <a:off x="197557" y="4012172"/>
            <a:ext cx="8861777" cy="923295"/>
          </a:xfrm>
          <a:prstGeom prst="rect">
            <a:avLst/>
          </a:prstGeom>
        </p:spPr>
        <p:txBody>
          <a:bodyPr wrap="square" lIns="91406" tIns="45703" rIns="91406" bIns="45703">
            <a:spAutoFit/>
          </a:bodyPr>
          <a:lstStyle/>
          <a:p>
            <a:pPr algn="ctr"/>
            <a:r>
              <a:rPr lang="en-US" sz="1800" dirty="0">
                <a:latin typeface="Verdana" panose="020B0604030504040204" pitchFamily="34" charset="0"/>
                <a:ea typeface="Verdana" panose="020B0604030504040204" pitchFamily="34" charset="0"/>
                <a:cs typeface="Verdana" panose="020B0604030504040204" pitchFamily="34" charset="0"/>
              </a:rPr>
              <a:t>Women who try AP Computer Science in high school are ten times more likely to major in it in college, and Black and Hispanic students are seven times more likely. </a:t>
            </a:r>
          </a:p>
        </p:txBody>
      </p:sp>
      <p:sp>
        <p:nvSpPr>
          <p:cNvPr id="14" name="Rectangle 13"/>
          <p:cNvSpPr/>
          <p:nvPr/>
        </p:nvSpPr>
        <p:spPr>
          <a:xfrm>
            <a:off x="1693613" y="4885870"/>
            <a:ext cx="7365721" cy="430877"/>
          </a:xfrm>
          <a:prstGeom prst="rect">
            <a:avLst/>
          </a:prstGeom>
        </p:spPr>
        <p:txBody>
          <a:bodyPr wrap="square" lIns="91406" tIns="45703" rIns="91406" bIns="45703">
            <a:spAutoFit/>
          </a:bodyPr>
          <a:lstStyle/>
          <a:p>
            <a:pPr algn="r"/>
            <a:r>
              <a:rPr lang="en-US" sz="1100" dirty="0">
                <a:latin typeface="Verdana" panose="020B0604030504040204" pitchFamily="34" charset="0"/>
                <a:ea typeface="Verdana" panose="020B0604030504040204" pitchFamily="34" charset="0"/>
                <a:cs typeface="Verdana" panose="020B0604030504040204" pitchFamily="34" charset="0"/>
              </a:rPr>
              <a:t>Sources: College Board, </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National Center for Education Statistics, Bureau of Labor Statistics</a:t>
            </a:r>
          </a:p>
          <a:p>
            <a:pPr algn="r">
              <a:lnSpc>
                <a:spcPct val="100000"/>
              </a:lnSpc>
            </a:pPr>
            <a:endParaRPr lang="en-US" sz="1100" dirty="0">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068" y="1179839"/>
            <a:ext cx="1800853" cy="178591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736" y="1179839"/>
            <a:ext cx="1800853" cy="178591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6400" y="1179839"/>
            <a:ext cx="1800853" cy="1785917"/>
          </a:xfrm>
          <a:prstGeom prst="rect">
            <a:avLst/>
          </a:prstGeom>
        </p:spPr>
      </p:pic>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heel(1)">
                                      <p:cBhvr>
                                        <p:cTn id="13" dur="2000"/>
                                        <p:tgtEl>
                                          <p:spTgt spid="23"/>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600"/>
                                        <p:tgtEl>
                                          <p:spTgt spid="12"/>
                                        </p:tgtEl>
                                      </p:cBhvr>
                                    </p:animEffect>
                                  </p:childTnLst>
                                </p:cTn>
                              </p:par>
                              <p:par>
                                <p:cTn id="17" presetID="35" presetClass="path" presetSubtype="0" decel="100000" fill="hold" grpId="1" nodeType="withEffect">
                                  <p:stCondLst>
                                    <p:cond delay="0"/>
                                  </p:stCondLst>
                                  <p:childTnLst>
                                    <p:animMotion origin="layout" path="M -0.05553 0.00023 L 2.78785E-6 0.00023 " pathEditMode="relative" rAng="0" ptsTypes="AA">
                                      <p:cBhvr>
                                        <p:cTn id="18" dur="800" fill="hold"/>
                                        <p:tgtEl>
                                          <p:spTgt spid="1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3" grpId="0" animBg="1"/>
      <p:bldP spid="12" grpId="0"/>
      <p:bldP spid="12"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202269"/>
            <a:ext cx="8229600" cy="2123624"/>
          </a:xfrm>
          <a:prstGeom prst="rect">
            <a:avLst/>
          </a:prstGeom>
          <a:noFill/>
        </p:spPr>
        <p:txBody>
          <a:bodyPr wrap="square" lIns="91406" tIns="45703" rIns="91406" bIns="45703" rtlCol="0">
            <a:spAutoFit/>
          </a:bodyPr>
          <a:lstStyle/>
          <a:p>
            <a:pPr algn="ctr"/>
            <a:r>
              <a:rPr lang="en-US" sz="4400" dirty="0">
                <a:latin typeface="Verdana" panose="020B0604030504040204" pitchFamily="34" charset="0"/>
                <a:ea typeface="Verdana" panose="020B0604030504040204" pitchFamily="34" charset="0"/>
                <a:cs typeface="Verdana" panose="020B0604030504040204" pitchFamily="34" charset="0"/>
              </a:rPr>
              <a:t>Our state policies can help fix this picture…</a:t>
            </a:r>
          </a:p>
          <a:p>
            <a:pPr algn="ctr"/>
            <a:endParaRPr lang="en-US" sz="4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40755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34926" y="787210"/>
            <a:ext cx="8633079" cy="721080"/>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b="1" dirty="0">
                <a:solidFill>
                  <a:srgbClr val="000000"/>
                </a:solidFill>
                <a:latin typeface="Verdana" panose="020B0604030504040204" pitchFamily="34" charset="0"/>
                <a:ea typeface="Verdana" panose="020B0604030504040204" pitchFamily="34" charset="0"/>
                <a:cs typeface="Verdana" panose="020B0604030504040204" pitchFamily="34" charset="0"/>
              </a:rPr>
              <a:t>Only </a:t>
            </a:r>
            <a:r>
              <a:rPr lang="en-US" sz="2000" b="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18 </a:t>
            </a:r>
            <a:r>
              <a:rPr lang="en-US" sz="2000" b="1" dirty="0">
                <a:solidFill>
                  <a:srgbClr val="000000"/>
                </a:solidFill>
                <a:latin typeface="Verdana" panose="020B0604030504040204" pitchFamily="34" charset="0"/>
                <a:ea typeface="Verdana" panose="020B0604030504040204" pitchFamily="34" charset="0"/>
                <a:cs typeface="Verdana" panose="020B0604030504040204" pitchFamily="34" charset="0"/>
              </a:rPr>
              <a:t>states </a:t>
            </a:r>
            <a:r>
              <a:rPr lang="en-US" sz="2000" dirty="0">
                <a:solidFill>
                  <a:srgbClr val="000000"/>
                </a:solidFill>
                <a:latin typeface="Verdana" panose="020B0604030504040204" pitchFamily="34" charset="0"/>
                <a:ea typeface="Verdana" panose="020B0604030504040204" pitchFamily="34" charset="0"/>
                <a:cs typeface="Verdana" panose="020B0604030504040204" pitchFamily="34" charset="0"/>
              </a:rPr>
              <a:t>have created K-12 computer science standards. Momentum is building, but we still have a long way to go. </a:t>
            </a:r>
            <a:endParaRPr lang="en-US" sz="2000" b="1"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itle 1"/>
          <p:cNvSpPr txBox="1">
            <a:spLocks/>
          </p:cNvSpPr>
          <p:nvPr/>
        </p:nvSpPr>
        <p:spPr>
          <a:xfrm>
            <a:off x="96982" y="275996"/>
            <a:ext cx="8950036" cy="511214"/>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2800" dirty="0">
                <a:solidFill>
                  <a:srgbClr val="000000"/>
                </a:solidFill>
                <a:latin typeface="Verdana" panose="020B0604030504040204" pitchFamily="34" charset="0"/>
                <a:ea typeface="Verdana" panose="020B0604030504040204" pitchFamily="34" charset="0"/>
                <a:cs typeface="Verdana" panose="020B0604030504040204" pitchFamily="34" charset="0"/>
              </a:rPr>
              <a:t>The state of K-12 computer science standards</a:t>
            </a:r>
            <a:endParaRPr lang="en-US" sz="3200"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98" name="Group 97"/>
          <p:cNvGrpSpPr/>
          <p:nvPr/>
        </p:nvGrpSpPr>
        <p:grpSpPr>
          <a:xfrm>
            <a:off x="6203931" y="3241566"/>
            <a:ext cx="3082608" cy="933127"/>
            <a:chOff x="8087399" y="5257472"/>
            <a:chExt cx="3082608"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8600384" y="5257472"/>
              <a:ext cx="241884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 K-12 CS standards</a:t>
              </a:r>
            </a:p>
          </p:txBody>
        </p:sp>
        <p:sp>
          <p:nvSpPr>
            <p:cNvPr id="102" name="Rectangle 101"/>
            <p:cNvSpPr/>
            <p:nvPr/>
          </p:nvSpPr>
          <p:spPr>
            <a:xfrm>
              <a:off x="8599796" y="5728934"/>
              <a:ext cx="257021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without K-12 CS standards</a:t>
              </a: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500" y="1518086"/>
            <a:ext cx="5269345" cy="3446960"/>
          </a:xfrm>
          <a:prstGeom prst="rect">
            <a:avLst/>
          </a:prstGeom>
        </p:spPr>
      </p:pic>
    </p:spTree>
    <p:extLst>
      <p:ext uri="{BB962C8B-B14F-4D97-AF65-F5344CB8AC3E}">
        <p14:creationId xmlns:p14="http://schemas.microsoft.com/office/powerpoint/2010/main" val="106794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600"/>
                                        <p:tgtEl>
                                          <p:spTgt spid="7"/>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7"/>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55460" y="715966"/>
            <a:ext cx="8633079" cy="988144"/>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dirty="0">
                <a:solidFill>
                  <a:srgbClr val="000000"/>
                </a:solidFill>
                <a:latin typeface="Verdana" panose="020B0604030504040204" pitchFamily="34" charset="0"/>
                <a:ea typeface="Verdana" panose="020B0604030504040204" pitchFamily="34" charset="0"/>
                <a:cs typeface="Verdana" panose="020B0604030504040204" pitchFamily="34" charset="0"/>
              </a:rPr>
              <a:t>In 35 states plus DC, computer science can count towards high school graduation math or science requirements - </a:t>
            </a:r>
            <a:r>
              <a:rPr lang="en-US" sz="2000" b="1" dirty="0">
                <a:solidFill>
                  <a:srgbClr val="000000"/>
                </a:solidFill>
                <a:latin typeface="Verdana" panose="020B0604030504040204" pitchFamily="34" charset="0"/>
                <a:ea typeface="Verdana" panose="020B0604030504040204" pitchFamily="34" charset="0"/>
                <a:cs typeface="Verdana" panose="020B0604030504040204" pitchFamily="34" charset="0"/>
              </a:rPr>
              <a:t>up from 12 states in 2013.</a:t>
            </a:r>
            <a:endParaRPr lang="en-US" sz="2000"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a:xfrm>
            <a:off x="180990" y="275996"/>
            <a:ext cx="8782017"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2800" dirty="0">
                <a:solidFill>
                  <a:srgbClr val="000000"/>
                </a:solidFill>
                <a:latin typeface="Verdana" panose="020B0604030504040204" pitchFamily="34" charset="0"/>
                <a:ea typeface="Verdana" panose="020B0604030504040204" pitchFamily="34" charset="0"/>
                <a:cs typeface="Verdana" panose="020B0604030504040204" pitchFamily="34" charset="0"/>
              </a:rPr>
              <a:t>CS can count for graduation in </a:t>
            </a:r>
            <a:r>
              <a:rPr lang="en-US" sz="2800" b="1" dirty="0">
                <a:solidFill>
                  <a:srgbClr val="7665A0"/>
                </a:solidFill>
                <a:latin typeface="Verdana" panose="020B0604030504040204" pitchFamily="34" charset="0"/>
                <a:ea typeface="Verdana" panose="020B0604030504040204" pitchFamily="34" charset="0"/>
                <a:cs typeface="Verdana" panose="020B0604030504040204" pitchFamily="34" charset="0"/>
              </a:rPr>
              <a:t>35 states + DC</a:t>
            </a:r>
          </a:p>
        </p:txBody>
      </p:sp>
      <p:grpSp>
        <p:nvGrpSpPr>
          <p:cNvPr id="100" name="Group 99"/>
          <p:cNvGrpSpPr/>
          <p:nvPr/>
        </p:nvGrpSpPr>
        <p:grpSpPr>
          <a:xfrm>
            <a:off x="5937615" y="2526022"/>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counts statewide</a:t>
              </a: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can count (school decides)</a:t>
              </a: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an elective</a:t>
              </a:r>
            </a:p>
          </p:txBody>
        </p:sp>
      </p:grpSp>
      <p:pic>
        <p:nvPicPr>
          <p:cNvPr id="4" name="Picture 3">
            <a:extLst>
              <a:ext uri="{FF2B5EF4-FFF2-40B4-BE49-F238E27FC236}">
                <a16:creationId xmlns:a16="http://schemas.microsoft.com/office/drawing/2014/main" xmlns="" id="{9A1F159F-9EFD-504A-B36A-1D459E2ED4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464" y="1537111"/>
            <a:ext cx="5411916" cy="3529902"/>
          </a:xfrm>
          <a:prstGeom prst="rect">
            <a:avLst/>
          </a:prstGeom>
        </p:spPr>
      </p:pic>
    </p:spTree>
    <p:extLst>
      <p:ext uri="{BB962C8B-B14F-4D97-AF65-F5344CB8AC3E}">
        <p14:creationId xmlns:p14="http://schemas.microsoft.com/office/powerpoint/2010/main" val="79609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Chart 29"/>
          <p:cNvGraphicFramePr>
            <a:graphicFrameLocks/>
          </p:cNvGraphicFramePr>
          <p:nvPr>
            <p:extLst>
              <p:ext uri="{D42A27DB-BD31-4B8C-83A1-F6EECF244321}">
                <p14:modId xmlns:p14="http://schemas.microsoft.com/office/powerpoint/2010/main" val="3240293224"/>
              </p:ext>
            </p:extLst>
          </p:nvPr>
        </p:nvGraphicFramePr>
        <p:xfrm>
          <a:off x="298979" y="1347740"/>
          <a:ext cx="4178097" cy="3198242"/>
        </p:xfrm>
        <a:graphic>
          <a:graphicData uri="http://schemas.openxmlformats.org/drawingml/2006/chart">
            <c:chart xmlns:c="http://schemas.openxmlformats.org/drawingml/2006/chart" xmlns:r="http://schemas.openxmlformats.org/officeDocument/2006/relationships" r:id="rId3"/>
          </a:graphicData>
        </a:graphic>
      </p:graphicFrame>
      <p:grpSp>
        <p:nvGrpSpPr>
          <p:cNvPr id="31" name="Group 30"/>
          <p:cNvGrpSpPr/>
          <p:nvPr/>
        </p:nvGrpSpPr>
        <p:grpSpPr>
          <a:xfrm>
            <a:off x="45553" y="4495231"/>
            <a:ext cx="4435272" cy="261610"/>
            <a:chOff x="903352" y="7471033"/>
            <a:chExt cx="4986727" cy="348812"/>
          </a:xfrm>
        </p:grpSpPr>
        <p:sp>
          <p:nvSpPr>
            <p:cNvPr id="32" name="TextBox 31"/>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graphicFrame>
        <p:nvGraphicFramePr>
          <p:cNvPr id="34" name="Chart 33"/>
          <p:cNvGraphicFramePr>
            <a:graphicFrameLocks/>
          </p:cNvGraphicFramePr>
          <p:nvPr>
            <p:extLst>
              <p:ext uri="{D42A27DB-BD31-4B8C-83A1-F6EECF244321}">
                <p14:modId xmlns:p14="http://schemas.microsoft.com/office/powerpoint/2010/main" val="2604335502"/>
              </p:ext>
            </p:extLst>
          </p:nvPr>
        </p:nvGraphicFramePr>
        <p:xfrm>
          <a:off x="4776475" y="1347740"/>
          <a:ext cx="4216846" cy="3198242"/>
        </p:xfrm>
        <a:graphic>
          <a:graphicData uri="http://schemas.openxmlformats.org/drawingml/2006/chart">
            <c:chart xmlns:c="http://schemas.openxmlformats.org/drawingml/2006/chart" xmlns:r="http://schemas.openxmlformats.org/officeDocument/2006/relationships" r:id="rId4"/>
          </a:graphicData>
        </a:graphic>
      </p:graphicFrame>
      <p:grpSp>
        <p:nvGrpSpPr>
          <p:cNvPr id="40" name="Group 39"/>
          <p:cNvGrpSpPr/>
          <p:nvPr/>
        </p:nvGrpSpPr>
        <p:grpSpPr>
          <a:xfrm>
            <a:off x="4723065" y="4495231"/>
            <a:ext cx="4435272" cy="261610"/>
            <a:chOff x="903352" y="7471033"/>
            <a:chExt cx="4986727" cy="348812"/>
          </a:xfrm>
        </p:grpSpPr>
        <p:sp>
          <p:nvSpPr>
            <p:cNvPr id="41" name="TextBox 40"/>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52" name="Rounded Rectangle 51"/>
          <p:cNvSpPr/>
          <p:nvPr/>
        </p:nvSpPr>
        <p:spPr>
          <a:xfrm>
            <a:off x="5175125" y="1331180"/>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3" name="TextBox 42"/>
          <p:cNvSpPr txBox="1"/>
          <p:nvPr/>
        </p:nvSpPr>
        <p:spPr>
          <a:xfrm>
            <a:off x="5208376" y="1405911"/>
            <a:ext cx="3109448" cy="1000068"/>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Underrepresented minorities taking an AP CS exam</a:t>
            </a:r>
          </a:p>
        </p:txBody>
      </p:sp>
      <p:cxnSp>
        <p:nvCxnSpPr>
          <p:cNvPr id="44" name="Straight Arrow Connector 43"/>
          <p:cNvCxnSpPr/>
          <p:nvPr/>
        </p:nvCxnSpPr>
        <p:spPr>
          <a:xfrm flipV="1">
            <a:off x="268432" y="4567685"/>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567685"/>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1102486"/>
            <a:ext cx="0" cy="3489971"/>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1125195"/>
            <a:ext cx="0" cy="3467262"/>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600357" y="1371867"/>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38" name="TextBox 37"/>
          <p:cNvSpPr txBox="1"/>
          <p:nvPr/>
        </p:nvSpPr>
        <p:spPr>
          <a:xfrm>
            <a:off x="713024" y="1446598"/>
            <a:ext cx="2950616" cy="1000068"/>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Female students taking an AP CS exam</a:t>
            </a:r>
          </a:p>
        </p:txBody>
      </p:sp>
      <p:sp>
        <p:nvSpPr>
          <p:cNvPr id="53" name="TextBox 52"/>
          <p:cNvSpPr txBox="1"/>
          <p:nvPr/>
        </p:nvSpPr>
        <p:spPr>
          <a:xfrm>
            <a:off x="176021" y="4714691"/>
            <a:ext cx="1012424" cy="384515"/>
          </a:xfrm>
          <a:prstGeom prst="rect">
            <a:avLst/>
          </a:prstGeom>
          <a:noFill/>
          <a:ln>
            <a:noFill/>
          </a:ln>
        </p:spPr>
        <p:txBody>
          <a:bodyPr wrap="square" lIns="75996" tIns="37998" rIns="75996" bIns="37998" rtlCol="0">
            <a:spAutoFit/>
          </a:bodyPr>
          <a:lstStyle/>
          <a:p>
            <a:pPr algn="ctr"/>
            <a:r>
              <a:rPr lang="en-US" sz="20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4" name="TextBox 53"/>
          <p:cNvSpPr txBox="1"/>
          <p:nvPr/>
        </p:nvSpPr>
        <p:spPr>
          <a:xfrm>
            <a:off x="3663640" y="4714691"/>
            <a:ext cx="1012424" cy="384515"/>
          </a:xfrm>
          <a:prstGeom prst="rect">
            <a:avLst/>
          </a:prstGeom>
          <a:noFill/>
        </p:spPr>
        <p:txBody>
          <a:bodyPr wrap="square" lIns="75996" tIns="37998" rIns="75996" bIns="37998" rtlCol="0">
            <a:spAutoFit/>
          </a:bodyPr>
          <a:lstStyle/>
          <a:p>
            <a:pPr algn="ctr"/>
            <a:r>
              <a:rPr lang="en-US" sz="2000" dirty="0">
                <a:solidFill>
                  <a:srgbClr val="5B6770"/>
                </a:solidFill>
                <a:latin typeface="Verdana" panose="020B0604030504040204" pitchFamily="34" charset="0"/>
                <a:ea typeface="Verdana" panose="020B0604030504040204" pitchFamily="34" charset="0"/>
                <a:cs typeface="Verdana" panose="020B0604030504040204" pitchFamily="34" charset="0"/>
              </a:rPr>
              <a:t>2017</a:t>
            </a:r>
          </a:p>
        </p:txBody>
      </p:sp>
      <p:sp>
        <p:nvSpPr>
          <p:cNvPr id="55" name="TextBox 54"/>
          <p:cNvSpPr txBox="1"/>
          <p:nvPr/>
        </p:nvSpPr>
        <p:spPr>
          <a:xfrm>
            <a:off x="4643957" y="4718257"/>
            <a:ext cx="1012424" cy="384515"/>
          </a:xfrm>
          <a:prstGeom prst="rect">
            <a:avLst/>
          </a:prstGeom>
          <a:noFill/>
        </p:spPr>
        <p:txBody>
          <a:bodyPr wrap="square" lIns="75996" tIns="37998" rIns="75996" bIns="37998" rtlCol="0">
            <a:spAutoFit/>
          </a:bodyPr>
          <a:lstStyle/>
          <a:p>
            <a:pPr algn="ctr"/>
            <a:r>
              <a:rPr lang="en-US" sz="20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6" name="TextBox 55"/>
          <p:cNvSpPr txBox="1"/>
          <p:nvPr/>
        </p:nvSpPr>
        <p:spPr>
          <a:xfrm>
            <a:off x="8013679" y="4725260"/>
            <a:ext cx="1012424" cy="384515"/>
          </a:xfrm>
          <a:prstGeom prst="rect">
            <a:avLst/>
          </a:prstGeom>
          <a:noFill/>
        </p:spPr>
        <p:txBody>
          <a:bodyPr wrap="square" lIns="75996" tIns="37998" rIns="75996" bIns="37998" rtlCol="0">
            <a:spAutoFit/>
          </a:bodyPr>
          <a:lstStyle/>
          <a:p>
            <a:pPr algn="ctr"/>
            <a:r>
              <a:rPr lang="en-US" sz="2000" dirty="0">
                <a:solidFill>
                  <a:srgbClr val="5B6770"/>
                </a:solidFill>
                <a:latin typeface="Verdana" panose="020B0604030504040204" pitchFamily="34" charset="0"/>
                <a:ea typeface="Verdana" panose="020B0604030504040204" pitchFamily="34" charset="0"/>
                <a:cs typeface="Verdana" panose="020B0604030504040204" pitchFamily="34" charset="0"/>
              </a:rPr>
              <a:t>2017</a:t>
            </a:r>
          </a:p>
        </p:txBody>
      </p:sp>
      <p:sp>
        <p:nvSpPr>
          <p:cNvPr id="22" name="Title 1"/>
          <p:cNvSpPr txBox="1">
            <a:spLocks/>
          </p:cNvSpPr>
          <p:nvPr/>
        </p:nvSpPr>
        <p:spPr>
          <a:xfrm>
            <a:off x="287467" y="152400"/>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Verdana" panose="020B0604030504040204" pitchFamily="34" charset="0"/>
                <a:ea typeface="Verdana" panose="020B0604030504040204" pitchFamily="34" charset="0"/>
                <a:cs typeface="Verdana" panose="020B0604030504040204" pitchFamily="34" charset="0"/>
              </a:rPr>
              <a:t>And, in schools that teach computer science, enrollment is through the roof</a:t>
            </a:r>
            <a:r>
              <a:rPr lang="is-IS" sz="32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3200" b="1" dirty="0">
              <a:solidFill>
                <a:srgbClr val="7665A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0297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600"/>
                                        <p:tgtEl>
                                          <p:spTgt spid="2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2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10504" y="4761063"/>
            <a:ext cx="2203705" cy="276965"/>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Change the Equation</a:t>
            </a:r>
          </a:p>
        </p:txBody>
      </p:sp>
      <p:sp>
        <p:nvSpPr>
          <p:cNvPr id="6" name="Title 1"/>
          <p:cNvSpPr txBox="1">
            <a:spLocks/>
          </p:cNvSpPr>
          <p:nvPr/>
        </p:nvSpPr>
        <p:spPr>
          <a:xfrm>
            <a:off x="245680" y="269172"/>
            <a:ext cx="865264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Verdana" panose="020B0604030504040204" pitchFamily="34" charset="0"/>
                <a:ea typeface="Verdana" panose="020B0604030504040204" pitchFamily="34" charset="0"/>
                <a:cs typeface="Verdana" panose="020B0604030504040204" pitchFamily="34" charset="0"/>
              </a:rPr>
              <a:t>And students enjoy computer science </a:t>
            </a:r>
          </a:p>
          <a:p>
            <a:pPr algn="ctr">
              <a:lnSpc>
                <a:spcPts val="3500"/>
              </a:lnSpc>
            </a:pPr>
            <a:r>
              <a:rPr lang="en-US" sz="3200" dirty="0">
                <a:latin typeface="Verdana" panose="020B0604030504040204" pitchFamily="34" charset="0"/>
                <a:ea typeface="Verdana" panose="020B0604030504040204" pitchFamily="34" charset="0"/>
                <a:cs typeface="Verdana" panose="020B0604030504040204" pitchFamily="34" charset="0"/>
              </a:rPr>
              <a:t>and the arts the </a:t>
            </a:r>
            <a:r>
              <a:rPr lang="en-US" sz="3200" dirty="0" smtClean="0">
                <a:latin typeface="Verdana" panose="020B0604030504040204" pitchFamily="34" charset="0"/>
                <a:ea typeface="Verdana" panose="020B0604030504040204" pitchFamily="34" charset="0"/>
                <a:cs typeface="Verdana" panose="020B0604030504040204" pitchFamily="34" charset="0"/>
              </a:rPr>
              <a:t>most</a:t>
            </a:r>
            <a:endParaRPr lang="en-US" sz="3200" dirty="0">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01" y="1270080"/>
            <a:ext cx="6496503" cy="3703990"/>
          </a:xfrm>
          <a:prstGeom prst="rect">
            <a:avLst/>
          </a:prstGeom>
        </p:spPr>
      </p:pic>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600"/>
                                        <p:tgtEl>
                                          <p:spTgt spid="6"/>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6"/>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6"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00166" y="7510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a:solidFill>
                  <a:srgbClr val="000000"/>
                </a:solidFill>
                <a:latin typeface="Verdana" panose="020B0604030504040204" pitchFamily="34" charset="0"/>
                <a:ea typeface="Verdana" panose="020B0604030504040204" pitchFamily="34" charset="0"/>
                <a:cs typeface="Verdana" panose="020B0604030504040204" pitchFamily="34" charset="0"/>
              </a:rPr>
              <a:t>But fundamentally, this is the picture we need to solve</a:t>
            </a:r>
            <a:r>
              <a:rPr lang="en-US" sz="36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algn="ctr">
              <a:lnSpc>
                <a:spcPts val="3500"/>
              </a:lnSpc>
            </a:pPr>
            <a:endParaRPr lang="en-US"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7657550" y="4577921"/>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04" y="1380190"/>
            <a:ext cx="7270323" cy="3474720"/>
          </a:xfrm>
          <a:prstGeom prst="rect">
            <a:avLst/>
          </a:prstGeom>
        </p:spPr>
      </p:pic>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600"/>
                                        <p:tgtEl>
                                          <p:spTgt spid="10"/>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0"/>
                                        </p:tgtEl>
                                        <p:attrNameLst>
                                          <p:attrName>ppt_x</p:attrName>
                                          <p:attrName>ppt_y</p:attrName>
                                        </p:attrNameLst>
                                      </p:cBhvr>
                                      <p:rCtr x="2770" y="0"/>
                                    </p:animMotion>
                                  </p:childTnLst>
                                </p:cTn>
                              </p:par>
                              <p:par>
                                <p:cTn id="10" presetID="1"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Verdana" panose="020B0604030504040204" pitchFamily="34" charset="0"/>
                <a:ea typeface="Verdana" panose="020B0604030504040204" pitchFamily="34" charset="0"/>
                <a:cs typeface="Verdana" panose="020B0604030504040204" pitchFamily="34" charset="0"/>
              </a:rPr>
              <a:t>Our students should learn to code…</a:t>
            </a:r>
          </a:p>
          <a:p>
            <a:pPr algn="ctr"/>
            <a:endParaRPr lang="en-US" sz="4400" dirty="0">
              <a:latin typeface="Verdana" panose="020B0604030504040204" pitchFamily="34" charset="0"/>
              <a:ea typeface="Verdana" panose="020B0604030504040204" pitchFamily="34" charset="0"/>
              <a:cs typeface="Verdana" panose="020B0604030504040204" pitchFamily="34" charset="0"/>
            </a:endParaRPr>
          </a:p>
          <a:p>
            <a:pPr algn="ctr"/>
            <a:endParaRPr lang="en-US" sz="4400" dirty="0">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17777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latin typeface="Verdana" panose="020B0604030504040204" pitchFamily="34" charset="0"/>
                <a:ea typeface="Verdana" panose="020B0604030504040204" pitchFamily="34" charset="0"/>
                <a:cs typeface="Verdana" panose="020B0604030504040204" pitchFamily="34" charset="0"/>
              </a:rPr>
              <a:t>Our students should learn to code…</a:t>
            </a:r>
            <a:endParaRPr lang="en-US" sz="4400" dirty="0">
              <a:latin typeface="Verdana" panose="020B0604030504040204" pitchFamily="34" charset="0"/>
              <a:ea typeface="Verdana" panose="020B0604030504040204" pitchFamily="34" charset="0"/>
              <a:cs typeface="Verdana" panose="020B0604030504040204" pitchFamily="34" charset="0"/>
            </a:endParaRPr>
          </a:p>
          <a:p>
            <a:pPr algn="ctr"/>
            <a:r>
              <a:rPr lang="en-US" sz="4400" dirty="0">
                <a:latin typeface="Verdana" panose="020B0604030504040204" pitchFamily="34" charset="0"/>
                <a:ea typeface="Verdana" panose="020B0604030504040204" pitchFamily="34" charset="0"/>
                <a:cs typeface="Verdana" panose="020B0604030504040204" pitchFamily="34" charset="0"/>
              </a:rPr>
              <a:t>Our </a:t>
            </a:r>
            <a:r>
              <a:rPr lang="en-US" sz="4400" b="1" dirty="0">
                <a:latin typeface="Verdana" panose="020B0604030504040204" pitchFamily="34" charset="0"/>
                <a:ea typeface="Verdana" panose="020B0604030504040204" pitchFamily="34" charset="0"/>
                <a:cs typeface="Verdana" panose="020B0604030504040204" pitchFamily="34" charset="0"/>
              </a:rPr>
              <a:t>schools</a:t>
            </a:r>
            <a:r>
              <a:rPr lang="en-US" sz="4400" dirty="0">
                <a:latin typeface="Verdana" panose="020B0604030504040204" pitchFamily="34" charset="0"/>
                <a:ea typeface="Verdana" panose="020B0604030504040204" pitchFamily="34" charset="0"/>
                <a:cs typeface="Verdana" panose="020B0604030504040204" pitchFamily="34" charset="0"/>
              </a:rPr>
              <a:t> should teach </a:t>
            </a:r>
            <a:r>
              <a:rPr lang="en-US" sz="4400" b="1" dirty="0">
                <a:latin typeface="Verdana" panose="020B0604030504040204" pitchFamily="34" charset="0"/>
                <a:ea typeface="Verdana" panose="020B0604030504040204" pitchFamily="34" charset="0"/>
                <a:cs typeface="Verdana" panose="020B0604030504040204" pitchFamily="34" charset="0"/>
              </a:rPr>
              <a:t>computer science </a:t>
            </a:r>
          </a:p>
        </p:txBody>
      </p:sp>
    </p:spTree>
    <p:extLst>
      <p:ext uri="{BB962C8B-B14F-4D97-AF65-F5344CB8AC3E}">
        <p14:creationId xmlns:p14="http://schemas.microsoft.com/office/powerpoint/2010/main" val="291080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Verdana" panose="020B0604030504040204" pitchFamily="34" charset="0"/>
                <a:ea typeface="Verdana" panose="020B0604030504040204" pitchFamily="34" charset="0"/>
                <a:cs typeface="Verdana" panose="020B0604030504040204" pitchFamily="34" charset="0"/>
              </a:rPr>
              <a:t>Computer science education is on the rise…</a:t>
            </a:r>
          </a:p>
          <a:p>
            <a:pPr algn="ctr"/>
            <a:endParaRPr lang="en-US" sz="4400" dirty="0">
              <a:latin typeface="Verdana" panose="020B0604030504040204" pitchFamily="34" charset="0"/>
              <a:ea typeface="Verdana" panose="020B0604030504040204" pitchFamily="34" charset="0"/>
              <a:cs typeface="Verdana" panose="020B0604030504040204" pitchFamily="34" charset="0"/>
            </a:endParaRPr>
          </a:p>
          <a:p>
            <a:pPr algn="ctr"/>
            <a:endParaRPr lang="en-US" sz="4400" dirty="0">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3036376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3477841"/>
          </a:xfrm>
          <a:prstGeom prst="rect">
            <a:avLst/>
          </a:prstGeom>
          <a:noFill/>
        </p:spPr>
        <p:txBody>
          <a:bodyPr wrap="square" lIns="91406" tIns="45703" rIns="91406" bIns="45703" rtlCol="0">
            <a:spAutoFit/>
          </a:bodyPr>
          <a:lstStyle/>
          <a:p>
            <a:pPr algn="ctr"/>
            <a:r>
              <a:rPr lang="en-US" sz="4400" strike="sngStrike" dirty="0">
                <a:latin typeface="Verdana" panose="020B0604030504040204" pitchFamily="34" charset="0"/>
                <a:ea typeface="Verdana" panose="020B0604030504040204" pitchFamily="34" charset="0"/>
                <a:cs typeface="Verdana" panose="020B0604030504040204" pitchFamily="34" charset="0"/>
              </a:rPr>
              <a:t>Computer science education is on the rise…</a:t>
            </a:r>
            <a:endParaRPr lang="en-US" sz="4400" dirty="0">
              <a:latin typeface="Verdana" panose="020B0604030504040204" pitchFamily="34" charset="0"/>
              <a:ea typeface="Verdana" panose="020B0604030504040204" pitchFamily="34" charset="0"/>
              <a:cs typeface="Verdana" panose="020B0604030504040204" pitchFamily="34" charset="0"/>
            </a:endParaRPr>
          </a:p>
          <a:p>
            <a:pPr algn="ctr"/>
            <a:r>
              <a:rPr lang="en-US" sz="4400" dirty="0">
                <a:latin typeface="Verdana" panose="020B0604030504040204" pitchFamily="34" charset="0"/>
                <a:ea typeface="Verdana" panose="020B0604030504040204" pitchFamily="34" charset="0"/>
                <a:cs typeface="Verdana" panose="020B0604030504040204" pitchFamily="34" charset="0"/>
              </a:rPr>
              <a:t>Computer science education is recovering from a 10-year </a:t>
            </a:r>
            <a:r>
              <a:rPr lang="en-US" sz="4400" b="1" dirty="0" smtClean="0">
                <a:latin typeface="Verdana" panose="020B0604030504040204" pitchFamily="34" charset="0"/>
                <a:ea typeface="Verdana" panose="020B0604030504040204" pitchFamily="34" charset="0"/>
                <a:cs typeface="Verdana" panose="020B0604030504040204" pitchFamily="34" charset="0"/>
              </a:rPr>
              <a:t>decline</a:t>
            </a:r>
            <a:endParaRPr lang="en-US" sz="4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40783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1843524275"/>
              </p:ext>
            </p:extLst>
          </p:nvPr>
        </p:nvGraphicFramePr>
        <p:xfrm>
          <a:off x="477672" y="1572491"/>
          <a:ext cx="7426346" cy="3278908"/>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2"/>
          <p:cNvSpPr txBox="1">
            <a:spLocks/>
          </p:cNvSpPr>
          <p:nvPr/>
        </p:nvSpPr>
        <p:spPr>
          <a:xfrm>
            <a:off x="-2599899" y="3903983"/>
            <a:ext cx="9144000" cy="771189"/>
          </a:xfrm>
          <a:prstGeom prst="rect">
            <a:avLst/>
          </a:prstGeom>
        </p:spPr>
        <p:txBody>
          <a:bodyPr lIns="150564" tIns="75282" rIns="75282" bIns="37640"/>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2600" dirty="0">
              <a:latin typeface="Arial"/>
              <a:ea typeface="Adobe Gothic Std B" panose="020B0800000000000000" pitchFamily="34" charset="-128"/>
              <a:cs typeface="Arial"/>
            </a:endParaRPr>
          </a:p>
        </p:txBody>
      </p:sp>
      <p:grpSp>
        <p:nvGrpSpPr>
          <p:cNvPr id="5" name="Group 4"/>
          <p:cNvGrpSpPr/>
          <p:nvPr/>
        </p:nvGrpSpPr>
        <p:grpSpPr>
          <a:xfrm>
            <a:off x="8109219" y="4240037"/>
            <a:ext cx="1202046" cy="270491"/>
            <a:chOff x="11155066" y="5540684"/>
            <a:chExt cx="1281409" cy="427025"/>
          </a:xfrm>
        </p:grpSpPr>
        <p:sp>
          <p:nvSpPr>
            <p:cNvPr id="6" name="Freeform 100"/>
            <p:cNvSpPr>
              <a:spLocks noChangeAspect="1" noEditPoints="1"/>
            </p:cNvSpPr>
            <p:nvPr/>
          </p:nvSpPr>
          <p:spPr bwMode="black">
            <a:xfrm>
              <a:off x="11155066" y="5540684"/>
              <a:ext cx="192358" cy="408456"/>
            </a:xfrm>
            <a:custGeom>
              <a:avLst/>
              <a:gdLst>
                <a:gd name="T0" fmla="*/ 208 w 634"/>
                <a:gd name="T1" fmla="*/ 110 h 1349"/>
                <a:gd name="T2" fmla="*/ 318 w 634"/>
                <a:gd name="T3" fmla="*/ 221 h 1349"/>
                <a:gd name="T4" fmla="*/ 429 w 634"/>
                <a:gd name="T5" fmla="*/ 110 h 1349"/>
                <a:gd name="T6" fmla="*/ 318 w 634"/>
                <a:gd name="T7" fmla="*/ 0 h 1349"/>
                <a:gd name="T8" fmla="*/ 208 w 634"/>
                <a:gd name="T9" fmla="*/ 110 h 1349"/>
                <a:gd name="T10" fmla="*/ 627 w 634"/>
                <a:gd name="T11" fmla="*/ 680 h 1349"/>
                <a:gd name="T12" fmla="*/ 533 w 634"/>
                <a:gd name="T13" fmla="*/ 353 h 1349"/>
                <a:gd name="T14" fmla="*/ 407 w 634"/>
                <a:gd name="T15" fmla="*/ 251 h 1349"/>
                <a:gd name="T16" fmla="*/ 229 w 634"/>
                <a:gd name="T17" fmla="*/ 251 h 1349"/>
                <a:gd name="T18" fmla="*/ 103 w 634"/>
                <a:gd name="T19" fmla="*/ 353 h 1349"/>
                <a:gd name="T20" fmla="*/ 7 w 634"/>
                <a:gd name="T21" fmla="*/ 680 h 1349"/>
                <a:gd name="T22" fmla="*/ 36 w 634"/>
                <a:gd name="T23" fmla="*/ 734 h 1349"/>
                <a:gd name="T24" fmla="*/ 90 w 634"/>
                <a:gd name="T25" fmla="*/ 705 h 1349"/>
                <a:gd name="T26" fmla="*/ 180 w 634"/>
                <a:gd name="T27" fmla="*/ 399 h 1349"/>
                <a:gd name="T28" fmla="*/ 207 w 634"/>
                <a:gd name="T29" fmla="*/ 399 h 1349"/>
                <a:gd name="T30" fmla="*/ 57 w 634"/>
                <a:gd name="T31" fmla="*/ 910 h 1349"/>
                <a:gd name="T32" fmla="*/ 201 w 634"/>
                <a:gd name="T33" fmla="*/ 910 h 1349"/>
                <a:gd name="T34" fmla="*/ 201 w 634"/>
                <a:gd name="T35" fmla="*/ 1296 h 1349"/>
                <a:gd name="T36" fmla="*/ 254 w 634"/>
                <a:gd name="T37" fmla="*/ 1349 h 1349"/>
                <a:gd name="T38" fmla="*/ 306 w 634"/>
                <a:gd name="T39" fmla="*/ 1296 h 1349"/>
                <a:gd name="T40" fmla="*/ 306 w 634"/>
                <a:gd name="T41" fmla="*/ 910 h 1349"/>
                <a:gd name="T42" fmla="*/ 331 w 634"/>
                <a:gd name="T43" fmla="*/ 910 h 1349"/>
                <a:gd name="T44" fmla="*/ 331 w 634"/>
                <a:gd name="T45" fmla="*/ 1296 h 1349"/>
                <a:gd name="T46" fmla="*/ 384 w 634"/>
                <a:gd name="T47" fmla="*/ 1349 h 1349"/>
                <a:gd name="T48" fmla="*/ 436 w 634"/>
                <a:gd name="T49" fmla="*/ 1296 h 1349"/>
                <a:gd name="T50" fmla="*/ 436 w 634"/>
                <a:gd name="T51" fmla="*/ 910 h 1349"/>
                <a:gd name="T52" fmla="*/ 580 w 634"/>
                <a:gd name="T53" fmla="*/ 910 h 1349"/>
                <a:gd name="T54" fmla="*/ 430 w 634"/>
                <a:gd name="T55" fmla="*/ 399 h 1349"/>
                <a:gd name="T56" fmla="*/ 456 w 634"/>
                <a:gd name="T57" fmla="*/ 399 h 1349"/>
                <a:gd name="T58" fmla="*/ 546 w 634"/>
                <a:gd name="T59" fmla="*/ 705 h 1349"/>
                <a:gd name="T60" fmla="*/ 600 w 634"/>
                <a:gd name="T61" fmla="*/ 734 h 1349"/>
                <a:gd name="T62" fmla="*/ 627 w 634"/>
                <a:gd name="T63" fmla="*/ 680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1349">
                  <a:moveTo>
                    <a:pt x="208" y="110"/>
                  </a:moveTo>
                  <a:cubicBezTo>
                    <a:pt x="208" y="172"/>
                    <a:pt x="257" y="221"/>
                    <a:pt x="318" y="221"/>
                  </a:cubicBezTo>
                  <a:cubicBezTo>
                    <a:pt x="380" y="221"/>
                    <a:pt x="429" y="172"/>
                    <a:pt x="429" y="110"/>
                  </a:cubicBezTo>
                  <a:cubicBezTo>
                    <a:pt x="429" y="49"/>
                    <a:pt x="380" y="0"/>
                    <a:pt x="318" y="0"/>
                  </a:cubicBezTo>
                  <a:cubicBezTo>
                    <a:pt x="257" y="0"/>
                    <a:pt x="208" y="49"/>
                    <a:pt x="208" y="110"/>
                  </a:cubicBezTo>
                  <a:close/>
                  <a:moveTo>
                    <a:pt x="627" y="680"/>
                  </a:moveTo>
                  <a:cubicBezTo>
                    <a:pt x="622" y="662"/>
                    <a:pt x="574" y="492"/>
                    <a:pt x="533" y="353"/>
                  </a:cubicBezTo>
                  <a:cubicBezTo>
                    <a:pt x="517" y="302"/>
                    <a:pt x="462" y="251"/>
                    <a:pt x="407" y="251"/>
                  </a:cubicBezTo>
                  <a:cubicBezTo>
                    <a:pt x="380" y="251"/>
                    <a:pt x="254" y="251"/>
                    <a:pt x="229" y="251"/>
                  </a:cubicBezTo>
                  <a:cubicBezTo>
                    <a:pt x="174" y="251"/>
                    <a:pt x="119" y="302"/>
                    <a:pt x="103" y="353"/>
                  </a:cubicBezTo>
                  <a:cubicBezTo>
                    <a:pt x="62" y="492"/>
                    <a:pt x="12" y="662"/>
                    <a:pt x="7" y="680"/>
                  </a:cubicBezTo>
                  <a:cubicBezTo>
                    <a:pt x="0" y="704"/>
                    <a:pt x="13" y="727"/>
                    <a:pt x="36" y="734"/>
                  </a:cubicBezTo>
                  <a:cubicBezTo>
                    <a:pt x="60" y="741"/>
                    <a:pt x="84" y="728"/>
                    <a:pt x="90" y="705"/>
                  </a:cubicBezTo>
                  <a:cubicBezTo>
                    <a:pt x="101" y="671"/>
                    <a:pt x="180" y="399"/>
                    <a:pt x="180" y="399"/>
                  </a:cubicBezTo>
                  <a:cubicBezTo>
                    <a:pt x="207" y="399"/>
                    <a:pt x="207" y="399"/>
                    <a:pt x="207" y="399"/>
                  </a:cubicBezTo>
                  <a:cubicBezTo>
                    <a:pt x="57" y="910"/>
                    <a:pt x="57" y="910"/>
                    <a:pt x="57" y="910"/>
                  </a:cubicBezTo>
                  <a:cubicBezTo>
                    <a:pt x="201" y="910"/>
                    <a:pt x="201" y="910"/>
                    <a:pt x="201" y="910"/>
                  </a:cubicBezTo>
                  <a:cubicBezTo>
                    <a:pt x="201" y="1086"/>
                    <a:pt x="201" y="1275"/>
                    <a:pt x="201" y="1296"/>
                  </a:cubicBezTo>
                  <a:cubicBezTo>
                    <a:pt x="201" y="1326"/>
                    <a:pt x="224" y="1349"/>
                    <a:pt x="254" y="1349"/>
                  </a:cubicBezTo>
                  <a:cubicBezTo>
                    <a:pt x="282" y="1349"/>
                    <a:pt x="306" y="1326"/>
                    <a:pt x="306" y="1296"/>
                  </a:cubicBezTo>
                  <a:cubicBezTo>
                    <a:pt x="306" y="1254"/>
                    <a:pt x="306" y="910"/>
                    <a:pt x="306" y="910"/>
                  </a:cubicBezTo>
                  <a:cubicBezTo>
                    <a:pt x="331" y="910"/>
                    <a:pt x="331" y="910"/>
                    <a:pt x="331" y="910"/>
                  </a:cubicBezTo>
                  <a:cubicBezTo>
                    <a:pt x="331" y="910"/>
                    <a:pt x="331" y="1254"/>
                    <a:pt x="331" y="1296"/>
                  </a:cubicBezTo>
                  <a:cubicBezTo>
                    <a:pt x="331" y="1326"/>
                    <a:pt x="355" y="1349"/>
                    <a:pt x="384" y="1349"/>
                  </a:cubicBezTo>
                  <a:cubicBezTo>
                    <a:pt x="413" y="1349"/>
                    <a:pt x="436" y="1326"/>
                    <a:pt x="436" y="1296"/>
                  </a:cubicBezTo>
                  <a:cubicBezTo>
                    <a:pt x="436" y="1275"/>
                    <a:pt x="436" y="1086"/>
                    <a:pt x="436" y="910"/>
                  </a:cubicBezTo>
                  <a:cubicBezTo>
                    <a:pt x="580" y="910"/>
                    <a:pt x="580" y="910"/>
                    <a:pt x="580" y="910"/>
                  </a:cubicBezTo>
                  <a:cubicBezTo>
                    <a:pt x="430" y="399"/>
                    <a:pt x="430" y="399"/>
                    <a:pt x="430" y="399"/>
                  </a:cubicBezTo>
                  <a:cubicBezTo>
                    <a:pt x="456" y="399"/>
                    <a:pt x="456" y="399"/>
                    <a:pt x="456" y="399"/>
                  </a:cubicBezTo>
                  <a:cubicBezTo>
                    <a:pt x="456" y="399"/>
                    <a:pt x="535" y="671"/>
                    <a:pt x="546" y="705"/>
                  </a:cubicBezTo>
                  <a:cubicBezTo>
                    <a:pt x="552" y="728"/>
                    <a:pt x="577" y="741"/>
                    <a:pt x="600" y="734"/>
                  </a:cubicBezTo>
                  <a:cubicBezTo>
                    <a:pt x="623" y="727"/>
                    <a:pt x="634" y="704"/>
                    <a:pt x="627" y="680"/>
                  </a:cubicBezTo>
                </a:path>
              </a:pathLst>
            </a:custGeom>
            <a:solidFill>
              <a:srgbClr val="7665A0"/>
            </a:solidFill>
            <a:ln>
              <a:noFill/>
            </a:ln>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 name="TextBox 6"/>
            <p:cNvSpPr txBox="1"/>
            <p:nvPr/>
          </p:nvSpPr>
          <p:spPr>
            <a:xfrm>
              <a:off x="11345779" y="5591024"/>
              <a:ext cx="1090696" cy="376685"/>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FEMALE</a:t>
              </a:r>
            </a:p>
          </p:txBody>
        </p:sp>
      </p:grpSp>
      <p:grpSp>
        <p:nvGrpSpPr>
          <p:cNvPr id="8" name="Group 7"/>
          <p:cNvGrpSpPr/>
          <p:nvPr/>
        </p:nvGrpSpPr>
        <p:grpSpPr>
          <a:xfrm>
            <a:off x="8125422" y="3903983"/>
            <a:ext cx="1175389" cy="266427"/>
            <a:chOff x="11183482" y="4628671"/>
            <a:chExt cx="1252993" cy="420607"/>
          </a:xfrm>
        </p:grpSpPr>
        <p:sp>
          <p:nvSpPr>
            <p:cNvPr id="9" name="Freeform 105"/>
            <p:cNvSpPr>
              <a:spLocks noChangeAspect="1" noEditPoints="1"/>
            </p:cNvSpPr>
            <p:nvPr/>
          </p:nvSpPr>
          <p:spPr bwMode="black">
            <a:xfrm>
              <a:off x="11183482" y="4628671"/>
              <a:ext cx="155564" cy="395622"/>
            </a:xfrm>
            <a:custGeom>
              <a:avLst/>
              <a:gdLst>
                <a:gd name="T0" fmla="*/ 388 w 529"/>
                <a:gd name="T1" fmla="*/ 249 h 1345"/>
                <a:gd name="T2" fmla="*/ 529 w 529"/>
                <a:gd name="T3" fmla="*/ 391 h 1345"/>
                <a:gd name="T4" fmla="*/ 529 w 529"/>
                <a:gd name="T5" fmla="*/ 734 h 1345"/>
                <a:gd name="T6" fmla="*/ 482 w 529"/>
                <a:gd name="T7" fmla="*/ 783 h 1345"/>
                <a:gd name="T8" fmla="*/ 434 w 529"/>
                <a:gd name="T9" fmla="*/ 734 h 1345"/>
                <a:gd name="T10" fmla="*/ 434 w 529"/>
                <a:gd name="T11" fmla="*/ 424 h 1345"/>
                <a:gd name="T12" fmla="*/ 408 w 529"/>
                <a:gd name="T13" fmla="*/ 424 h 1345"/>
                <a:gd name="T14" fmla="*/ 408 w 529"/>
                <a:gd name="T15" fmla="*/ 1281 h 1345"/>
                <a:gd name="T16" fmla="*/ 343 w 529"/>
                <a:gd name="T17" fmla="*/ 1345 h 1345"/>
                <a:gd name="T18" fmla="*/ 278 w 529"/>
                <a:gd name="T19" fmla="*/ 1281 h 1345"/>
                <a:gd name="T20" fmla="*/ 278 w 529"/>
                <a:gd name="T21" fmla="*/ 785 h 1345"/>
                <a:gd name="T22" fmla="*/ 252 w 529"/>
                <a:gd name="T23" fmla="*/ 785 h 1345"/>
                <a:gd name="T24" fmla="*/ 252 w 529"/>
                <a:gd name="T25" fmla="*/ 1281 h 1345"/>
                <a:gd name="T26" fmla="*/ 187 w 529"/>
                <a:gd name="T27" fmla="*/ 1345 h 1345"/>
                <a:gd name="T28" fmla="*/ 122 w 529"/>
                <a:gd name="T29" fmla="*/ 1281 h 1345"/>
                <a:gd name="T30" fmla="*/ 122 w 529"/>
                <a:gd name="T31" fmla="*/ 424 h 1345"/>
                <a:gd name="T32" fmla="*/ 96 w 529"/>
                <a:gd name="T33" fmla="*/ 424 h 1345"/>
                <a:gd name="T34" fmla="*/ 96 w 529"/>
                <a:gd name="T35" fmla="*/ 734 h 1345"/>
                <a:gd name="T36" fmla="*/ 49 w 529"/>
                <a:gd name="T37" fmla="*/ 783 h 1345"/>
                <a:gd name="T38" fmla="*/ 0 w 529"/>
                <a:gd name="T39" fmla="*/ 734 h 1345"/>
                <a:gd name="T40" fmla="*/ 0 w 529"/>
                <a:gd name="T41" fmla="*/ 391 h 1345"/>
                <a:gd name="T42" fmla="*/ 143 w 529"/>
                <a:gd name="T43" fmla="*/ 249 h 1345"/>
                <a:gd name="T44" fmla="*/ 388 w 529"/>
                <a:gd name="T45" fmla="*/ 249 h 1345"/>
                <a:gd name="T46" fmla="*/ 155 w 529"/>
                <a:gd name="T47" fmla="*/ 110 h 1345"/>
                <a:gd name="T48" fmla="*/ 266 w 529"/>
                <a:gd name="T49" fmla="*/ 221 h 1345"/>
                <a:gd name="T50" fmla="*/ 377 w 529"/>
                <a:gd name="T51" fmla="*/ 110 h 1345"/>
                <a:gd name="T52" fmla="*/ 266 w 529"/>
                <a:gd name="T53" fmla="*/ 0 h 1345"/>
                <a:gd name="T54" fmla="*/ 155 w 529"/>
                <a:gd name="T55" fmla="*/ 11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9" h="1345">
                  <a:moveTo>
                    <a:pt x="388" y="249"/>
                  </a:moveTo>
                  <a:cubicBezTo>
                    <a:pt x="466" y="249"/>
                    <a:pt x="529" y="313"/>
                    <a:pt x="529" y="391"/>
                  </a:cubicBezTo>
                  <a:cubicBezTo>
                    <a:pt x="529" y="430"/>
                    <a:pt x="529" y="707"/>
                    <a:pt x="529" y="734"/>
                  </a:cubicBezTo>
                  <a:cubicBezTo>
                    <a:pt x="529" y="761"/>
                    <a:pt x="508" y="783"/>
                    <a:pt x="482" y="783"/>
                  </a:cubicBezTo>
                  <a:cubicBezTo>
                    <a:pt x="455" y="783"/>
                    <a:pt x="434" y="761"/>
                    <a:pt x="434" y="734"/>
                  </a:cubicBezTo>
                  <a:cubicBezTo>
                    <a:pt x="434" y="703"/>
                    <a:pt x="434" y="424"/>
                    <a:pt x="434" y="424"/>
                  </a:cubicBezTo>
                  <a:cubicBezTo>
                    <a:pt x="408" y="424"/>
                    <a:pt x="408" y="424"/>
                    <a:pt x="408" y="424"/>
                  </a:cubicBezTo>
                  <a:cubicBezTo>
                    <a:pt x="408" y="424"/>
                    <a:pt x="408" y="1227"/>
                    <a:pt x="408" y="1281"/>
                  </a:cubicBezTo>
                  <a:cubicBezTo>
                    <a:pt x="408" y="1317"/>
                    <a:pt x="379" y="1345"/>
                    <a:pt x="343" y="1345"/>
                  </a:cubicBezTo>
                  <a:cubicBezTo>
                    <a:pt x="307" y="1345"/>
                    <a:pt x="278" y="1317"/>
                    <a:pt x="278" y="1281"/>
                  </a:cubicBezTo>
                  <a:cubicBezTo>
                    <a:pt x="278" y="1227"/>
                    <a:pt x="278" y="785"/>
                    <a:pt x="278" y="785"/>
                  </a:cubicBezTo>
                  <a:cubicBezTo>
                    <a:pt x="252" y="785"/>
                    <a:pt x="252" y="785"/>
                    <a:pt x="252" y="785"/>
                  </a:cubicBezTo>
                  <a:cubicBezTo>
                    <a:pt x="252" y="785"/>
                    <a:pt x="252" y="1227"/>
                    <a:pt x="252" y="1281"/>
                  </a:cubicBezTo>
                  <a:cubicBezTo>
                    <a:pt x="252" y="1317"/>
                    <a:pt x="223" y="1345"/>
                    <a:pt x="187" y="1345"/>
                  </a:cubicBezTo>
                  <a:cubicBezTo>
                    <a:pt x="151" y="1345"/>
                    <a:pt x="122" y="1317"/>
                    <a:pt x="122" y="1281"/>
                  </a:cubicBezTo>
                  <a:cubicBezTo>
                    <a:pt x="122" y="1227"/>
                    <a:pt x="122" y="424"/>
                    <a:pt x="122" y="424"/>
                  </a:cubicBezTo>
                  <a:cubicBezTo>
                    <a:pt x="96" y="424"/>
                    <a:pt x="96" y="424"/>
                    <a:pt x="96" y="424"/>
                  </a:cubicBezTo>
                  <a:cubicBezTo>
                    <a:pt x="96" y="424"/>
                    <a:pt x="96" y="703"/>
                    <a:pt x="96" y="734"/>
                  </a:cubicBezTo>
                  <a:cubicBezTo>
                    <a:pt x="96" y="761"/>
                    <a:pt x="76" y="783"/>
                    <a:pt x="49" y="783"/>
                  </a:cubicBezTo>
                  <a:cubicBezTo>
                    <a:pt x="22" y="783"/>
                    <a:pt x="0" y="761"/>
                    <a:pt x="0" y="734"/>
                  </a:cubicBezTo>
                  <a:cubicBezTo>
                    <a:pt x="0" y="707"/>
                    <a:pt x="0" y="430"/>
                    <a:pt x="0" y="391"/>
                  </a:cubicBezTo>
                  <a:cubicBezTo>
                    <a:pt x="0" y="313"/>
                    <a:pt x="64" y="249"/>
                    <a:pt x="143" y="249"/>
                  </a:cubicBezTo>
                  <a:cubicBezTo>
                    <a:pt x="180" y="249"/>
                    <a:pt x="348" y="249"/>
                    <a:pt x="388" y="249"/>
                  </a:cubicBezTo>
                  <a:close/>
                  <a:moveTo>
                    <a:pt x="155" y="110"/>
                  </a:moveTo>
                  <a:cubicBezTo>
                    <a:pt x="155" y="172"/>
                    <a:pt x="205" y="221"/>
                    <a:pt x="266" y="221"/>
                  </a:cubicBezTo>
                  <a:cubicBezTo>
                    <a:pt x="327" y="221"/>
                    <a:pt x="377" y="172"/>
                    <a:pt x="377" y="110"/>
                  </a:cubicBezTo>
                  <a:cubicBezTo>
                    <a:pt x="377" y="49"/>
                    <a:pt x="327" y="0"/>
                    <a:pt x="266" y="0"/>
                  </a:cubicBezTo>
                  <a:cubicBezTo>
                    <a:pt x="205" y="0"/>
                    <a:pt x="155" y="49"/>
                    <a:pt x="155" y="110"/>
                  </a:cubicBezTo>
                  <a:close/>
                </a:path>
              </a:pathLst>
            </a:custGeom>
            <a:solidFill>
              <a:srgbClr val="00ADBC"/>
            </a:solidFill>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10" name="TextBox 9"/>
            <p:cNvSpPr txBox="1"/>
            <p:nvPr/>
          </p:nvSpPr>
          <p:spPr>
            <a:xfrm>
              <a:off x="11345779" y="4672594"/>
              <a:ext cx="1090696" cy="376684"/>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MALE</a:t>
              </a:r>
            </a:p>
          </p:txBody>
        </p:sp>
      </p:grpSp>
      <p:sp>
        <p:nvSpPr>
          <p:cNvPr id="11" name="Rectangle 10"/>
          <p:cNvSpPr/>
          <p:nvPr/>
        </p:nvSpPr>
        <p:spPr>
          <a:xfrm>
            <a:off x="5459730" y="4944374"/>
            <a:ext cx="3823970" cy="199126"/>
          </a:xfrm>
          <a:prstGeom prst="rect">
            <a:avLst/>
          </a:prstGeom>
        </p:spPr>
        <p:txBody>
          <a:bodyPr wrap="square" lIns="75282" tIns="37640" rIns="75282" bIns="37640">
            <a:spAutoFit/>
          </a:bodyPr>
          <a:lstStyle/>
          <a:p>
            <a:r>
              <a:rPr lang="en-US" sz="800" dirty="0">
                <a:latin typeface="Arial"/>
                <a:cs typeface="Arial"/>
              </a:rPr>
              <a:t>Source: National Science Foundation, National Center for Education Statistics </a:t>
            </a:r>
          </a:p>
        </p:txBody>
      </p:sp>
      <p:sp>
        <p:nvSpPr>
          <p:cNvPr id="12" name="Title 1"/>
          <p:cNvSpPr txBox="1">
            <a:spLocks/>
          </p:cNvSpPr>
          <p:nvPr/>
        </p:nvSpPr>
        <p:spPr>
          <a:xfrm>
            <a:off x="245680" y="269172"/>
            <a:ext cx="865264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Verdana" panose="020B0604030504040204" pitchFamily="34" charset="0"/>
                <a:ea typeface="Verdana" panose="020B0604030504040204" pitchFamily="34" charset="0"/>
                <a:cs typeface="Verdana" panose="020B0604030504040204" pitchFamily="34" charset="0"/>
              </a:rPr>
              <a:t>Computer science graduates are on the rise again, but women are still underrepresented</a:t>
            </a:r>
            <a:endParaRPr lang="en-US" sz="2400" dirty="0">
              <a:latin typeface="Verdana" panose="020B0604030504040204" pitchFamily="34" charset="0"/>
              <a:ea typeface="Verdana" panose="020B0604030504040204" pitchFamily="34" charset="0"/>
              <a:cs typeface="Verdana" panose="020B0604030504040204" pitchFamily="34" charset="0"/>
            </a:endParaRPr>
          </a:p>
          <a:p>
            <a:pPr algn="ctr">
              <a:lnSpc>
                <a:spcPts val="4300"/>
              </a:lnSpc>
            </a:pPr>
            <a:endParaRPr lang="en-US" sz="40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6711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600"/>
                                        <p:tgtEl>
                                          <p:spTgt spid="1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800757"/>
          </a:xfrm>
          <a:prstGeom prst="rect">
            <a:avLst/>
          </a:prstGeom>
          <a:noFill/>
        </p:spPr>
        <p:txBody>
          <a:bodyPr wrap="square" lIns="91406" tIns="45703" rIns="91406" bIns="45703" rtlCol="0">
            <a:spAutoFit/>
          </a:bodyPr>
          <a:lstStyle/>
          <a:p>
            <a:pPr algn="ctr"/>
            <a:r>
              <a:rPr lang="en-US" sz="4400" dirty="0">
                <a:latin typeface="Verdana" panose="020B0604030504040204" pitchFamily="34" charset="0"/>
                <a:ea typeface="Verdana" panose="020B0604030504040204" pitchFamily="34" charset="0"/>
                <a:cs typeface="Verdana" panose="020B0604030504040204" pitchFamily="34" charset="0"/>
              </a:rPr>
              <a:t>Computer science is just about learning technology</a:t>
            </a:r>
          </a:p>
          <a:p>
            <a:pPr algn="ctr"/>
            <a:endParaRPr lang="en-US" sz="4400" dirty="0">
              <a:latin typeface="Verdana" panose="020B0604030504040204" pitchFamily="34" charset="0"/>
              <a:ea typeface="Verdana" panose="020B0604030504040204" pitchFamily="34" charset="0"/>
              <a:cs typeface="Verdana" panose="020B0604030504040204" pitchFamily="34" charset="0"/>
            </a:endParaRPr>
          </a:p>
          <a:p>
            <a:pPr algn="ctr"/>
            <a:endParaRPr lang="en-US" sz="4400" dirty="0">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3482319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21213</TotalTime>
  <Words>2582</Words>
  <Application>Microsoft Office PowerPoint</Application>
  <PresentationFormat>On-screen Show (16:9)</PresentationFormat>
  <Paragraphs>223</Paragraphs>
  <Slides>30</Slides>
  <Notes>28</Notes>
  <HiddenSlides>1</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30</vt:i4>
      </vt:variant>
    </vt:vector>
  </HeadingPairs>
  <TitlesOfParts>
    <vt:vector size="44" baseType="lpstr">
      <vt:lpstr>Adobe Gothic Std B</vt:lpstr>
      <vt:lpstr>Arial</vt:lpstr>
      <vt:lpstr>Calibri</vt:lpstr>
      <vt:lpstr>Calibri Light</vt:lpstr>
      <vt:lpstr>Helvetica Neue Medium</vt:lpstr>
      <vt:lpstr>Rail 400</vt:lpstr>
      <vt:lpstr>Rail 500</vt:lpstr>
      <vt:lpstr>Rail Headline</vt:lpstr>
      <vt:lpstr>Segoe UI</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Maggie Osorio</cp:lastModifiedBy>
  <cp:revision>340</cp:revision>
  <cp:lastPrinted>2016-07-19T17:37:10Z</cp:lastPrinted>
  <dcterms:created xsi:type="dcterms:W3CDTF">2014-08-04T22:26:06Z</dcterms:created>
  <dcterms:modified xsi:type="dcterms:W3CDTF">2018-05-21T18:08:31Z</dcterms:modified>
</cp:coreProperties>
</file>