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11"/>
  </p:notesMasterIdLst>
  <p:sldIdLst>
    <p:sldId id="407" r:id="rId4"/>
    <p:sldId id="415" r:id="rId5"/>
    <p:sldId id="411" r:id="rId6"/>
    <p:sldId id="413" r:id="rId7"/>
    <p:sldId id="416" r:id="rId8"/>
    <p:sldId id="417" r:id="rId9"/>
    <p:sldId id="412" r:id="rId10"/>
  </p:sldIdLst>
  <p:sldSz cx="9144000" cy="6858000" type="screen4x3"/>
  <p:notesSz cx="6858000" cy="9144000"/>
  <p:defaultTextStyle>
    <a:defPPr>
      <a:defRPr lang="en-US"/>
    </a:defPPr>
    <a:lvl1pPr marL="0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856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712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568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424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281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7137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993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849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8" autoAdjust="0"/>
    <p:restoredTop sz="97152" autoAdjust="0"/>
  </p:normalViewPr>
  <p:slideViewPr>
    <p:cSldViewPr snapToGrid="0">
      <p:cViewPr>
        <p:scale>
          <a:sx n="100" d="100"/>
          <a:sy n="100" d="100"/>
        </p:scale>
        <p:origin x="-880" y="-272"/>
      </p:cViewPr>
      <p:guideLst>
        <p:guide orient="horz" pos="324"/>
        <p:guide orient="horz" pos="184"/>
        <p:guide orient="horz" pos="4160"/>
        <p:guide orient="horz" pos="3996"/>
        <p:guide orient="horz" pos="2160"/>
        <p:guide orient="horz" pos="3689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133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267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400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534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667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801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934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9068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1091395"/>
            <a:ext cx="8016545" cy="1143000"/>
          </a:xfrm>
          <a:prstGeom prst="rect">
            <a:avLst/>
          </a:prstGeom>
        </p:spPr>
        <p:txBody>
          <a:bodyPr lIns="91428" tIns="45714" rIns="91428" bIns="4571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2286007"/>
            <a:ext cx="8016545" cy="4381500"/>
          </a:xfrm>
          <a:prstGeom prst="rect">
            <a:avLst/>
          </a:prstGeom>
        </p:spPr>
        <p:txBody>
          <a:bodyPr lIns="91428" tIns="45714" rIns="91428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5" y="6638796"/>
            <a:ext cx="7801227" cy="2192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30" tIns="109704" rIns="137130" bIns="1097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2" y="2162793"/>
            <a:ext cx="1262783" cy="337312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65" tIns="34282" rIns="68565" bIns="34282" numCol="1" anchor="t" anchorCtr="0" compatLnSpc="1">
            <a:prstTxWarp prst="textNoShape">
              <a:avLst/>
            </a:prstTxWarp>
          </a:bodyPr>
          <a:lstStyle/>
          <a:p>
            <a:pPr defTabSz="685550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69" y="3770236"/>
            <a:ext cx="7885699" cy="1475725"/>
          </a:xfrm>
          <a:prstGeom prst="rect">
            <a:avLst/>
          </a:prstGeom>
        </p:spPr>
        <p:txBody>
          <a:bodyPr wrap="square" lIns="67227" tIns="33613" rIns="67227" bIns="33613" anchor="b">
            <a:spAutoFit/>
          </a:bodyPr>
          <a:lstStyle/>
          <a:p>
            <a:pPr defTabSz="685550">
              <a:lnSpc>
                <a:spcPts val="5399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550">
              <a:lnSpc>
                <a:spcPts val="5399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0" y="5051366"/>
            <a:ext cx="2559299" cy="652231"/>
          </a:xfrm>
          <a:prstGeom prst="rect">
            <a:avLst/>
          </a:prstGeom>
        </p:spPr>
        <p:txBody>
          <a:bodyPr wrap="none" lIns="67227" tIns="33613" rIns="67227" bIns="33613">
            <a:spAutoFit/>
          </a:bodyPr>
          <a:lstStyle/>
          <a:p>
            <a:pPr defTabSz="685550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5" y="6638796"/>
            <a:ext cx="7801227" cy="2192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30" tIns="109704" rIns="137130" bIns="1097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69" y="4149475"/>
            <a:ext cx="7885699" cy="1096476"/>
          </a:xfrm>
          <a:prstGeom prst="rect">
            <a:avLst/>
          </a:prstGeom>
        </p:spPr>
        <p:txBody>
          <a:bodyPr wrap="square" lIns="67227" tIns="33613" rIns="67227" bIns="33613" anchor="b">
            <a:spAutoFit/>
          </a:bodyPr>
          <a:lstStyle/>
          <a:p>
            <a:pPr defTabSz="685550">
              <a:lnSpc>
                <a:spcPts val="7873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5051366"/>
            <a:ext cx="2206400" cy="652231"/>
          </a:xfrm>
          <a:prstGeom prst="rect">
            <a:avLst/>
          </a:prstGeom>
        </p:spPr>
        <p:txBody>
          <a:bodyPr wrap="none" lIns="67227" tIns="33613" rIns="67227" bIns="33613">
            <a:spAutoFit/>
          </a:bodyPr>
          <a:lstStyle/>
          <a:p>
            <a:pPr defTabSz="685550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2" y="1726497"/>
            <a:ext cx="1262783" cy="773608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3" y="2609421"/>
            <a:ext cx="7882695" cy="1215864"/>
          </a:xfrm>
        </p:spPr>
        <p:txBody>
          <a:bodyPr wrap="square" lIns="67227" tIns="33613" rIns="67227" bIns="33613" anchor="b">
            <a:noAutofit/>
          </a:bodyPr>
          <a:lstStyle>
            <a:lvl1pPr marL="0" algn="l" defTabSz="685550" rtl="0" eaLnBrk="1" latinLnBrk="0" hangingPunct="1">
              <a:lnSpc>
                <a:spcPts val="6298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550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17" y="4714999"/>
            <a:ext cx="5485797" cy="647380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480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3" y="5183869"/>
            <a:ext cx="5485797" cy="1311403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2247784"/>
            <a:ext cx="5487762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3" y="1427979"/>
            <a:ext cx="7882695" cy="2397319"/>
          </a:xfrm>
        </p:spPr>
        <p:txBody>
          <a:bodyPr wrap="square" lIns="67227" tIns="33613" rIns="67227" bIns="33613" anchor="b">
            <a:noAutofit/>
          </a:bodyPr>
          <a:lstStyle>
            <a:lvl1pPr marL="0" algn="l" defTabSz="685550" rtl="0" eaLnBrk="1" latinLnBrk="0" hangingPunct="1">
              <a:lnSpc>
                <a:spcPts val="6298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55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17" y="4186359"/>
            <a:ext cx="5485797" cy="647380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480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3" y="4917165"/>
            <a:ext cx="5485797" cy="1311403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649940"/>
            <a:ext cx="5487762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3" y="4917543"/>
            <a:ext cx="7882695" cy="1307383"/>
          </a:xfrm>
        </p:spPr>
        <p:txBody>
          <a:bodyPr wrap="square" lIns="67227" tIns="33613" rIns="67227" bIns="33613" anchor="b">
            <a:noAutofit/>
          </a:bodyPr>
          <a:lstStyle>
            <a:lvl1pPr marL="0" algn="l" defTabSz="685550" rtl="0" eaLnBrk="1" latinLnBrk="0" hangingPunct="1">
              <a:lnSpc>
                <a:spcPts val="6298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55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647376"/>
            <a:ext cx="5487762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37" y="1331716"/>
            <a:ext cx="3678241" cy="4896855"/>
          </a:xfrm>
        </p:spPr>
        <p:txBody>
          <a:bodyPr wrap="square" lIns="67227" tIns="33613" rIns="67227" bIns="33613" anchor="t">
            <a:noAutofit/>
          </a:bodyPr>
          <a:lstStyle>
            <a:lvl1pPr marL="0" algn="l" defTabSz="685550" rtl="0" eaLnBrk="1" latinLnBrk="0" hangingPunct="1">
              <a:lnSpc>
                <a:spcPts val="6298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550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982200"/>
            <a:ext cx="4089996" cy="4265416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marL="0" marR="0" lvl="0" indent="0" algn="l" defTabSz="68555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649940"/>
            <a:ext cx="3876842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19" y="5515843"/>
            <a:ext cx="4887519" cy="647380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480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5183288"/>
            <a:ext cx="4878624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=""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64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1" indent="-171411" algn="l" defTabSz="6856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33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56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9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01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24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46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69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91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2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5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68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9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12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35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57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8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91114"/>
            <a:ext cx="8741880" cy="899665"/>
          </a:xfrm>
          <a:prstGeom prst="rect">
            <a:avLst/>
          </a:prstGeom>
        </p:spPr>
        <p:txBody>
          <a:bodyPr vert="horz" wrap="square" lIns="107563" tIns="67227" rIns="107563" bIns="67227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7"/>
            <a:ext cx="8740140" cy="1658492"/>
          </a:xfrm>
          <a:prstGeom prst="rect">
            <a:avLst/>
          </a:prstGeom>
        </p:spPr>
        <p:txBody>
          <a:bodyPr vert="horz" wrap="square" lIns="107563" tIns="67227" rIns="107563" bIns="67227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480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00" marR="0" indent="-252000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333" marR="0" indent="-177333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000" marR="0" indent="-168001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001" marR="0" indent="-168001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001" marR="0" indent="-168001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071" indent="-171371" algn="l" defTabSz="68548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812" indent="-171371" algn="l" defTabSz="68548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552" indent="-171371" algn="l" defTabSz="68548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292" indent="-171371" algn="l" defTabSz="68548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40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480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21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1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701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441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182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23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64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1" indent="-171411" algn="l" defTabSz="6856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33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56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9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01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24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46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69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91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2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5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68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9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12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35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57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8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72833"/>
            <a:ext cx="850259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Gotham"/>
                <a:ea typeface="Adobe Gothic Std B" panose="020B0800000000000000" pitchFamily="34" charset="-128"/>
                <a:cs typeface="Gotham"/>
              </a:rPr>
              <a:t>The majority of schools don’t teach Computer Science</a:t>
            </a:r>
            <a:endParaRPr lang="en-US" sz="4400" dirty="0">
              <a:solidFill>
                <a:srgbClr val="000000"/>
              </a:solidFill>
              <a:latin typeface="Gotham"/>
              <a:ea typeface="Adobe Gothic Std B" panose="020B0800000000000000" pitchFamily="34" charset="-128"/>
              <a:cs typeface="Gotha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63519" y="6302926"/>
            <a:ext cx="13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Source: Gallup</a:t>
            </a:r>
            <a:endParaRPr lang="en-US" sz="1400" dirty="0"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0371" y="1752943"/>
            <a:ext cx="3932296" cy="4836975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970414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p</a:t>
              </a:r>
              <a:r>
                <a:rPr lang="en-US" sz="2000" dirty="0" smtClean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arents want their child to study computer science</a:t>
              </a:r>
              <a:endPara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742907"/>
            <a:ext cx="3932296" cy="4836975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204705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5400" dirty="0" smtClean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s</a:t>
              </a:r>
              <a:r>
                <a:rPr lang="en-US" sz="2000" dirty="0" smtClean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chools teach computer programming</a:t>
              </a:r>
              <a:endPara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842" y="187739"/>
            <a:ext cx="849205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 “STEM” problem </a:t>
            </a:r>
            <a:r>
              <a:rPr lang="en-US" sz="40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is </a:t>
            </a:r>
            <a:r>
              <a:rPr lang="en-US" sz="4000" b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in Computer </a:t>
            </a:r>
            <a:r>
              <a:rPr lang="en-US" sz="40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Science </a:t>
            </a: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82166" y="6471385"/>
            <a:ext cx="6222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Sources: Bureau of Labor Statistics, National Center for Education Statistics</a:t>
            </a:r>
            <a:endParaRPr lang="en-US" sz="14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8706570"/>
              </p:ext>
            </p:extLst>
          </p:nvPr>
        </p:nvGraphicFramePr>
        <p:xfrm>
          <a:off x="470371" y="1634410"/>
          <a:ext cx="3932296" cy="483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1440363" y="2858675"/>
            <a:ext cx="1974545" cy="2609255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67%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 </a:t>
            </a:r>
            <a:r>
              <a:rPr lang="en-US" sz="2000" b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all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 new jobs in STEM are in computing</a:t>
            </a:r>
            <a:endParaRPr lang="en-US" sz="2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47693255"/>
              </p:ext>
            </p:extLst>
          </p:nvPr>
        </p:nvGraphicFramePr>
        <p:xfrm>
          <a:off x="4536252" y="1624374"/>
          <a:ext cx="3932296" cy="483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4" y="2848642"/>
            <a:ext cx="1974545" cy="2609255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8</a:t>
            </a:r>
            <a:r>
              <a:rPr lang="en-US" sz="5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re in Computer Science</a:t>
            </a:r>
            <a:endParaRPr lang="en-US" sz="2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87740"/>
            <a:ext cx="4515556" cy="115424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Graphic spid="3" grpId="0">
        <p:bldAsOne/>
      </p:bldGraphic>
      <p:bldP spid="16" grpId="0"/>
      <p:bldGraphic spid="21" grpId="0">
        <p:bldAsOne/>
      </p:bldGraphic>
      <p:bldP spid="2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3" y="185373"/>
            <a:ext cx="8984937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 diversity problem starts in K-12</a:t>
            </a:r>
            <a:endParaRPr lang="en-US" sz="44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1" y="3982934"/>
            <a:ext cx="2341427" cy="173123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High School Computer Science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1" y="3997990"/>
            <a:ext cx="2341427" cy="173123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University </a:t>
            </a:r>
            <a:b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</a:br>
            <a: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Computer Science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2" y="3975417"/>
            <a:ext cx="2341427" cy="173123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Software Workforce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56389" y="2425923"/>
            <a:ext cx="686741" cy="514272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862708" y="2403345"/>
            <a:ext cx="686741" cy="514272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80834" y="1322129"/>
            <a:ext cx="1384771" cy="2581945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1" y="1349725"/>
            <a:ext cx="1384771" cy="2581945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3" y="1312093"/>
            <a:ext cx="1384771" cy="2581945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3" y="5443015"/>
            <a:ext cx="8861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Women </a:t>
            </a:r>
            <a:r>
              <a:rPr lang="en-US" sz="1800" dirty="0"/>
              <a:t>who try AP Computer Science in high school are ten times more likely to major in it in </a:t>
            </a:r>
            <a:r>
              <a:rPr lang="en-US" sz="1800" dirty="0" smtClean="0"/>
              <a:t>college, and Black and Hispanic students are seven times more likely. </a:t>
            </a:r>
            <a:endParaRPr lang="en-US" sz="1800" dirty="0"/>
          </a:p>
        </p:txBody>
      </p:sp>
      <p:sp>
        <p:nvSpPr>
          <p:cNvPr id="82" name="Rectangle 81"/>
          <p:cNvSpPr/>
          <p:nvPr/>
        </p:nvSpPr>
        <p:spPr>
          <a:xfrm>
            <a:off x="1693611" y="6514493"/>
            <a:ext cx="8338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Sources: College Board, </a:t>
            </a:r>
            <a:r>
              <a:rPr lang="en-US" sz="1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National Center for Education Statistics, Bureau of Labor Statistics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885825"/>
            <a:ext cx="7962900" cy="59721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5842" y="187739"/>
            <a:ext cx="849205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Computer Science is Foundational</a:t>
            </a: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5200" y="5257800"/>
            <a:ext cx="3543300" cy="1130300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Just like they learn about photosynthesis, the digestive system, or electricity.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7921" y="821469"/>
            <a:ext cx="8302879" cy="173123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21</a:t>
            </a:r>
            <a:r>
              <a:rPr lang="en-US" sz="2000" baseline="30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 century child should have a chance to learn about algorithms, how to make an app, or how the internet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22146" y="6550225"/>
            <a:ext cx="1651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Source: Brookings</a:t>
            </a:r>
            <a:endParaRPr lang="en-US" sz="1400" dirty="0"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87739"/>
            <a:ext cx="888575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 Value of a Computer Science Education</a:t>
            </a:r>
            <a:endParaRPr lang="en-US" sz="4000" b="1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8223" y="6550225"/>
            <a:ext cx="455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Sources: Conference Board, Bureau of Labor Statistics</a:t>
            </a:r>
            <a:endParaRPr lang="en-US" sz="1400" dirty="0"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5" name="Picture 4" descr="diver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46124"/>
            <a:ext cx="8788400" cy="65913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5842" y="187739"/>
            <a:ext cx="849205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1 Million Open Computing Jobs</a:t>
            </a: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04621" y="909535"/>
            <a:ext cx="7756779" cy="766866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 Bureau of Labor Statistics predicts that there will be over 1 million computing job openings by 2022. </a:t>
            </a:r>
          </a:p>
          <a:p>
            <a:pPr algn="ctr"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2246" y="3937000"/>
            <a:ext cx="19490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These are jobs in </a:t>
            </a:r>
            <a:r>
              <a:rPr lang="en-US" sz="1400" b="1" i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 industry and </a:t>
            </a:r>
            <a:r>
              <a:rPr lang="en-US" sz="1400" b="1" i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14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2" y="1143000"/>
            <a:ext cx="8314267" cy="62357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87739"/>
            <a:ext cx="8280400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Gotham"/>
                <a:ea typeface="Adobe Gothic Std B" panose="020B0800000000000000" pitchFamily="34" charset="-128"/>
                <a:cs typeface="Gotham"/>
              </a:rPr>
              <a:t>A graduation requirement now in </a:t>
            </a:r>
            <a:r>
              <a:rPr lang="en-US" sz="3600" b="1" dirty="0" smtClean="0">
                <a:solidFill>
                  <a:srgbClr val="7665A0"/>
                </a:solidFill>
                <a:latin typeface="Gotham"/>
                <a:ea typeface="Adobe Gothic Std B" panose="020B0800000000000000" pitchFamily="34" charset="-128"/>
                <a:cs typeface="Gotham"/>
              </a:rPr>
              <a:t>27 states</a:t>
            </a:r>
            <a:endParaRPr lang="en-US" sz="3600" b="1" dirty="0">
              <a:solidFill>
                <a:srgbClr val="7665A0"/>
              </a:solidFill>
              <a:latin typeface="Gotham"/>
              <a:ea typeface="Adobe Gothic Std B" panose="020B0800000000000000" pitchFamily="34" charset="-128"/>
              <a:cs typeface="Gotham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1" y="1303234"/>
            <a:ext cx="8633079" cy="2100366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In 27 states plus DC, computer science can count towards high school graduation math or science requirements- </a:t>
            </a:r>
            <a:r>
              <a:rPr lang="en-US" sz="2000" b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up from only 9 states in 2013.</a:t>
            </a:r>
            <a:endParaRPr lang="en-US" sz="2000" dirty="0" smtClean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19701</TotalTime>
  <Words>269</Words>
  <Application>Microsoft Macintosh PowerPoint</Application>
  <PresentationFormat>On-screen Show (4:3)</PresentationFormat>
  <Paragraphs>38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251</cp:revision>
  <dcterms:created xsi:type="dcterms:W3CDTF">2014-08-04T22:26:06Z</dcterms:created>
  <dcterms:modified xsi:type="dcterms:W3CDTF">2015-12-02T21:19:43Z</dcterms:modified>
</cp:coreProperties>
</file>