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2"/>
  </p:notesMasterIdLst>
  <p:sldIdLst>
    <p:sldId id="419" r:id="rId4"/>
    <p:sldId id="407" r:id="rId5"/>
    <p:sldId id="442" r:id="rId6"/>
    <p:sldId id="421" r:id="rId7"/>
    <p:sldId id="422" r:id="rId8"/>
    <p:sldId id="423" r:id="rId9"/>
    <p:sldId id="424" r:id="rId10"/>
    <p:sldId id="440" r:id="rId11"/>
    <p:sldId id="430" r:id="rId12"/>
    <p:sldId id="431" r:id="rId13"/>
    <p:sldId id="432" r:id="rId14"/>
    <p:sldId id="433" r:id="rId15"/>
    <p:sldId id="434" r:id="rId16"/>
    <p:sldId id="435" r:id="rId17"/>
    <p:sldId id="436" r:id="rId18"/>
    <p:sldId id="413" r:id="rId19"/>
    <p:sldId id="426" r:id="rId20"/>
    <p:sldId id="427" r:id="rId21"/>
    <p:sldId id="428" r:id="rId22"/>
    <p:sldId id="416" r:id="rId23"/>
    <p:sldId id="441" r:id="rId24"/>
    <p:sldId id="429" r:id="rId25"/>
    <p:sldId id="415" r:id="rId26"/>
    <p:sldId id="411" r:id="rId27"/>
    <p:sldId id="437" r:id="rId28"/>
    <p:sldId id="412" r:id="rId29"/>
    <p:sldId id="443" r:id="rId30"/>
    <p:sldId id="439" r:id="rId31"/>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BC"/>
    <a:srgbClr val="7665A0"/>
    <a:srgbClr val="0094CA"/>
    <a:srgbClr val="FFB81D"/>
    <a:srgbClr val="00CEDE"/>
    <a:srgbClr val="7030A0"/>
    <a:srgbClr val="00AEBC"/>
    <a:srgbClr val="181717"/>
    <a:srgbClr val="404040"/>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38" autoAdjust="0"/>
    <p:restoredTop sz="73810" autoAdjust="0"/>
  </p:normalViewPr>
  <p:slideViewPr>
    <p:cSldViewPr snapToGrid="0">
      <p:cViewPr>
        <p:scale>
          <a:sx n="100" d="100"/>
          <a:sy n="100" d="100"/>
        </p:scale>
        <p:origin x="-80" y="-80"/>
      </p:cViewPr>
      <p:guideLst>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notesMaster" Target="notesMasters/notesMaster1.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printerSettings" Target="printerSettings/printerSettings1.bin"/><Relationship Id="rId34" Type="http://schemas.openxmlformats.org/officeDocument/2006/relationships/commentAuthors" Target="commentAuthors.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theme" Target="theme/theme1.xml"/><Relationship Id="rId3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KatieCodeDotOrg:Desktop:Infographics%20for%20carousel:For%20PPT:graphs%20for%20generic%20advocacy%20slides.xlsx" TargetMode="Externa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0.25</c:v>
                </c:pt>
                <c:pt idx="1">
                  <c:v>0.75</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666804620055023"/>
          <c:y val="0.0417000907248491"/>
          <c:w val="0.913741224741486"/>
          <c:h val="0.876995593075815"/>
        </c:manualLayout>
      </c:layout>
      <c:barChart>
        <c:barDir val="col"/>
        <c:grouping val="stacked"/>
        <c:varyColors val="0"/>
        <c:ser>
          <c:idx val="1"/>
          <c:order val="0"/>
          <c:spPr>
            <a:noFill/>
            <a:ln>
              <a:noFill/>
            </a:ln>
          </c:spPr>
          <c:invertIfNegative val="0"/>
          <c:cat>
            <c:numRef>
              <c:f>Sheet1!$A$25:$A$39</c:f>
              <c:numCache>
                <c:formatCode>General</c:formatCode>
                <c:ptCount val="15"/>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numCache>
            </c:numRef>
          </c:cat>
          <c:val>
            <c:numRef>
              <c:f>Sheet1!$C$25:$C$39</c:f>
              <c:numCache>
                <c:formatCode>#,##0</c:formatCode>
                <c:ptCount val="15"/>
                <c:pt idx="0">
                  <c:v>9268.0</c:v>
                </c:pt>
                <c:pt idx="1">
                  <c:v>10463.0</c:v>
                </c:pt>
                <c:pt idx="2">
                  <c:v>11593.0</c:v>
                </c:pt>
                <c:pt idx="3">
                  <c:v>12838.0</c:v>
                </c:pt>
                <c:pt idx="4">
                  <c:v>11606.0</c:v>
                </c:pt>
                <c:pt idx="5">
                  <c:v>9261.0</c:v>
                </c:pt>
                <c:pt idx="6">
                  <c:v>7006.0</c:v>
                </c:pt>
                <c:pt idx="7">
                  <c:v>5578.0</c:v>
                </c:pt>
                <c:pt idx="8">
                  <c:v>4756.0</c:v>
                </c:pt>
                <c:pt idx="9">
                  <c:v>4742.0</c:v>
                </c:pt>
                <c:pt idx="10">
                  <c:v>4978.0</c:v>
                </c:pt>
                <c:pt idx="11">
                  <c:v>5133.0</c:v>
                </c:pt>
                <c:pt idx="12">
                  <c:v>5792.0</c:v>
                </c:pt>
                <c:pt idx="13">
                  <c:v>6338.0</c:v>
                </c:pt>
                <c:pt idx="14">
                  <c:v>7327.0</c:v>
                </c:pt>
              </c:numCache>
            </c:numRef>
          </c:val>
        </c:ser>
        <c:ser>
          <c:idx val="2"/>
          <c:order val="1"/>
          <c:spPr>
            <a:noFill/>
            <a:ln>
              <a:noFill/>
            </a:ln>
          </c:spPr>
          <c:invertIfNegative val="0"/>
          <c:cat>
            <c:numRef>
              <c:f>Sheet1!$A$25:$A$39</c:f>
              <c:numCache>
                <c:formatCode>General</c:formatCode>
                <c:ptCount val="15"/>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numCache>
            </c:numRef>
          </c:cat>
          <c:val>
            <c:numRef>
              <c:f>Sheet1!$D$25:$D$39</c:f>
              <c:numCache>
                <c:formatCode>#,##0</c:formatCode>
                <c:ptCount val="15"/>
                <c:pt idx="0">
                  <c:v>24548.0</c:v>
                </c:pt>
                <c:pt idx="1">
                  <c:v>28269.0</c:v>
                </c:pt>
                <c:pt idx="2">
                  <c:v>31474.0</c:v>
                </c:pt>
                <c:pt idx="3">
                  <c:v>35665.0</c:v>
                </c:pt>
                <c:pt idx="4">
                  <c:v>35975.0</c:v>
                </c:pt>
                <c:pt idx="5">
                  <c:v>33535.0</c:v>
                </c:pt>
                <c:pt idx="6">
                  <c:v>28690.0</c:v>
                </c:pt>
                <c:pt idx="7">
                  <c:v>25825.0</c:v>
                </c:pt>
                <c:pt idx="8">
                  <c:v>23644.0</c:v>
                </c:pt>
                <c:pt idx="9">
                  <c:v>23547.0</c:v>
                </c:pt>
                <c:pt idx="10">
                  <c:v>24113.0</c:v>
                </c:pt>
                <c:pt idx="11">
                  <c:v>26584.0</c:v>
                </c:pt>
                <c:pt idx="12">
                  <c:v>29172.0</c:v>
                </c:pt>
                <c:pt idx="13">
                  <c:v>31837.0</c:v>
                </c:pt>
                <c:pt idx="14">
                  <c:v>35642.0</c:v>
                </c:pt>
              </c:numCache>
            </c:numRef>
          </c:val>
        </c:ser>
        <c:dLbls>
          <c:showLegendKey val="0"/>
          <c:showVal val="0"/>
          <c:showCatName val="0"/>
          <c:showSerName val="0"/>
          <c:showPercent val="0"/>
          <c:showBubbleSize val="0"/>
        </c:dLbls>
        <c:gapWidth val="150"/>
        <c:overlap val="100"/>
        <c:axId val="2141125720"/>
        <c:axId val="2141105976"/>
      </c:barChart>
      <c:catAx>
        <c:axId val="2141125720"/>
        <c:scaling>
          <c:orientation val="minMax"/>
        </c:scaling>
        <c:delete val="0"/>
        <c:axPos val="b"/>
        <c:numFmt formatCode="General" sourceLinked="1"/>
        <c:majorTickMark val="out"/>
        <c:minorTickMark val="none"/>
        <c:tickLblPos val="nextTo"/>
        <c:crossAx val="2141105976"/>
        <c:crosses val="autoZero"/>
        <c:auto val="1"/>
        <c:lblAlgn val="ctr"/>
        <c:lblOffset val="100"/>
        <c:noMultiLvlLbl val="0"/>
      </c:catAx>
      <c:valAx>
        <c:axId val="2141105976"/>
        <c:scaling>
          <c:orientation val="minMax"/>
          <c:max val="50000.0"/>
        </c:scaling>
        <c:delete val="0"/>
        <c:axPos val="l"/>
        <c:majorGridlines/>
        <c:numFmt formatCode="#,##0" sourceLinked="1"/>
        <c:majorTickMark val="out"/>
        <c:minorTickMark val="none"/>
        <c:tickLblPos val="nextTo"/>
        <c:crossAx val="2141125720"/>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33975767984223"/>
          <c:y val="0.0491555575404357"/>
          <c:w val="0.924946236980066"/>
          <c:h val="0.950844442459564"/>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0.71</c:v>
                </c:pt>
                <c:pt idx="1">
                  <c:v>0.29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0.08</c:v>
                </c:pt>
                <c:pt idx="1">
                  <c:v>0.92</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0.25</c:v>
                </c:pt>
                <c:pt idx="1">
                  <c:v>0.75</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9/14/16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talk about getting computer science into our K-12 schools</a:t>
            </a:r>
          </a:p>
          <a:p>
            <a:pPr marL="171450" indent="-171450">
              <a:buFont typeface="Arial"/>
              <a:buChar char="•"/>
            </a:pPr>
            <a:r>
              <a:rPr lang="en-US" baseline="0" dirty="0" smtClean="0"/>
              <a:t>But let’s start by talking about dreams</a:t>
            </a:r>
          </a:p>
          <a:p>
            <a:pPr marL="171450" indent="-171450">
              <a:buFont typeface="Arial"/>
              <a:buChar char="•"/>
            </a:pPr>
            <a:r>
              <a:rPr lang="en-US" baseline="0" dirty="0" smtClean="0"/>
              <a:t>Opportunities for you</a:t>
            </a:r>
          </a:p>
          <a:p>
            <a:pPr marL="171450" indent="-171450">
              <a:buFont typeface="Arial"/>
              <a:buChar char="•"/>
            </a:pPr>
            <a:r>
              <a:rPr lang="en-US" baseline="0" dirty="0" smtClean="0"/>
              <a:t>Opportunities for your community</a:t>
            </a:r>
          </a:p>
          <a:p>
            <a:pPr marL="171450" indent="-171450">
              <a:buFont typeface="Arial"/>
              <a:buChar char="•"/>
            </a:pPr>
            <a:r>
              <a:rPr lang="en-US" baseline="0" dirty="0" smtClean="0"/>
              <a:t>And most importantly, an opportunity to create something</a:t>
            </a:r>
            <a:endParaRPr lang="en-US" dirty="0" smtClean="0"/>
          </a:p>
          <a:p>
            <a:pPr marL="171450" indent="-171450">
              <a:buFont typeface="Arial"/>
              <a:buChar char="•"/>
            </a:pPr>
            <a:r>
              <a:rPr lang="en-US" dirty="0" smtClean="0"/>
              <a:t>The beauty</a:t>
            </a:r>
            <a:r>
              <a:rPr lang="en-US" baseline="0" dirty="0" smtClean="0"/>
              <a:t> of computer science is that imagination and creation lie at the heart of the field</a:t>
            </a:r>
          </a:p>
          <a:p>
            <a:pPr marL="171450" indent="-171450">
              <a:buFont typeface="Arial"/>
              <a:buChar char="•"/>
            </a:pPr>
            <a:r>
              <a:rPr lang="en-US" baseline="0" dirty="0" smtClean="0"/>
              <a:t>This smart phone I have here or the laptop driving this presentation are innovation platforms</a:t>
            </a:r>
          </a:p>
          <a:p>
            <a:pPr marL="171450" indent="-171450">
              <a:buFont typeface="Arial"/>
              <a:buChar char="•"/>
            </a:pPr>
            <a:r>
              <a:rPr lang="en-US" baseline="0" dirty="0" smtClean="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example, consider the fact that t</a:t>
            </a:r>
            <a:r>
              <a:rPr lang="en-US" dirty="0" smtClean="0"/>
              <a:t>he first computer was built in 1943</a:t>
            </a:r>
            <a:r>
              <a:rPr lang="is-I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smtClean="0"/>
              <a:t>…but the first computer </a:t>
            </a:r>
            <a:r>
              <a:rPr lang="is-IS" i="1" dirty="0" smtClean="0"/>
              <a:t>program </a:t>
            </a:r>
            <a:r>
              <a:rPr lang="is-IS" dirty="0" smtClean="0"/>
              <a:t>was written</a:t>
            </a:r>
            <a:r>
              <a:rPr lang="is-IS" baseline="0" dirty="0" smtClean="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smtClean="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smtClean="0"/>
              <a:t>N</a:t>
            </a:r>
            <a:r>
              <a:rPr lang="is-IS" i="1" baseline="0" dirty="0" smtClean="0"/>
              <a:t>ot</a:t>
            </a:r>
            <a:r>
              <a:rPr lang="is-IS" i="0" baseline="0" dirty="0" smtClean="0"/>
              <a:t> just about the technology that carries out that program.</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We hear a lot about the number of computing jobs in the US economy</a:t>
            </a:r>
          </a:p>
          <a:p>
            <a:pPr marL="171450" indent="-171450">
              <a:buFont typeface="Arial"/>
              <a:buChar char="•"/>
            </a:pPr>
            <a:r>
              <a:rPr lang="en-US" baseline="0" dirty="0" smtClean="0"/>
              <a:t>And many view computer science as simply vocational,</a:t>
            </a:r>
          </a:p>
          <a:p>
            <a:pPr marL="171450" indent="-171450">
              <a:buFont typeface="Arial"/>
              <a:buChar char="•"/>
            </a:pPr>
            <a:r>
              <a:rPr lang="en-US" baseline="0" dirty="0" smtClean="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The right way to think about</a:t>
            </a:r>
            <a:r>
              <a:rPr lang="en-US" baseline="0" dirty="0" smtClean="0"/>
              <a:t> computer science in our education system is that it is foundational</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The reality is that technology affects every field of commerce</a:t>
            </a:r>
          </a:p>
          <a:p>
            <a:pPr marL="171450" indent="-171450">
              <a:buFont typeface="Arial"/>
              <a:buChar char="•"/>
            </a:pPr>
            <a:r>
              <a:rPr lang="en-US" baseline="0" dirty="0" smtClean="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smtClean="0"/>
              <a:t>In space – we are depending on a generation of robots to explore where humans cannot now</a:t>
            </a:r>
          </a:p>
          <a:p>
            <a:pPr marL="171450" indent="-171450">
              <a:buFont typeface="Arial"/>
              <a:buChar char="•"/>
            </a:pPr>
            <a:r>
              <a:rPr lang="en-US" baseline="0" dirty="0" smtClean="0"/>
              <a:t>In our homes -- we are automating everyday things like our heating systems</a:t>
            </a:r>
          </a:p>
          <a:p>
            <a:pPr marL="171450" indent="-171450">
              <a:buFont typeface="Arial"/>
              <a:buChar char="•"/>
            </a:pPr>
            <a:r>
              <a:rPr lang="en-US" baseline="0" dirty="0" smtClean="0"/>
              <a:t>On our roads – we depend on navigation systems to get us home and now we are experimenting with bringing self-driving cars into our everyday lives</a:t>
            </a:r>
          </a:p>
          <a:p>
            <a:pPr marL="171450" indent="-171450">
              <a:buFont typeface="Arial"/>
              <a:buChar char="•"/>
            </a:pPr>
            <a:r>
              <a:rPr lang="en-US" baseline="0" dirty="0" smtClean="0"/>
              <a:t>In entertainment – blockbuster movies depend on computer science to bring new characters to life and provide us new completely animated worlds</a:t>
            </a:r>
          </a:p>
          <a:p>
            <a:pPr marL="171450" indent="-171450">
              <a:buFont typeface="Arial"/>
              <a:buChar char="•"/>
            </a:pPr>
            <a:r>
              <a:rPr lang="en-US" baseline="0" dirty="0" smtClean="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So let’s take a little audience</a:t>
            </a:r>
            <a:r>
              <a:rPr lang="en-US" baseline="0" dirty="0" smtClean="0"/>
              <a:t> pop-quiz</a:t>
            </a:r>
          </a:p>
          <a:p>
            <a:pPr marL="171450" indent="-171450">
              <a:buFont typeface="Arial"/>
              <a:buChar char="•"/>
            </a:pPr>
            <a:r>
              <a:rPr lang="en-US" dirty="0" smtClean="0"/>
              <a:t>How many</a:t>
            </a:r>
            <a:r>
              <a:rPr lang="en-US" baseline="0" dirty="0" smtClean="0"/>
              <a:t> of you can answer these questions?</a:t>
            </a:r>
          </a:p>
          <a:p>
            <a:pPr marL="171450" indent="-171450">
              <a:buFont typeface="Arial"/>
              <a:buChar char="•"/>
            </a:pPr>
            <a:r>
              <a:rPr lang="en-US" baseline="0" dirty="0" smtClean="0"/>
              <a:t>What is photosynthesis?</a:t>
            </a:r>
          </a:p>
          <a:p>
            <a:pPr marL="171450" indent="-171450">
              <a:buFont typeface="Arial"/>
              <a:buChar char="•"/>
            </a:pPr>
            <a:r>
              <a:rPr lang="en-US" baseline="0" dirty="0" smtClean="0"/>
              <a:t>Or what is H2O?</a:t>
            </a:r>
          </a:p>
          <a:p>
            <a:pPr marL="171450" indent="-171450">
              <a:buFont typeface="Arial"/>
              <a:buChar char="•"/>
            </a:pPr>
            <a:r>
              <a:rPr lang="en-US" baseline="0" dirty="0" smtClean="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Every 21</a:t>
            </a:r>
            <a:r>
              <a:rPr lang="en-US" baseline="30000" dirty="0" smtClean="0"/>
              <a:t>st</a:t>
            </a:r>
            <a:r>
              <a:rPr lang="en-US" baseline="0" dirty="0" smtClean="0"/>
              <a:t> century student should </a:t>
            </a:r>
            <a:r>
              <a:rPr lang="en-US" i="1" baseline="0" dirty="0" smtClean="0"/>
              <a:t>also</a:t>
            </a:r>
            <a:r>
              <a:rPr lang="en-US" baseline="0" dirty="0" smtClean="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smtClean="0"/>
              <a:t>The main reason</a:t>
            </a:r>
            <a:r>
              <a:rPr lang="en-US" baseline="0" dirty="0" smtClean="0"/>
              <a:t> that computer science is now foundational knowledge necessary in every school is because it will allow students to think about problems differently</a:t>
            </a:r>
          </a:p>
          <a:p>
            <a:pPr marL="171450" indent="-171450">
              <a:buFont typeface="Arial"/>
              <a:buChar char="•"/>
            </a:pPr>
            <a:r>
              <a:rPr lang="en-US" baseline="0" dirty="0" smtClean="0"/>
              <a:t>Students will gain computational thinking skills, which embody a more robust way to think about problems</a:t>
            </a:r>
          </a:p>
          <a:p>
            <a:pPr marL="171450" indent="-171450">
              <a:buFont typeface="Arial"/>
              <a:buChar char="•"/>
            </a:pPr>
            <a:r>
              <a:rPr lang="en-US" baseline="0" dirty="0" smtClean="0"/>
              <a:t>And the problem solving process can be applied to any field of study and to any problem</a:t>
            </a:r>
          </a:p>
          <a:p>
            <a:pPr marL="171450" indent="-171450">
              <a:buFont typeface="Arial"/>
              <a:buChar char="•"/>
            </a:pPr>
            <a:r>
              <a:rPr lang="en-US" baseline="0" dirty="0" smtClean="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There’s a temptation</a:t>
            </a:r>
            <a:r>
              <a:rPr lang="en-US" baseline="0" dirty="0" smtClean="0"/>
              <a:t> to think that this is only about the IT industry</a:t>
            </a:r>
          </a:p>
          <a:p>
            <a:pPr marL="171450" indent="-171450">
              <a:buFont typeface="Arial"/>
              <a:buChar char="•"/>
            </a:pPr>
            <a:r>
              <a:rPr lang="en-US" baseline="0" dirty="0" smtClean="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But in fact, computer programmers are needed in every industry and across the country. </a:t>
            </a:r>
          </a:p>
          <a:p>
            <a:pPr marL="171450" indent="-171450">
              <a:buFont typeface="Arial"/>
              <a:buChar char="•"/>
            </a:pPr>
            <a:r>
              <a:rPr lang="en-US" baseline="0" dirty="0" smtClean="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smtClean="0"/>
              <a:t>When</a:t>
            </a:r>
            <a:r>
              <a:rPr lang="en-US" sz="4800" i="1" baseline="0" dirty="0" smtClean="0"/>
              <a:t> giving this presentation, update the stats and </a:t>
            </a:r>
            <a:r>
              <a:rPr lang="en-US" sz="4800" b="0" i="1" baseline="0" dirty="0" smtClean="0"/>
              <a:t>localize</a:t>
            </a:r>
            <a:r>
              <a:rPr lang="en-US" sz="4800" i="1" baseline="0" dirty="0" smtClean="0"/>
              <a:t> to wherever you’re presenting using data from fact-sheets at http://</a:t>
            </a:r>
            <a:r>
              <a:rPr lang="en-US" sz="4800" i="1" baseline="0" dirty="0" err="1" smtClean="0"/>
              <a:t>code.org</a:t>
            </a:r>
            <a:r>
              <a:rPr lang="en-US" sz="4800" i="1" baseline="0" dirty="0" smtClean="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A computer science major can earn 40% more than the college</a:t>
            </a:r>
            <a:r>
              <a:rPr lang="en-US" baseline="0" dirty="0" smtClean="0"/>
              <a:t> average.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But</a:t>
            </a:r>
            <a:r>
              <a:rPr lang="en-US" baseline="0" dirty="0" smtClean="0"/>
              <a:t> the reality of our education system today is that it is not set up for everyone to participate in the new American economy and opportunity</a:t>
            </a:r>
          </a:p>
          <a:p>
            <a:pPr marL="171450" indent="-171450">
              <a:buFont typeface="Arial"/>
              <a:buChar char="•"/>
            </a:pPr>
            <a:r>
              <a:rPr lang="en-US" baseline="0" dirty="0" smtClean="0"/>
              <a:t>Computer science isn’t widely taught in our schools</a:t>
            </a:r>
          </a:p>
          <a:p>
            <a:pPr marL="171450" indent="-171450">
              <a:buFont typeface="Arial"/>
              <a:buChar char="•"/>
            </a:pPr>
            <a:r>
              <a:rPr lang="en-US" dirty="0" smtClean="0"/>
              <a:t>A recently released</a:t>
            </a:r>
            <a:r>
              <a:rPr lang="en-US" baseline="0" dirty="0" smtClean="0"/>
              <a:t> comprehensive Gallup survey of parents and school administrators shows the stark gap between what parents want and what is happening in our schools</a:t>
            </a:r>
          </a:p>
          <a:p>
            <a:pPr marL="171450" indent="-171450">
              <a:buFont typeface="Arial"/>
              <a:buChar char="•"/>
            </a:pPr>
            <a:r>
              <a:rPr lang="en-US" baseline="0" dirty="0" smtClean="0"/>
              <a:t>9 out of 10 parents surveyed WANT their child to learn computer science</a:t>
            </a:r>
          </a:p>
          <a:p>
            <a:pPr marL="171450" indent="-171450">
              <a:buFont typeface="Arial"/>
              <a:buChar char="•"/>
            </a:pPr>
            <a:r>
              <a:rPr lang="en-US" baseline="0" dirty="0" smtClean="0"/>
              <a:t>But school principals and superintendents tell us that only 1 in 4 schools actually offer computer science classes</a:t>
            </a:r>
          </a:p>
          <a:p>
            <a:pPr marL="171450" indent="-171450">
              <a:buFont typeface="Arial"/>
              <a:buChar char="•"/>
            </a:pPr>
            <a:r>
              <a:rPr lang="en-US" baseline="0" dirty="0" smtClean="0"/>
              <a:t>Our education system clearly needs to evolve to bring computer science to students that want to learn this subject</a:t>
            </a:r>
          </a:p>
          <a:p>
            <a:pPr marL="171450" indent="-171450">
              <a:buFont typeface="Arial"/>
              <a:buChar char="•"/>
            </a:pPr>
            <a:r>
              <a:rPr lang="en-US" baseline="0" dirty="0" smtClean="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there are job openings across all industries and in every state. There are more than 500,000 open jobs in computing right now, representing the #1 source of new wages in the United </a:t>
            </a:r>
            <a:r>
              <a:rPr lang="en-US" baseline="0" smtClean="0"/>
              <a:t>States, and </a:t>
            </a:r>
            <a:r>
              <a:rPr lang="en-US" baseline="0" dirty="0" smtClean="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Everywhere from the President of the US to local school boards have identified STEM education as a major issue in facing the US</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What</a:t>
            </a:r>
            <a:r>
              <a:rPr lang="en-US" baseline="0" dirty="0" smtClean="0"/>
              <a:t> I’d suggest is that we have a major </a:t>
            </a:r>
            <a:r>
              <a:rPr lang="en-US" i="1" baseline="0" dirty="0" smtClean="0"/>
              <a:t>computer science </a:t>
            </a:r>
            <a:r>
              <a:rPr lang="en-US" baseline="0" dirty="0" smtClean="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This</a:t>
            </a:r>
            <a:r>
              <a:rPr lang="en-US" baseline="0" dirty="0" smtClean="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smtClean="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These graphs generally speak for</a:t>
            </a:r>
            <a:r>
              <a:rPr lang="en-US" baseline="0" dirty="0" smtClean="0"/>
              <a:t> themselves – we clearly have a disconnect in our education system</a:t>
            </a:r>
            <a:endParaRPr lang="en-US" dirty="0" smtClean="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Generally,</a:t>
            </a:r>
            <a:r>
              <a:rPr lang="en-US" sz="800" baseline="0" dirty="0" smtClean="0">
                <a:latin typeface="+mn-lt"/>
                <a:ea typeface="Calibri"/>
                <a:cs typeface="Calibri"/>
                <a:sym typeface="Calibri"/>
              </a:rPr>
              <a:t> VERY </a:t>
            </a:r>
            <a:r>
              <a:rPr lang="en-US" sz="800" dirty="0" smtClean="0">
                <a:latin typeface="+mn-lt"/>
                <a:ea typeface="Calibri"/>
                <a:cs typeface="Calibri"/>
                <a:sym typeface="Calibri"/>
              </a:rPr>
              <a:t>few students are taking AP</a:t>
            </a:r>
            <a:r>
              <a:rPr lang="en-US" sz="800" baseline="0" dirty="0" smtClean="0">
                <a:latin typeface="+mn-lt"/>
                <a:ea typeface="Calibri"/>
                <a:cs typeface="Calibri"/>
                <a:sym typeface="Calibri"/>
              </a:rPr>
              <a:t> high school </a:t>
            </a:r>
            <a:r>
              <a:rPr lang="en-US" sz="800" dirty="0" smtClean="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But even more troubling</a:t>
            </a:r>
            <a:r>
              <a:rPr lang="en-US" sz="800" baseline="0" dirty="0" smtClean="0">
                <a:latin typeface="+mn-lt"/>
                <a:ea typeface="Calibri"/>
                <a:cs typeface="Calibri"/>
                <a:sym typeface="Calibri"/>
              </a:rPr>
              <a:t> is that only 20% of total students taking AP CS are girls</a:t>
            </a:r>
          </a:p>
          <a:p>
            <a:pPr marL="171450" lvl="0" indent="-171450" defTabSz="228567">
              <a:lnSpc>
                <a:spcPct val="100000"/>
              </a:lnSpc>
              <a:buSzPct val="100000"/>
              <a:buFont typeface="Arial"/>
              <a:buChar char="•"/>
              <a:defRPr sz="1800"/>
            </a:pPr>
            <a:r>
              <a:rPr lang="en-US" sz="800" baseline="0" dirty="0" smtClean="0">
                <a:latin typeface="+mn-lt"/>
                <a:ea typeface="Calibri"/>
                <a:cs typeface="Calibri"/>
                <a:sym typeface="Calibri"/>
              </a:rPr>
              <a:t>Similar trends are found in computer science majors in college. </a:t>
            </a:r>
          </a:p>
          <a:p>
            <a:pPr marL="171450" indent="-171450">
              <a:buFont typeface="Arial"/>
              <a:buChar char="•"/>
            </a:pPr>
            <a:r>
              <a:rPr lang="en-US" sz="900" dirty="0" smtClean="0"/>
              <a:t>And the diversity problem</a:t>
            </a:r>
            <a:r>
              <a:rPr lang="en-US" sz="900" baseline="0" dirty="0" smtClean="0"/>
              <a:t> in computing is now something that makes front page news about major tech companies struggling to create a diverse workforce</a:t>
            </a:r>
          </a:p>
          <a:p>
            <a:pPr marL="171450" indent="-171450">
              <a:buFont typeface="Arial"/>
              <a:buChar char="•"/>
            </a:pPr>
            <a:r>
              <a:rPr lang="en-US" sz="900" baseline="0" dirty="0" smtClean="0"/>
              <a:t>Out of all the computing jobs in our entire economy, women only make up a quarter of that workforce</a:t>
            </a:r>
          </a:p>
          <a:p>
            <a:pPr marL="171450" indent="-171450">
              <a:buFont typeface="Arial"/>
              <a:buChar char="•"/>
            </a:pPr>
            <a:r>
              <a:rPr lang="en-US" sz="900" baseline="0" dirty="0" smtClean="0"/>
              <a:t>Consider that these are the fastest growing, highest paying, most in-demand jobs in America </a:t>
            </a:r>
          </a:p>
          <a:p>
            <a:pPr marL="171450" indent="-171450">
              <a:buFont typeface="Arial"/>
              <a:buChar char="•"/>
            </a:pPr>
            <a:r>
              <a:rPr lang="en-US" sz="900" baseline="0" dirty="0" smtClean="0"/>
              <a:t>And if current trends continue, only one of out four of those jobs will be filled by women</a:t>
            </a:r>
          </a:p>
          <a:p>
            <a:pPr marL="171450" indent="-171450">
              <a:buFont typeface="Arial"/>
              <a:buChar char="•"/>
            </a:pPr>
            <a:r>
              <a:rPr lang="en-US" sz="900" baseline="0" dirty="0" smtClean="0">
                <a:latin typeface="+mn-lt"/>
                <a:ea typeface="Calibri"/>
                <a:cs typeface="Calibri"/>
                <a:sym typeface="Calibri"/>
              </a:rPr>
              <a:t>And the stats about Black and Hispanic students tell a very similar story as well. </a:t>
            </a:r>
            <a:endParaRPr lang="en-US" sz="800" dirty="0" smtClean="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2076180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We need to think differently about the diversity problem in tech</a:t>
            </a:r>
          </a:p>
          <a:p>
            <a:pPr marL="171450" indent="-171450">
              <a:buFont typeface="Arial"/>
              <a:buChar char="•"/>
            </a:pPr>
            <a:r>
              <a:rPr lang="en-US" dirty="0" smtClean="0"/>
              <a:t>And that needs to</a:t>
            </a:r>
            <a:r>
              <a:rPr lang="en-US" baseline="0" dirty="0" smtClean="0"/>
              <a:t> start with exposing all students early on to CS, by starting in the FORMAL education space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The question is, what to</a:t>
            </a:r>
            <a:r>
              <a:rPr lang="en-US" baseline="0" dirty="0" smtClean="0"/>
              <a:t> do about the lack of access to K-12 computer science?</a:t>
            </a:r>
          </a:p>
          <a:p>
            <a:pPr marL="171450" indent="-171450">
              <a:buFont typeface="Arial"/>
              <a:buChar char="•"/>
            </a:pPr>
            <a:r>
              <a:rPr lang="en-US" baseline="0" dirty="0" smtClean="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smtClean="0"/>
              <a:t>What can we do when girls are not participating in this field or thinking that computer science is “not for them”?</a:t>
            </a:r>
          </a:p>
          <a:p>
            <a:pPr marL="171450" indent="-171450">
              <a:buFont typeface="Arial"/>
              <a:buChar char="•"/>
            </a:pPr>
            <a:r>
              <a:rPr lang="en-US" baseline="0" dirty="0" smtClean="0"/>
              <a:t>The real question we face is how can our education system evolve to ensure that computer science is part of our student’s daily lives?</a:t>
            </a:r>
          </a:p>
          <a:p>
            <a:pPr marL="171450" indent="-171450">
              <a:buFont typeface="Arial"/>
              <a:buChar char="•"/>
            </a:pPr>
            <a:r>
              <a:rPr lang="en-US" baseline="0" dirty="0" smtClean="0"/>
              <a:t>I’m here to tell you that it is already evolving</a:t>
            </a:r>
          </a:p>
          <a:p>
            <a:pPr marL="171450" indent="-171450">
              <a:buFont typeface="Arial"/>
              <a:buChar char="•"/>
            </a:pPr>
            <a:r>
              <a:rPr lang="en-US" baseline="0" dirty="0" smtClean="0"/>
              <a:t>In the past two years, we’ve changed policies to allow computer science to count for graduation in 18 states, bringing the total number of states that allow CS to count </a:t>
            </a:r>
            <a:r>
              <a:rPr lang="en-US" baseline="0" smtClean="0"/>
              <a:t>to 31 </a:t>
            </a:r>
            <a:r>
              <a:rPr lang="en-US" baseline="0" dirty="0" smtClean="0"/>
              <a:t>plus DC. </a:t>
            </a: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And</a:t>
            </a:r>
            <a:r>
              <a:rPr lang="en-US" baseline="0" dirty="0" smtClean="0"/>
              <a:t> AP Computer Science A is the fastest growing course of the decade. </a:t>
            </a:r>
          </a:p>
          <a:p>
            <a:pPr marL="171450" indent="-171450">
              <a:buFont typeface="Arial"/>
              <a:buChar char="•"/>
            </a:pPr>
            <a:r>
              <a:rPr lang="en-US" baseline="0" dirty="0" smtClean="0"/>
              <a:t>In 2016, female participation increased by 25%, and underrepresented minority participation increased by 38%. </a:t>
            </a:r>
          </a:p>
          <a:p>
            <a:pPr marL="171450" indent="-171450">
              <a:buFont typeface="Arial"/>
              <a:buChar char="•"/>
            </a:pPr>
            <a:r>
              <a:rPr lang="en-US" baseline="0" dirty="0" smtClean="0"/>
              <a:t>In schools that offer computer science, enrollment is through the roof.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1301611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Education today has numerous controversial topics</a:t>
            </a:r>
          </a:p>
          <a:p>
            <a:pPr marL="171450" indent="-171450">
              <a:buFont typeface="Arial"/>
              <a:buChar char="•"/>
            </a:pPr>
            <a:r>
              <a:rPr lang="en-US" baseline="0" dirty="0" smtClean="0"/>
              <a:t>But computer science isn’t one of them</a:t>
            </a:r>
          </a:p>
          <a:p>
            <a:pPr marL="171450" indent="-171450">
              <a:buFont typeface="Arial"/>
              <a:buChar char="•"/>
            </a:pPr>
            <a:r>
              <a:rPr lang="en-US" baseline="0" dirty="0" smtClean="0"/>
              <a:t>At a time that we are fighting about what should or shouldn’t be taught in our schools, 90% of parents are asking for computer science in their schools</a:t>
            </a:r>
          </a:p>
          <a:p>
            <a:pPr marL="171450" indent="-171450">
              <a:buFont typeface="Arial"/>
              <a:buChar char="•"/>
            </a:pPr>
            <a:r>
              <a:rPr lang="en-US" baseline="0" dirty="0" smtClean="0"/>
              <a:t>We have momentum</a:t>
            </a:r>
          </a:p>
          <a:p>
            <a:pPr marL="171450" indent="-171450">
              <a:buFont typeface="Arial"/>
              <a:buChar char="•"/>
            </a:pPr>
            <a:r>
              <a:rPr lang="en-US" baseline="0" dirty="0" smtClean="0"/>
              <a:t>We have grassroots support</a:t>
            </a:r>
          </a:p>
          <a:p>
            <a:pPr marL="171450" indent="-171450">
              <a:buFont typeface="Arial"/>
              <a:buChar char="•"/>
            </a:pPr>
            <a:r>
              <a:rPr lang="en-US" baseline="0" dirty="0" smtClean="0"/>
              <a:t>What we need now is schools to put two things into place:</a:t>
            </a:r>
          </a:p>
          <a:p>
            <a:pPr marL="171450" indent="-171450">
              <a:buFont typeface="Arial"/>
              <a:buChar char="•"/>
            </a:pPr>
            <a:r>
              <a:rPr lang="en-US" baseline="0" dirty="0" smtClean="0"/>
              <a:t>First, high-quality, rigorous curriculum and courses</a:t>
            </a:r>
          </a:p>
          <a:p>
            <a:pPr marL="171450" indent="-171450">
              <a:buFont typeface="Arial"/>
              <a:buChar char="•"/>
            </a:pPr>
            <a:r>
              <a:rPr lang="en-US" baseline="0" dirty="0" smtClean="0"/>
              <a:t>Second, we need to prepare teachers to teach our students</a:t>
            </a:r>
          </a:p>
          <a:p>
            <a:pPr marL="171450" indent="-171450">
              <a:buFont typeface="Arial"/>
              <a:buChar char="•"/>
            </a:pPr>
            <a:r>
              <a:rPr lang="en-US" baseline="0" dirty="0" smtClean="0"/>
              <a:t>We need states to launch initiatives build on these two goals and focused on improving access to CS education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28</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address a few misconceptions and themes we consistently hear from our advocacy for students across the country</a:t>
            </a:r>
          </a:p>
          <a:p>
            <a:pPr marL="171450" indent="-171450">
              <a:buFont typeface="Arial"/>
              <a:buChar char="•"/>
            </a:pPr>
            <a:r>
              <a:rPr lang="en-US" baseline="0" dirty="0" smtClean="0"/>
              <a:t>The first is that we should be teaching our kids to code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Our view </a:t>
            </a:r>
            <a:r>
              <a:rPr lang="en-US" baseline="0" dirty="0" smtClean="0"/>
              <a:t>is that schools should be teaching computer science</a:t>
            </a:r>
          </a:p>
          <a:p>
            <a:pPr marL="171450" indent="-171450">
              <a:buFont typeface="Arial"/>
              <a:buChar char="•"/>
            </a:pPr>
            <a:r>
              <a:rPr lang="en-US" baseline="0" dirty="0" smtClean="0"/>
              <a:t>Coding is an important TOOL for computer science but it is a bit like arithmetic is a TOOL for doing mathematics, and words are a TOOL for English</a:t>
            </a:r>
          </a:p>
          <a:p>
            <a:pPr marL="171450" indent="-171450">
              <a:buFont typeface="Arial"/>
              <a:buChar char="•"/>
            </a:pPr>
            <a:r>
              <a:rPr lang="en-US" baseline="0" dirty="0" smtClean="0"/>
              <a:t>Coding creates software, but computer science is a broad field encompassing deep concepts that go well beyond coding. </a:t>
            </a:r>
          </a:p>
          <a:p>
            <a:pPr marL="171450" indent="-171450">
              <a:buFont typeface="Arial"/>
              <a:buChar char="•"/>
            </a:pPr>
            <a:r>
              <a:rPr lang="en-US" baseline="0" dirty="0" smtClean="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But in fact, computer science majors were increasing until about 10 years ago.</a:t>
            </a:r>
            <a:endParaRPr lang="en-US" dirty="0" smtClean="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a:t>
            </a:r>
            <a:r>
              <a:rPr lang="en-US" baseline="0" dirty="0" smtClean="0"/>
              <a:t> are fewer students graduating with a degree in computer science than there were 10 years ago.</a:t>
            </a:r>
          </a:p>
          <a:p>
            <a:pPr marL="171450" indent="-171450">
              <a:buFont typeface="Arial"/>
              <a:buChar char="•"/>
            </a:pPr>
            <a:r>
              <a:rPr lang="en-US" baseline="0" dirty="0" smtClean="0"/>
              <a:t>And the number of women graduating with computer science degrees is half of what it was in 2003.</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886174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When</a:t>
            </a:r>
            <a:r>
              <a:rPr lang="en-US" baseline="0" dirty="0" smtClean="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The reality</a:t>
            </a:r>
            <a:r>
              <a:rPr lang="en-US" baseline="0" dirty="0" smtClean="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 very simple way to think about this is CS teaches kids how to CREATE new technologies instead of just being consumers of technology</a:t>
            </a:r>
          </a:p>
          <a:p>
            <a:pPr marL="171450" indent="-171450">
              <a:buFont typeface="Arial"/>
              <a:buChar char="•"/>
            </a:pPr>
            <a:r>
              <a:rPr lang="en-US" baseline="0" dirty="0" smtClean="0"/>
              <a:t>Just as important as recognizing what computer science is, is recognizing what it is not</a:t>
            </a:r>
          </a:p>
          <a:p>
            <a:pPr marL="171450" indent="-171450">
              <a:buFont typeface="Arial"/>
              <a:buChar char="•"/>
            </a:pPr>
            <a:r>
              <a:rPr lang="en-US" baseline="0" dirty="0" smtClean="0"/>
              <a:t>It is not basic HTML design, it is not learning to use applications or a </a:t>
            </a:r>
            <a:r>
              <a:rPr lang="en-US" baseline="0" dirty="0" err="1" smtClean="0"/>
              <a:t>photoshop</a:t>
            </a:r>
            <a:r>
              <a:rPr lang="en-US" baseline="0" dirty="0" smtClean="0"/>
              <a:t> course</a:t>
            </a:r>
          </a:p>
          <a:p>
            <a:pPr marL="171450" indent="-171450">
              <a:buFont typeface="Arial"/>
              <a:buChar char="•"/>
            </a:pPr>
            <a:r>
              <a:rPr lang="en-US" baseline="0" dirty="0" smtClean="0"/>
              <a:t>Many of these thing CAN be part of a computer science course, but they are not the foundation of the curriculum</a:t>
            </a:r>
          </a:p>
          <a:p>
            <a:pPr marL="171450" indent="-171450">
              <a:buFont typeface="Arial"/>
              <a:buChar char="•"/>
            </a:pPr>
            <a:r>
              <a:rPr lang="en-US" baseline="0" dirty="0" smtClean="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378144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smtClean="0"/>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82143">
                      <a:srgbClr val="FFFFFF"/>
                    </a:gs>
                    <a:gs pos="47000">
                      <a:srgbClr val="FFFFFF"/>
                    </a:gs>
                  </a:gsLst>
                  <a:lin ang="5400000" scaled="0"/>
                </a:gradFill>
                <a:latin typeface="Rail 400"/>
              </a:rPr>
              <a:t>Summer 2014</a:t>
            </a:r>
            <a:endParaRPr lang="en-US" sz="3100" spc="-52" dirty="0">
              <a:gradFill>
                <a:gsLst>
                  <a:gs pos="82143">
                    <a:srgbClr val="FFFFFF"/>
                  </a:gs>
                  <a:gs pos="47000">
                    <a:srgbClr val="FFFFFF"/>
                  </a:gs>
                </a:gsLst>
                <a:lin ang="5400000" scaled="0"/>
              </a:gradFill>
              <a:latin typeface="Rail 400"/>
            </a:endParaRP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smtClean="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96429">
                      <a:srgbClr val="00BEFF"/>
                    </a:gs>
                    <a:gs pos="82143">
                      <a:srgbClr val="00BEFF"/>
                    </a:gs>
                  </a:gsLst>
                  <a:lin ang="5400000" scaled="0"/>
                </a:gradFill>
                <a:latin typeface="Rail 400"/>
              </a:rPr>
              <a:t>Spring 2013</a:t>
            </a:r>
            <a:endParaRPr lang="en-US" sz="3100" spc="-52" dirty="0">
              <a:gradFill>
                <a:gsLst>
                  <a:gs pos="96429">
                    <a:srgbClr val="00BEFF"/>
                  </a:gs>
                  <a:gs pos="82143">
                    <a:srgbClr val="00BEFF"/>
                  </a:gs>
                </a:gsLst>
                <a:lin ang="5400000" scaled="0"/>
              </a:gradFill>
              <a:latin typeface="Rail 400"/>
            </a:endParaRP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meeting title</a:t>
            </a:r>
            <a:endParaRPr lang="en-US" dirty="0"/>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Name</a:t>
            </a:r>
            <a:endParaRPr lang="en-US" dirty="0"/>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Silver Fox Productions</a:t>
            </a:r>
            <a:endParaRPr lang="en-US" dirty="0"/>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a:t>
            </a:r>
            <a:endParaRPr lang="en-US" dirty="0"/>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Subtitle</a:t>
            </a:r>
            <a:endParaRPr lang="en-US" dirty="0"/>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Explanatory text.</a:t>
            </a:r>
            <a:endParaRPr lang="en-US" dirty="0"/>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xmlns=""/>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xmlns:p14="http://schemas.microsoft.com/office/powerpoint/2010/mai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list title</a:t>
            </a:r>
            <a:endParaRPr lang="en-US" dirty="0"/>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smtClean="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 title</a:t>
            </a:r>
            <a:endParaRPr lang="en-US" dirty="0"/>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a:t>
            </a:r>
            <a:endParaRPr lang="en-US" dirty="0"/>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code.org/promote" TargetMode="Externa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18.jpg"/></Relationships>
</file>

<file path=ppt/slides/_rels/slide28.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6" y="874184"/>
            <a:ext cx="8229600" cy="1754316"/>
          </a:xfrm>
          <a:prstGeom prst="rect">
            <a:avLst/>
          </a:prstGeom>
          <a:noFill/>
        </p:spPr>
        <p:txBody>
          <a:bodyPr wrap="square" lIns="91406" tIns="45703" rIns="91406" bIns="45703" rtlCol="0">
            <a:spAutoFit/>
          </a:bodyPr>
          <a:lstStyle/>
          <a:p>
            <a:pPr algn="ctr"/>
            <a:r>
              <a:rPr lang="en-US" sz="5400" dirty="0">
                <a:latin typeface="Arial"/>
                <a:cs typeface="Arial"/>
              </a:rPr>
              <a:t>Computers and software are changing everything…</a:t>
            </a:r>
          </a:p>
        </p:txBody>
      </p:sp>
    </p:spTree>
    <p:extLst>
      <p:ext uri="{BB962C8B-B14F-4D97-AF65-F5344CB8AC3E}">
        <p14:creationId xmlns:p14="http://schemas.microsoft.com/office/powerpoint/2010/main" val="2940293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83208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just about learning technology</a:t>
            </a:r>
          </a:p>
          <a:p>
            <a:pPr algn="ctr"/>
            <a:r>
              <a:rPr lang="en-US" sz="4400" dirty="0">
                <a:latin typeface="Arial"/>
                <a:cs typeface="Arial"/>
              </a:rPr>
              <a:t>Computer science is about logic, problem solving, and creativity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9704294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
        <p:nvSpPr>
          <p:cNvPr id="6" name="Title 1"/>
          <p:cNvSpPr txBox="1">
            <a:spLocks/>
          </p:cNvSpPr>
          <p:nvPr/>
        </p:nvSpPr>
        <p:spPr>
          <a:xfrm flipH="1">
            <a:off x="6763206" y="-37077"/>
            <a:ext cx="2412809"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Arial"/>
                <a:ea typeface="Adobe Gothic Std B" panose="020B0800000000000000" pitchFamily="34" charset="-128"/>
                <a:cs typeface="Arial"/>
              </a:rPr>
              <a:t>Ada Lovelace</a:t>
            </a:r>
          </a:p>
        </p:txBody>
      </p:sp>
      <p:sp>
        <p:nvSpPr>
          <p:cNvPr id="8" name="Rectangle 7"/>
          <p:cNvSpPr/>
          <p:nvPr/>
        </p:nvSpPr>
        <p:spPr>
          <a:xfrm>
            <a:off x="274154" y="4179907"/>
            <a:ext cx="7557773" cy="746879"/>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123636"/>
          </a:xfrm>
          <a:prstGeom prst="rect">
            <a:avLst/>
          </a:prstGeom>
          <a:noFill/>
        </p:spPr>
        <p:txBody>
          <a:bodyPr wrap="square" lIns="91406" tIns="45703" rIns="91406" bIns="45703" rtlCol="0">
            <a:spAutoFit/>
          </a:bodyPr>
          <a:lstStyle/>
          <a:p>
            <a:pPr algn="ctr"/>
            <a:r>
              <a:rPr lang="en-US" sz="4400" dirty="0">
                <a:latin typeface="Arial"/>
                <a:cs typeface="Arial"/>
              </a:rPr>
              <a:t>Computer science is vocational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0374337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415496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vocational</a:t>
            </a:r>
          </a:p>
          <a:p>
            <a:pPr algn="ctr"/>
            <a:endParaRPr lang="en-US" sz="4400" dirty="0">
              <a:latin typeface="Arial"/>
              <a:cs typeface="Arial"/>
            </a:endParaRPr>
          </a:p>
          <a:p>
            <a:pPr algn="ctr"/>
            <a:r>
              <a:rPr lang="en-US" sz="4400" dirty="0">
                <a:latin typeface="Arial"/>
                <a:cs typeface="Arial"/>
              </a:rPr>
              <a:t>Computer science is foundational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13553650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sp>
        <p:nvSpPr>
          <p:cNvPr id="14" name="Title 2"/>
          <p:cNvSpPr txBox="1">
            <a:spLocks/>
          </p:cNvSpPr>
          <p:nvPr/>
        </p:nvSpPr>
        <p:spPr>
          <a:xfrm>
            <a:off x="206566" y="223905"/>
            <a:ext cx="6965695" cy="700431"/>
          </a:xfrm>
          <a:prstGeom prst="rect">
            <a:avLst/>
          </a:prstGeom>
        </p:spPr>
        <p:txBody>
          <a:bodyPr lIns="134453" tIns="67227" rIns="67227" bIns="33613"/>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200" dirty="0">
                <a:solidFill>
                  <a:srgbClr val="000000"/>
                </a:solidFill>
                <a:latin typeface="Segoe Pro Display Semibold" panose="020B0702040504020203" pitchFamily="34" charset="0"/>
                <a:ea typeface="Adobe Gothic Std B" panose="020B0800000000000000" pitchFamily="34" charset="-128"/>
              </a:rPr>
              <a:t>Technology affects </a:t>
            </a:r>
            <a:r>
              <a:rPr lang="en-US" sz="3200" b="1" i="1" dirty="0" smtClean="0">
                <a:solidFill>
                  <a:srgbClr val="000000"/>
                </a:solidFill>
                <a:latin typeface="Segoe Pro Display Semibold" panose="020B0702040504020203" pitchFamily="34" charset="0"/>
                <a:ea typeface="Adobe Gothic Std B" panose="020B0800000000000000" pitchFamily="34" charset="-128"/>
              </a:rPr>
              <a:t>every </a:t>
            </a:r>
            <a:r>
              <a:rPr lang="en-US" sz="3200" dirty="0" smtClean="0">
                <a:solidFill>
                  <a:srgbClr val="000000"/>
                </a:solidFill>
                <a:latin typeface="Segoe Pro Display Semibold" panose="020B0702040504020203" pitchFamily="34" charset="0"/>
                <a:ea typeface="Adobe Gothic Std B" panose="020B0800000000000000" pitchFamily="34" charset="-128"/>
              </a:rPr>
              <a:t>field:</a:t>
            </a:r>
            <a:endParaRPr lang="en-US" sz="3200" dirty="0">
              <a:solidFill>
                <a:srgbClr val="000000"/>
              </a:solidFill>
              <a:latin typeface="Segoe Pro Display Semibold" panose="020B0702040504020203" pitchFamily="34" charset="0"/>
              <a:ea typeface="Adobe Gothic Std B" panose="020B0800000000000000" pitchFamily="34" charset="-128"/>
            </a:endParaRP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undatio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1" y="770202"/>
            <a:ext cx="7962900" cy="4479131"/>
          </a:xfrm>
          <a:prstGeom prst="rect">
            <a:avLst/>
          </a:prstGeom>
        </p:spPr>
      </p:pic>
      <p:sp>
        <p:nvSpPr>
          <p:cNvPr id="5" name="Title 1"/>
          <p:cNvSpPr txBox="1">
            <a:spLocks/>
          </p:cNvSpPr>
          <p:nvPr/>
        </p:nvSpPr>
        <p:spPr>
          <a:xfrm>
            <a:off x="3505200" y="4112680"/>
            <a:ext cx="3543300" cy="84772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Just like they learn about </a:t>
            </a:r>
            <a:r>
              <a:rPr lang="en-US" sz="1800" dirty="0" smtClean="0">
                <a:solidFill>
                  <a:srgbClr val="000000"/>
                </a:solidFill>
                <a:latin typeface="Arial"/>
                <a:ea typeface="Adobe Gothic Std B" panose="020B0800000000000000" pitchFamily="34" charset="-128"/>
                <a:cs typeface="Arial"/>
              </a:rPr>
              <a:t>the </a:t>
            </a:r>
            <a:r>
              <a:rPr lang="en-US" sz="1800" b="1" i="1" dirty="0">
                <a:solidFill>
                  <a:srgbClr val="000000"/>
                </a:solidFill>
                <a:latin typeface="Arial"/>
                <a:ea typeface="Adobe Gothic Std B" panose="020B0800000000000000" pitchFamily="34" charset="-128"/>
                <a:cs typeface="Arial"/>
              </a:rPr>
              <a:t>digestive system</a:t>
            </a:r>
            <a:r>
              <a:rPr lang="en-US" sz="1800" dirty="0">
                <a:solidFill>
                  <a:srgbClr val="000000"/>
                </a:solidFill>
                <a:latin typeface="Arial"/>
                <a:ea typeface="Adobe Gothic Std B" panose="020B0800000000000000" pitchFamily="34" charset="-128"/>
                <a:cs typeface="Arial"/>
              </a:rPr>
              <a:t>, </a:t>
            </a:r>
            <a:r>
              <a:rPr lang="en-US" sz="1800" b="1" i="1" dirty="0">
                <a:solidFill>
                  <a:srgbClr val="000000"/>
                </a:solidFill>
                <a:latin typeface="Arial"/>
                <a:ea typeface="Adobe Gothic Std B" panose="020B0800000000000000" pitchFamily="34" charset="-128"/>
                <a:cs typeface="Arial"/>
              </a:rPr>
              <a:t>photosynthesis</a:t>
            </a:r>
            <a:r>
              <a:rPr lang="en-US" sz="1800" dirty="0">
                <a:solidFill>
                  <a:srgbClr val="000000"/>
                </a:solidFill>
                <a:latin typeface="Arial"/>
                <a:ea typeface="Adobe Gothic Std B" panose="020B0800000000000000" pitchFamily="34" charset="-128"/>
                <a:cs typeface="Arial"/>
              </a:rPr>
              <a:t>, </a:t>
            </a:r>
            <a:r>
              <a:rPr lang="en-US" sz="1800" dirty="0" smtClean="0">
                <a:solidFill>
                  <a:srgbClr val="000000"/>
                </a:solidFill>
                <a:latin typeface="Arial"/>
                <a:ea typeface="Adobe Gothic Std B" panose="020B0800000000000000" pitchFamily="34" charset="-128"/>
                <a:cs typeface="Arial"/>
              </a:rPr>
              <a:t>or </a:t>
            </a:r>
            <a:r>
              <a:rPr lang="en-US" sz="1800" b="1" i="1" dirty="0">
                <a:solidFill>
                  <a:srgbClr val="000000"/>
                </a:solidFill>
                <a:latin typeface="Arial"/>
                <a:ea typeface="Adobe Gothic Std B" panose="020B0800000000000000" pitchFamily="34" charset="-128"/>
                <a:cs typeface="Arial"/>
              </a:rPr>
              <a:t>electricity</a:t>
            </a:r>
            <a:r>
              <a:rPr lang="en-US" sz="1800" dirty="0">
                <a:solidFill>
                  <a:srgbClr val="000000"/>
                </a:solidFill>
                <a:latin typeface="Arial"/>
                <a:ea typeface="Adobe Gothic Std B" panose="020B0800000000000000" pitchFamily="34" charset="-128"/>
                <a:cs typeface="Arial"/>
              </a:rPr>
              <a:t>.</a:t>
            </a:r>
          </a:p>
        </p:txBody>
      </p:sp>
      <p:sp>
        <p:nvSpPr>
          <p:cNvPr id="6" name="Title 1"/>
          <p:cNvSpPr txBox="1">
            <a:spLocks/>
          </p:cNvSpPr>
          <p:nvPr/>
        </p:nvSpPr>
        <p:spPr>
          <a:xfrm>
            <a:off x="137583" y="232833"/>
            <a:ext cx="8803219" cy="168169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Every 21</a:t>
            </a:r>
            <a:r>
              <a:rPr lang="en-US" sz="2400" baseline="30000" dirty="0">
                <a:solidFill>
                  <a:srgbClr val="000000"/>
                </a:solidFill>
                <a:latin typeface="Arial"/>
                <a:ea typeface="Adobe Gothic Std B" panose="020B0800000000000000" pitchFamily="34" charset="-128"/>
                <a:cs typeface="Arial"/>
              </a:rPr>
              <a:t>st</a:t>
            </a:r>
            <a:r>
              <a:rPr lang="en-US" sz="2400" dirty="0">
                <a:solidFill>
                  <a:srgbClr val="000000"/>
                </a:solidFill>
                <a:latin typeface="Arial"/>
                <a:ea typeface="Adobe Gothic Std B" panose="020B0800000000000000" pitchFamily="34" charset="-128"/>
                <a:cs typeface="Arial"/>
              </a:rPr>
              <a:t> century </a:t>
            </a:r>
            <a:r>
              <a:rPr lang="en-US" sz="2400" dirty="0" smtClean="0">
                <a:solidFill>
                  <a:srgbClr val="000000"/>
                </a:solidFill>
                <a:latin typeface="Arial"/>
                <a:ea typeface="Adobe Gothic Std B" panose="020B0800000000000000" pitchFamily="34" charset="-128"/>
                <a:cs typeface="Arial"/>
              </a:rPr>
              <a:t>student should </a:t>
            </a:r>
            <a:r>
              <a:rPr lang="en-US" sz="2400" dirty="0">
                <a:solidFill>
                  <a:srgbClr val="000000"/>
                </a:solidFill>
                <a:latin typeface="Arial"/>
                <a:ea typeface="Adobe Gothic Std B" panose="020B0800000000000000" pitchFamily="34" charset="-128"/>
                <a:cs typeface="Arial"/>
              </a:rPr>
              <a:t>have a chance to learn about </a:t>
            </a:r>
            <a:r>
              <a:rPr lang="en-US" sz="2400" b="1" i="1" dirty="0">
                <a:solidFill>
                  <a:srgbClr val="000000"/>
                </a:solidFill>
                <a:latin typeface="Arial"/>
                <a:ea typeface="Adobe Gothic Std B" panose="020B0800000000000000" pitchFamily="34" charset="-128"/>
                <a:cs typeface="Arial"/>
              </a:rPr>
              <a:t>algorithms</a:t>
            </a:r>
            <a:r>
              <a:rPr lang="en-US" sz="2400" dirty="0">
                <a:solidFill>
                  <a:srgbClr val="000000"/>
                </a:solidFill>
                <a:latin typeface="Arial"/>
                <a:ea typeface="Adobe Gothic Std B" panose="020B0800000000000000" pitchFamily="34" charset="-128"/>
                <a:cs typeface="Arial"/>
              </a:rPr>
              <a:t>, how to make </a:t>
            </a:r>
            <a:r>
              <a:rPr lang="en-US" sz="2400" b="1" i="1" dirty="0" smtClean="0">
                <a:solidFill>
                  <a:srgbClr val="000000"/>
                </a:solidFill>
                <a:latin typeface="Arial"/>
                <a:ea typeface="Adobe Gothic Std B" panose="020B0800000000000000" pitchFamily="34" charset="-128"/>
                <a:cs typeface="Arial"/>
              </a:rPr>
              <a:t>apps</a:t>
            </a:r>
            <a:r>
              <a:rPr lang="en-US" sz="2400" dirty="0" smtClean="0">
                <a:solidFill>
                  <a:srgbClr val="000000"/>
                </a:solidFill>
                <a:latin typeface="Arial"/>
                <a:ea typeface="Adobe Gothic Std B" panose="020B0800000000000000" pitchFamily="34" charset="-128"/>
                <a:cs typeface="Arial"/>
              </a:rPr>
              <a:t>, </a:t>
            </a:r>
            <a:r>
              <a:rPr lang="en-US" sz="2400" dirty="0">
                <a:solidFill>
                  <a:srgbClr val="000000"/>
                </a:solidFill>
                <a:latin typeface="Arial"/>
                <a:ea typeface="Adobe Gothic Std B" panose="020B0800000000000000" pitchFamily="34" charset="-128"/>
                <a:cs typeface="Arial"/>
              </a:rPr>
              <a:t>or how the </a:t>
            </a:r>
            <a:r>
              <a:rPr lang="en-US" sz="2400" b="1" i="1" dirty="0">
                <a:solidFill>
                  <a:srgbClr val="000000"/>
                </a:solidFill>
                <a:latin typeface="Arial"/>
                <a:ea typeface="Adobe Gothic Std B" panose="020B0800000000000000" pitchFamily="34" charset="-128"/>
                <a:cs typeface="Arial"/>
              </a:rPr>
              <a:t>internet</a:t>
            </a:r>
            <a:r>
              <a:rPr lang="en-US" sz="2400" dirty="0">
                <a:solidFill>
                  <a:srgbClr val="000000"/>
                </a:solidFill>
                <a:latin typeface="Arial"/>
                <a:ea typeface="Adobe Gothic Std B" panose="020B0800000000000000" pitchFamily="34" charset="-128"/>
                <a:cs typeface="Arial"/>
              </a:rPr>
              <a:t> works. </a:t>
            </a:r>
          </a:p>
        </p:txBody>
      </p:sp>
    </p:spTree>
    <p:extLst>
      <p:ext uri="{BB962C8B-B14F-4D97-AF65-F5344CB8AC3E}">
        <p14:creationId xmlns:p14="http://schemas.microsoft.com/office/powerpoint/2010/main" val="19775977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The tech industry is desperately trying to hire computer programmers in California</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5774789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The tech</a:t>
            </a:r>
            <a:r>
              <a:rPr lang="en-US" sz="4400" dirty="0">
                <a:latin typeface="Arial"/>
                <a:cs typeface="Arial"/>
              </a:rPr>
              <a:t> </a:t>
            </a:r>
            <a:r>
              <a:rPr lang="en-US" sz="4400" b="1" dirty="0">
                <a:latin typeface="Arial"/>
                <a:cs typeface="Arial"/>
              </a:rPr>
              <a:t>every </a:t>
            </a:r>
            <a:r>
              <a:rPr lang="en-US" sz="4400" dirty="0">
                <a:latin typeface="Arial"/>
                <a:cs typeface="Arial"/>
              </a:rPr>
              <a:t>industry is desperately trying to hire computer programmers </a:t>
            </a:r>
            <a:r>
              <a:rPr lang="en-US" sz="4400" strike="sngStrike" dirty="0">
                <a:latin typeface="Arial"/>
                <a:cs typeface="Arial"/>
              </a:rPr>
              <a:t>in California</a:t>
            </a:r>
            <a:r>
              <a:rPr lang="en-US" sz="4400" dirty="0">
                <a:latin typeface="Arial"/>
                <a:cs typeface="Arial"/>
              </a:rPr>
              <a:t> </a:t>
            </a:r>
            <a:r>
              <a:rPr lang="en-US" sz="4400" b="1" dirty="0">
                <a:latin typeface="Arial"/>
                <a:cs typeface="Arial"/>
              </a:rPr>
              <a:t>everywhere</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42592906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6307667"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600" dirty="0"/>
              <a:t>To present this slide – right-click it in the slide-sorter and un-hide it. </a:t>
            </a:r>
          </a:p>
          <a:p>
            <a:pPr algn="ctr"/>
            <a:r>
              <a:rPr lang="en-US" sz="1600" dirty="0"/>
              <a:t>And update with local stats by filing in the [bracketed] text below using data for your state fact-sheets at </a:t>
            </a:r>
            <a:r>
              <a:rPr lang="en-US" sz="1600" dirty="0">
                <a:hlinkClick r:id="rId3"/>
              </a:rPr>
              <a:t>http://code.org</a:t>
            </a:r>
            <a:r>
              <a:rPr lang="en-US" sz="1600">
                <a:hlinkClick r:id="rId3"/>
              </a:rPr>
              <a:t>/promote</a:t>
            </a:r>
            <a:r>
              <a:rPr lang="en-US" sz="1600"/>
              <a:t> </a:t>
            </a:r>
            <a:endParaRPr lang="en-US" sz="1600" dirty="0"/>
          </a:p>
        </p:txBody>
      </p:sp>
      <p:sp>
        <p:nvSpPr>
          <p:cNvPr id="5" name="Rectangle 4"/>
          <p:cNvSpPr/>
          <p:nvPr/>
        </p:nvSpPr>
        <p:spPr>
          <a:xfrm>
            <a:off x="3503083" y="4891505"/>
            <a:ext cx="5513856" cy="276989"/>
          </a:xfrm>
          <a:prstGeom prst="rect">
            <a:avLst/>
          </a:prstGeom>
        </p:spPr>
        <p:txBody>
          <a:bodyPr wrap="square" lIns="91406" tIns="45703" rIns="91406" bIns="45703">
            <a:spAutoFit/>
          </a:bodyPr>
          <a:lstStyle/>
          <a:p>
            <a:pPr algn="r">
              <a:lnSpc>
                <a:spcPct val="100000"/>
              </a:lnSpc>
            </a:pPr>
            <a:r>
              <a:rPr lang="en-US" sz="1200" dirty="0">
                <a:latin typeface="Arial"/>
                <a:ea typeface="Adobe Gothic Std B" panose="020B0800000000000000" pitchFamily="34" charset="-128"/>
                <a:cs typeface="Arial"/>
              </a:rPr>
              <a:t>Sources: Conference Board, National Science Foundation, College Board</a:t>
            </a:r>
          </a:p>
        </p:txBody>
      </p:sp>
      <p:sp>
        <p:nvSpPr>
          <p:cNvPr id="6" name="TextBox 5"/>
          <p:cNvSpPr txBox="1"/>
          <p:nvPr/>
        </p:nvSpPr>
        <p:spPr>
          <a:xfrm>
            <a:off x="101600" y="1181101"/>
            <a:ext cx="9042400" cy="3416286"/>
          </a:xfrm>
          <a:prstGeom prst="rect">
            <a:avLst/>
          </a:prstGeom>
          <a:noFill/>
        </p:spPr>
        <p:txBody>
          <a:bodyPr wrap="square" lIns="91406" tIns="45703" rIns="91406" bIns="45703" rtlCol="0">
            <a:spAutoFit/>
          </a:bodyPr>
          <a:lstStyle/>
          <a:p>
            <a:r>
              <a:rPr lang="en-US" sz="4400" b="1" dirty="0">
                <a:latin typeface="Arial"/>
                <a:cs typeface="Arial"/>
              </a:rPr>
              <a:t>The picture in </a:t>
            </a:r>
            <a:r>
              <a:rPr lang="en-US" sz="4400" b="1" dirty="0" smtClean="0">
                <a:latin typeface="Arial"/>
                <a:cs typeface="Arial"/>
              </a:rPr>
              <a:t>[YOUR STATE]:</a:t>
            </a:r>
            <a:endParaRPr lang="en-US" sz="4400" b="1" dirty="0">
              <a:latin typeface="Arial"/>
              <a:cs typeface="Arial"/>
            </a:endParaRPr>
          </a:p>
          <a:p>
            <a:r>
              <a:rPr lang="en-US" sz="4000" dirty="0" smtClean="0">
                <a:latin typeface="Arial"/>
                <a:cs typeface="Arial"/>
              </a:rPr>
              <a:t>[insert #] open </a:t>
            </a:r>
            <a:r>
              <a:rPr lang="en-US" sz="4000" dirty="0">
                <a:latin typeface="Arial"/>
                <a:cs typeface="Arial"/>
              </a:rPr>
              <a:t>computing jobs</a:t>
            </a:r>
          </a:p>
          <a:p>
            <a:r>
              <a:rPr lang="en-US" sz="4000" dirty="0">
                <a:latin typeface="Arial"/>
                <a:cs typeface="Arial"/>
              </a:rPr>
              <a:t>[insert #] </a:t>
            </a:r>
            <a:r>
              <a:rPr lang="en-US" sz="4000" dirty="0" smtClean="0">
                <a:latin typeface="Arial"/>
                <a:cs typeface="Arial"/>
              </a:rPr>
              <a:t>computer </a:t>
            </a:r>
            <a:r>
              <a:rPr lang="en-US" sz="4000" dirty="0">
                <a:latin typeface="Arial"/>
                <a:cs typeface="Arial"/>
              </a:rPr>
              <a:t>science graduates</a:t>
            </a:r>
            <a:r>
              <a:rPr lang="en-US" sz="4400" dirty="0">
                <a:latin typeface="Arial"/>
                <a:cs typeface="Arial"/>
              </a:rPr>
              <a:t> </a:t>
            </a:r>
          </a:p>
          <a:p>
            <a:r>
              <a:rPr lang="en-US" sz="4000" dirty="0">
                <a:latin typeface="Arial"/>
                <a:cs typeface="Arial"/>
              </a:rPr>
              <a:t>[insert #] </a:t>
            </a:r>
            <a:r>
              <a:rPr lang="en-US" sz="4000" dirty="0" smtClean="0">
                <a:latin typeface="Arial"/>
                <a:cs typeface="Arial"/>
              </a:rPr>
              <a:t>high </a:t>
            </a:r>
            <a:r>
              <a:rPr lang="en-US" sz="4000" dirty="0">
                <a:latin typeface="Arial"/>
                <a:cs typeface="Arial"/>
              </a:rPr>
              <a:t>schools </a:t>
            </a:r>
            <a:r>
              <a:rPr lang="en-US" sz="4000" dirty="0" smtClean="0">
                <a:latin typeface="Arial"/>
                <a:cs typeface="Arial"/>
              </a:rPr>
              <a:t>teach </a:t>
            </a:r>
            <a:r>
              <a:rPr lang="en-US" sz="4000" dirty="0">
                <a:latin typeface="Arial"/>
                <a:cs typeface="Arial"/>
              </a:rPr>
              <a:t>AP CS</a:t>
            </a:r>
          </a:p>
          <a:p>
            <a:endParaRPr lang="en-US" sz="4400" dirty="0">
              <a:latin typeface="Arial"/>
              <a:cs typeface="Arial"/>
            </a:endParaRP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a:t>
            </a:r>
            <a:r>
              <a:rPr lang="en-US" sz="4400" dirty="0">
                <a:solidFill>
                  <a:srgbClr val="000000"/>
                </a:solidFill>
                <a:latin typeface="Arial"/>
                <a:ea typeface="Adobe Gothic Std B" panose="020B0800000000000000" pitchFamily="34" charset="-128"/>
                <a:cs typeface="Arial"/>
              </a:rPr>
              <a:t>the majority of schools don’t teach </a:t>
            </a:r>
            <a:r>
              <a:rPr lang="en-US" sz="4400" b="1" dirty="0" smtClean="0">
                <a:solidFill>
                  <a:srgbClr val="000000"/>
                </a:solidFill>
                <a:latin typeface="Arial"/>
                <a:ea typeface="Adobe Gothic Std B" panose="020B0800000000000000" pitchFamily="34" charset="-128"/>
                <a:cs typeface="Arial"/>
              </a:rPr>
              <a:t>computer science: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97102684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9 in 10</a:t>
              </a: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584116973"/>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8353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1 in 4</a:t>
              </a:r>
            </a:p>
            <a:p>
              <a:pPr algn="ctr">
                <a:lnSpc>
                  <a:spcPct val="100000"/>
                </a:lnSpc>
              </a:pPr>
              <a:r>
                <a:rPr lang="en-US" sz="2000" dirty="0">
                  <a:solidFill>
                    <a:srgbClr val="000000"/>
                  </a:solidFill>
                  <a:latin typeface="Arial"/>
                  <a:ea typeface="Adobe Gothic Std B" panose="020B0800000000000000" pitchFamily="34" charset="-128"/>
                  <a:cs typeface="Arial"/>
                </a:rPr>
                <a:t>schools teach computer programming</a:t>
              </a:r>
            </a:p>
          </p:txBody>
        </p:sp>
      </p:grpSp>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442051"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Brookings</a:t>
            </a:r>
          </a:p>
        </p:txBody>
      </p:sp>
      <p:pic>
        <p:nvPicPr>
          <p:cNvPr id="4" name="Picture 3" descr="earn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3" y="0"/>
            <a:ext cx="7916333" cy="5534026"/>
          </a:xfrm>
          <a:prstGeom prst="rect">
            <a:avLst/>
          </a:prstGeom>
        </p:spPr>
      </p:pic>
      <p:sp>
        <p:nvSpPr>
          <p:cNvPr id="5"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The </a:t>
            </a:r>
            <a:r>
              <a:rPr lang="en-US" sz="3600" dirty="0" smtClean="0">
                <a:solidFill>
                  <a:srgbClr val="000000"/>
                </a:solidFill>
                <a:latin typeface="Arial"/>
                <a:ea typeface="Adobe Gothic Std B" panose="020B0800000000000000" pitchFamily="34" charset="-128"/>
                <a:cs typeface="Arial"/>
              </a:rPr>
              <a:t>value </a:t>
            </a:r>
            <a:r>
              <a:rPr lang="en-US" sz="3600" dirty="0">
                <a:solidFill>
                  <a:srgbClr val="000000"/>
                </a:solidFill>
                <a:latin typeface="Arial"/>
                <a:ea typeface="Adobe Gothic Std B" panose="020B0800000000000000" pitchFamily="34" charset="-128"/>
                <a:cs typeface="Arial"/>
              </a:rPr>
              <a:t>of a </a:t>
            </a:r>
            <a:r>
              <a:rPr lang="en-US" sz="3600" dirty="0" smtClean="0">
                <a:solidFill>
                  <a:srgbClr val="000000"/>
                </a:solidFill>
                <a:latin typeface="Arial"/>
                <a:ea typeface="Adobe Gothic Std B" panose="020B0800000000000000" pitchFamily="34" charset="-128"/>
                <a:cs typeface="Arial"/>
              </a:rPr>
              <a:t>computer science education</a:t>
            </a:r>
            <a:endParaRPr lang="en-US" sz="3600" b="1" dirty="0">
              <a:solidFill>
                <a:srgbClr val="00000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3392565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600"/>
                                        <p:tgtEl>
                                          <p:spTgt spid="5"/>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5"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smtClean="0">
                <a:solidFill>
                  <a:srgbClr val="000000"/>
                </a:solidFill>
                <a:latin typeface="Arial"/>
                <a:ea typeface="Adobe Gothic Std B" panose="020B0800000000000000" pitchFamily="34" charset="-128"/>
                <a:cs typeface="Arial"/>
              </a:rPr>
              <a:t>Computing jobs are the #1 source of new wages in the United States</a:t>
            </a:r>
            <a:endParaRPr lang="en-US" sz="3600" dirty="0">
              <a:solidFill>
                <a:srgbClr val="000000"/>
              </a:solidFill>
              <a:latin typeface="Arial"/>
              <a:ea typeface="Adobe Gothic Std B" panose="020B0800000000000000" pitchFamily="34" charset="-128"/>
              <a:cs typeface="Arial"/>
            </a:endParaRPr>
          </a:p>
        </p:txBody>
      </p:sp>
      <p:sp>
        <p:nvSpPr>
          <p:cNvPr id="5" name="Title 1"/>
          <p:cNvSpPr txBox="1">
            <a:spLocks/>
          </p:cNvSpPr>
          <p:nvPr/>
        </p:nvSpPr>
        <p:spPr>
          <a:xfrm>
            <a:off x="5756025" y="1653704"/>
            <a:ext cx="3159375"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smtClean="0">
                <a:solidFill>
                  <a:srgbClr val="000000"/>
                </a:solidFill>
                <a:latin typeface="Arial"/>
                <a:ea typeface="Adobe Gothic Std B" panose="020B0800000000000000" pitchFamily="34" charset="-128"/>
                <a:cs typeface="Arial"/>
              </a:rPr>
              <a:t>500,000 current openings: These jobs are in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industry and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state, and they’re projected to grow at twice the rate of all other jobs.</a:t>
            </a:r>
            <a:endParaRPr lang="en-US" sz="2400" dirty="0">
              <a:solidFill>
                <a:srgbClr val="000000"/>
              </a:solidFill>
              <a:latin typeface="Arial"/>
              <a:ea typeface="Adobe Gothic Std B" panose="020B0800000000000000" pitchFamily="34" charset="-128"/>
              <a:cs typeface="Arial"/>
            </a:endParaRPr>
          </a:p>
        </p:txBody>
      </p:sp>
      <p:pic>
        <p:nvPicPr>
          <p:cNvPr id="7" name="Picture 6"/>
          <p:cNvPicPr>
            <a:picLocks noChangeAspect="1"/>
          </p:cNvPicPr>
          <p:nvPr/>
        </p:nvPicPr>
        <p:blipFill>
          <a:blip r:embed="rId3"/>
          <a:stretch>
            <a:fillRect/>
          </a:stretch>
        </p:blipFill>
        <p:spPr>
          <a:xfrm>
            <a:off x="101059" y="1549400"/>
            <a:ext cx="5437762" cy="3276600"/>
          </a:xfrm>
          <a:prstGeom prst="rect">
            <a:avLst/>
          </a:prstGeom>
        </p:spPr>
      </p:pic>
      <p:sp>
        <p:nvSpPr>
          <p:cNvPr id="8" name="Rectangle 7"/>
          <p:cNvSpPr/>
          <p:nvPr/>
        </p:nvSpPr>
        <p:spPr>
          <a:xfrm>
            <a:off x="2806700" y="1524000"/>
            <a:ext cx="2781300" cy="1295400"/>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054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This problem is about “STEM” (Science, Technology, Engineering, and Math)…</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9905338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p:nvPr>
            <p:extLst>
              <p:ext uri="{D42A27DB-BD31-4B8C-83A1-F6EECF244321}">
                <p14:modId xmlns:p14="http://schemas.microsoft.com/office/powerpoint/2010/main" val="2408404482"/>
              </p:ext>
            </p:extLst>
          </p:nvPr>
        </p:nvGraphicFramePr>
        <p:xfrm>
          <a:off x="724800" y="1392916"/>
          <a:ext cx="3576343" cy="3358725"/>
        </p:xfrm>
        <a:graphic>
          <a:graphicData uri="http://schemas.openxmlformats.org/drawingml/2006/chart">
            <c:chart xmlns:c="http://schemas.openxmlformats.org/drawingml/2006/chart" xmlns:r="http://schemas.openxmlformats.org/officeDocument/2006/relationships" r:id="rId3"/>
          </a:graphicData>
        </a:graphic>
      </p:graphicFrame>
      <p:sp>
        <p:nvSpPr>
          <p:cNvPr id="13" name="Title 1"/>
          <p:cNvSpPr txBox="1">
            <a:spLocks/>
          </p:cNvSpPr>
          <p:nvPr/>
        </p:nvSpPr>
        <p:spPr>
          <a:xfrm>
            <a:off x="105842" y="140807"/>
            <a:ext cx="84920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000" dirty="0">
                <a:solidFill>
                  <a:srgbClr val="000000"/>
                </a:solidFill>
                <a:latin typeface="Arial"/>
                <a:ea typeface="Adobe Gothic Std B" panose="020B0800000000000000" pitchFamily="34" charset="-128"/>
                <a:cs typeface="Arial"/>
              </a:rPr>
              <a:t>The STEM problem </a:t>
            </a:r>
            <a:r>
              <a:rPr lang="en-US" sz="4000" b="1" dirty="0">
                <a:solidFill>
                  <a:srgbClr val="000000"/>
                </a:solidFill>
                <a:latin typeface="Arial"/>
                <a:ea typeface="Adobe Gothic Std B" panose="020B0800000000000000" pitchFamily="34" charset="-128"/>
                <a:cs typeface="Arial"/>
              </a:rPr>
              <a:t>is in </a:t>
            </a:r>
            <a:r>
              <a:rPr lang="en-US" sz="4000" b="1" dirty="0" smtClean="0">
                <a:solidFill>
                  <a:srgbClr val="000000"/>
                </a:solidFill>
                <a:latin typeface="Arial"/>
                <a:ea typeface="Adobe Gothic Std B" panose="020B0800000000000000" pitchFamily="34" charset="-128"/>
                <a:cs typeface="Arial"/>
              </a:rPr>
              <a:t>computer </a:t>
            </a:r>
            <a:r>
              <a:rPr lang="en-US" sz="4000" b="1" dirty="0">
                <a:solidFill>
                  <a:srgbClr val="000000"/>
                </a:solidFill>
                <a:latin typeface="Arial"/>
                <a:ea typeface="Adobe Gothic Std B" panose="020B0800000000000000" pitchFamily="34" charset="-128"/>
                <a:cs typeface="Arial"/>
              </a:rPr>
              <a:t>s</a:t>
            </a:r>
            <a:r>
              <a:rPr lang="en-US" sz="4000" b="1" dirty="0" smtClean="0">
                <a:solidFill>
                  <a:srgbClr val="000000"/>
                </a:solidFill>
                <a:latin typeface="Arial"/>
                <a:ea typeface="Adobe Gothic Std B" panose="020B0800000000000000" pitchFamily="34" charset="-128"/>
                <a:cs typeface="Arial"/>
              </a:rPr>
              <a:t>cience: </a:t>
            </a:r>
            <a:endParaRPr lang="en-US" sz="4000" b="1" dirty="0">
              <a:solidFill>
                <a:srgbClr val="000000"/>
              </a:solidFill>
              <a:latin typeface="Arial"/>
              <a:ea typeface="Adobe Gothic Std B" panose="020B0800000000000000" pitchFamily="34" charset="-128"/>
              <a:cs typeface="Arial"/>
            </a:endParaRPr>
          </a:p>
          <a:p>
            <a:pPr>
              <a:lnSpc>
                <a:spcPct val="100000"/>
              </a:lnSpc>
            </a:pPr>
            <a:endParaRPr lang="en-US" sz="4000"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3660584" y="4866513"/>
            <a:ext cx="5365551" cy="276989"/>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Arial"/>
                <a:ea typeface="Adobe Gothic Std B" panose="020B0800000000000000" pitchFamily="34" charset="-128"/>
                <a:cs typeface="Arial"/>
              </a:rPr>
              <a:t>Sources: Bureau of Labor Statistics, National Center for Education Statistics</a:t>
            </a:r>
          </a:p>
        </p:txBody>
      </p:sp>
      <p:sp>
        <p:nvSpPr>
          <p:cNvPr id="16" name="Title 1"/>
          <p:cNvSpPr txBox="1">
            <a:spLocks/>
          </p:cNvSpPr>
          <p:nvPr/>
        </p:nvSpPr>
        <p:spPr>
          <a:xfrm>
            <a:off x="1440365" y="2112259"/>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smtClean="0">
                <a:solidFill>
                  <a:srgbClr val="000000"/>
                </a:solidFill>
                <a:latin typeface="Arial"/>
                <a:ea typeface="Adobe Gothic Std B" panose="020B0800000000000000" pitchFamily="34" charset="-128"/>
                <a:cs typeface="Arial"/>
              </a:rPr>
              <a:t>71%</a:t>
            </a:r>
            <a:endParaRPr lang="en-US" sz="5400"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of </a:t>
            </a:r>
            <a:r>
              <a:rPr lang="en-US" sz="2000" b="1" i="1" u="sng" dirty="0">
                <a:solidFill>
                  <a:srgbClr val="000000"/>
                </a:solidFill>
                <a:latin typeface="Arial"/>
                <a:ea typeface="Adobe Gothic Std B" panose="020B0800000000000000" pitchFamily="34" charset="-128"/>
                <a:cs typeface="Arial"/>
              </a:rPr>
              <a:t>all</a:t>
            </a:r>
            <a:r>
              <a:rPr lang="en-US" sz="2000" dirty="0">
                <a:solidFill>
                  <a:srgbClr val="000000"/>
                </a:solidFill>
                <a:latin typeface="Arial"/>
                <a:ea typeface="Adobe Gothic Std B" panose="020B0800000000000000" pitchFamily="34" charset="-128"/>
                <a:cs typeface="Arial"/>
              </a:rPr>
              <a:t> new jobs in STEM are in computing</a:t>
            </a:r>
          </a:p>
        </p:txBody>
      </p:sp>
      <p:graphicFrame>
        <p:nvGraphicFramePr>
          <p:cNvPr id="21" name="Chart 20"/>
          <p:cNvGraphicFramePr/>
          <p:nvPr>
            <p:extLst>
              <p:ext uri="{D42A27DB-BD31-4B8C-83A1-F6EECF244321}">
                <p14:modId xmlns:p14="http://schemas.microsoft.com/office/powerpoint/2010/main" val="3922159143"/>
              </p:ext>
            </p:extLst>
          </p:nvPr>
        </p:nvGraphicFramePr>
        <p:xfrm>
          <a:off x="4536252" y="1345279"/>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5506245" y="2041237"/>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a:solidFill>
                  <a:srgbClr val="000000"/>
                </a:solidFill>
                <a:latin typeface="Arial"/>
                <a:ea typeface="Adobe Gothic Std B" panose="020B0800000000000000" pitchFamily="34" charset="-128"/>
                <a:cs typeface="Arial"/>
              </a:rPr>
              <a:t>8%</a:t>
            </a:r>
          </a:p>
          <a:p>
            <a:pPr algn="ctr">
              <a:lnSpc>
                <a:spcPct val="100000"/>
              </a:lnSpc>
            </a:pPr>
            <a:r>
              <a:rPr lang="en-US" sz="2000" dirty="0">
                <a:solidFill>
                  <a:srgbClr val="000000"/>
                </a:solidFill>
                <a:latin typeface="Arial"/>
                <a:ea typeface="Adobe Gothic Std B" panose="020B0800000000000000" pitchFamily="34" charset="-128"/>
                <a:cs typeface="Arial"/>
              </a:rPr>
              <a:t>of STEM graduates</a:t>
            </a:r>
          </a:p>
          <a:p>
            <a:pPr algn="ctr">
              <a:lnSpc>
                <a:spcPct val="100000"/>
              </a:lnSpc>
            </a:pPr>
            <a:r>
              <a:rPr lang="en-US" sz="2000" dirty="0">
                <a:solidFill>
                  <a:srgbClr val="000000"/>
                </a:solidFill>
                <a:latin typeface="Arial"/>
                <a:ea typeface="Adobe Gothic Std B" panose="020B0800000000000000" pitchFamily="34" charset="-128"/>
                <a:cs typeface="Arial"/>
              </a:rPr>
              <a:t>are in computer science</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nodePh="1">
                                  <p:stCondLst>
                                    <p:cond delay="0"/>
                                  </p:stCondLst>
                                  <p:endCondLst>
                                    <p:cond evt="begin" delay="0">
                                      <p:tn val="12"/>
                                    </p:cond>
                                  </p:end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3" grpId="0"/>
      <p:bldP spid="13" grpId="1"/>
      <p:bldP spid="15" grpId="0"/>
      <p:bldP spid="16" grpId="0"/>
      <p:bldGraphic spid="21" grpId="0">
        <p:bldAsOne/>
      </p:bldGraphic>
      <p:bldP spid="22"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59065" y="139031"/>
            <a:ext cx="8984937"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Tech’s diversity problem </a:t>
            </a:r>
            <a:r>
              <a:rPr lang="en-US" sz="3600" dirty="0" smtClean="0">
                <a:solidFill>
                  <a:srgbClr val="000000"/>
                </a:solidFill>
                <a:latin typeface="Arial"/>
                <a:ea typeface="Adobe Gothic Std B" panose="020B0800000000000000" pitchFamily="34" charset="-128"/>
                <a:cs typeface="Arial"/>
              </a:rPr>
              <a:t>is also in CS</a:t>
            </a:r>
            <a:endParaRPr lang="en-US" sz="3600" dirty="0">
              <a:solidFill>
                <a:srgbClr val="000000"/>
              </a:solidFill>
              <a:latin typeface="Arial"/>
              <a:ea typeface="Adobe Gothic Std B" panose="020B0800000000000000" pitchFamily="34" charset="-128"/>
              <a:cs typeface="Arial"/>
            </a:endParaRPr>
          </a:p>
        </p:txBody>
      </p:sp>
      <p:sp>
        <p:nvSpPr>
          <p:cNvPr id="11" name="Title 1"/>
          <p:cNvSpPr txBox="1">
            <a:spLocks/>
          </p:cNvSpPr>
          <p:nvPr/>
        </p:nvSpPr>
        <p:spPr>
          <a:xfrm>
            <a:off x="358525" y="2987204"/>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H</a:t>
            </a:r>
            <a:r>
              <a:rPr lang="en-US" sz="2400" dirty="0" smtClean="0">
                <a:solidFill>
                  <a:srgbClr val="000000"/>
                </a:solidFill>
                <a:latin typeface="Arial"/>
                <a:ea typeface="Adobe Gothic Std B" panose="020B0800000000000000" pitchFamily="34" charset="-128"/>
                <a:cs typeface="Arial"/>
              </a:rPr>
              <a:t>igh school </a:t>
            </a:r>
            <a:r>
              <a:rPr lang="en-US" sz="2400" dirty="0">
                <a:solidFill>
                  <a:srgbClr val="000000"/>
                </a:solidFill>
                <a:latin typeface="Arial"/>
                <a:ea typeface="Adobe Gothic Std B" panose="020B0800000000000000" pitchFamily="34" charset="-128"/>
                <a:cs typeface="Arial"/>
              </a:rPr>
              <a:t>c</a:t>
            </a:r>
            <a:r>
              <a:rPr lang="en-US" sz="2400" dirty="0" smtClean="0">
                <a:solidFill>
                  <a:srgbClr val="000000"/>
                </a:solidFill>
                <a:latin typeface="Arial"/>
                <a:ea typeface="Adobe Gothic Std B" panose="020B0800000000000000" pitchFamily="34" charset="-128"/>
                <a:cs typeface="Arial"/>
              </a:rPr>
              <a:t>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4" name="Title 1"/>
          <p:cNvSpPr txBox="1">
            <a:spLocks/>
          </p:cNvSpPr>
          <p:nvPr/>
        </p:nvSpPr>
        <p:spPr>
          <a:xfrm>
            <a:off x="3493085" y="299849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University </a:t>
            </a:r>
            <a:br>
              <a:rPr lang="en-US" sz="2400" dirty="0">
                <a:solidFill>
                  <a:srgbClr val="000000"/>
                </a:solidFill>
                <a:latin typeface="Arial"/>
                <a:ea typeface="Adobe Gothic Std B" panose="020B0800000000000000" pitchFamily="34" charset="-128"/>
                <a:cs typeface="Arial"/>
              </a:rPr>
            </a:br>
            <a:r>
              <a:rPr lang="en-US" sz="2400" dirty="0" smtClean="0">
                <a:solidFill>
                  <a:srgbClr val="000000"/>
                </a:solidFill>
                <a:latin typeface="Arial"/>
                <a:ea typeface="Adobe Gothic Std B" panose="020B0800000000000000" pitchFamily="34" charset="-128"/>
                <a:cs typeface="Arial"/>
              </a:rPr>
              <a:t>computer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8" name="Title 1"/>
          <p:cNvSpPr txBox="1">
            <a:spLocks/>
          </p:cNvSpPr>
          <p:nvPr/>
        </p:nvSpPr>
        <p:spPr>
          <a:xfrm>
            <a:off x="6580596" y="298156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Software </a:t>
            </a:r>
            <a:r>
              <a:rPr lang="en-US" sz="2400" dirty="0" smtClean="0">
                <a:solidFill>
                  <a:srgbClr val="000000"/>
                </a:solidFill>
                <a:latin typeface="Arial"/>
                <a:ea typeface="Adobe Gothic Std B" panose="020B0800000000000000" pitchFamily="34" charset="-128"/>
                <a:cs typeface="Arial"/>
              </a:rPr>
              <a:t>workforce</a:t>
            </a:r>
            <a:endParaRPr lang="en-US" sz="2400" dirty="0">
              <a:solidFill>
                <a:srgbClr val="000000"/>
              </a:solidFill>
              <a:latin typeface="Arial"/>
              <a:ea typeface="Adobe Gothic Std B" panose="020B0800000000000000" pitchFamily="34" charset="-128"/>
              <a:cs typeface="Arial"/>
            </a:endParaRPr>
          </a:p>
        </p:txBody>
      </p:sp>
      <p:sp>
        <p:nvSpPr>
          <p:cNvPr id="5" name="Right Arrow 4"/>
          <p:cNvSpPr/>
          <p:nvPr/>
        </p:nvSpPr>
        <p:spPr>
          <a:xfrm>
            <a:off x="2756393" y="1819442"/>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sp>
        <p:nvSpPr>
          <p:cNvPr id="19" name="Right Arrow 18"/>
          <p:cNvSpPr/>
          <p:nvPr/>
        </p:nvSpPr>
        <p:spPr>
          <a:xfrm>
            <a:off x="5862712" y="1802509"/>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grpSp>
        <p:nvGrpSpPr>
          <p:cNvPr id="16" name="Group 15"/>
          <p:cNvGrpSpPr/>
          <p:nvPr/>
        </p:nvGrpSpPr>
        <p:grpSpPr>
          <a:xfrm>
            <a:off x="780838" y="991600"/>
            <a:ext cx="1384771" cy="1936459"/>
            <a:chOff x="3029469" y="1599257"/>
            <a:chExt cx="1074042" cy="1654239"/>
          </a:xfrm>
        </p:grpSpPr>
        <p:pic>
          <p:nvPicPr>
            <p:cNvPr id="20" name="Picture 19"/>
            <p:cNvPicPr>
              <a:picLocks noChangeAspect="1"/>
            </p:cNvPicPr>
            <p:nvPr/>
          </p:nvPicPr>
          <p:blipFill rotWithShape="1">
            <a:blip r:embed="rId3"/>
            <a:srcRect r="44810"/>
            <a:stretch/>
          </p:blipFill>
          <p:spPr>
            <a:xfrm>
              <a:off x="3029469" y="1601141"/>
              <a:ext cx="208562" cy="393641"/>
            </a:xfrm>
            <a:prstGeom prst="rect">
              <a:avLst/>
            </a:prstGeom>
          </p:spPr>
        </p:pic>
        <p:pic>
          <p:nvPicPr>
            <p:cNvPr id="21" name="Picture 20"/>
            <p:cNvPicPr>
              <a:picLocks noChangeAspect="1"/>
            </p:cNvPicPr>
            <p:nvPr/>
          </p:nvPicPr>
          <p:blipFill rotWithShape="1">
            <a:blip r:embed="rId3"/>
            <a:srcRect l="52202" r="1"/>
            <a:stretch/>
          </p:blipFill>
          <p:spPr>
            <a:xfrm>
              <a:off x="3238030" y="1603021"/>
              <a:ext cx="180622" cy="393641"/>
            </a:xfrm>
            <a:prstGeom prst="rect">
              <a:avLst/>
            </a:prstGeom>
          </p:spPr>
        </p:pic>
        <p:pic>
          <p:nvPicPr>
            <p:cNvPr id="22" name="Picture 21"/>
            <p:cNvPicPr>
              <a:picLocks noChangeAspect="1"/>
            </p:cNvPicPr>
            <p:nvPr/>
          </p:nvPicPr>
          <p:blipFill rotWithShape="1">
            <a:blip r:embed="rId3"/>
            <a:srcRect l="52202" r="1"/>
            <a:stretch/>
          </p:blipFill>
          <p:spPr>
            <a:xfrm>
              <a:off x="3465689" y="1604903"/>
              <a:ext cx="180622" cy="393641"/>
            </a:xfrm>
            <a:prstGeom prst="rect">
              <a:avLst/>
            </a:prstGeom>
          </p:spPr>
        </p:pic>
        <p:pic>
          <p:nvPicPr>
            <p:cNvPr id="23" name="Picture 22"/>
            <p:cNvPicPr>
              <a:picLocks noChangeAspect="1"/>
            </p:cNvPicPr>
            <p:nvPr/>
          </p:nvPicPr>
          <p:blipFill rotWithShape="1">
            <a:blip r:embed="rId3"/>
            <a:srcRect l="52202" r="1"/>
            <a:stretch/>
          </p:blipFill>
          <p:spPr>
            <a:xfrm>
              <a:off x="3683941" y="1606784"/>
              <a:ext cx="180622" cy="393641"/>
            </a:xfrm>
            <a:prstGeom prst="rect">
              <a:avLst/>
            </a:prstGeom>
          </p:spPr>
        </p:pic>
        <p:pic>
          <p:nvPicPr>
            <p:cNvPr id="24" name="Picture 23"/>
            <p:cNvPicPr>
              <a:picLocks noChangeAspect="1"/>
            </p:cNvPicPr>
            <p:nvPr/>
          </p:nvPicPr>
          <p:blipFill rotWithShape="1">
            <a:blip r:embed="rId3"/>
            <a:srcRect l="52202" r="1"/>
            <a:stretch/>
          </p:blipFill>
          <p:spPr>
            <a:xfrm>
              <a:off x="3911600" y="1599257"/>
              <a:ext cx="180622" cy="393641"/>
            </a:xfrm>
            <a:prstGeom prst="rect">
              <a:avLst/>
            </a:prstGeom>
          </p:spPr>
        </p:pic>
        <p:pic>
          <p:nvPicPr>
            <p:cNvPr id="25" name="Picture 24"/>
            <p:cNvPicPr>
              <a:picLocks noChangeAspect="1"/>
            </p:cNvPicPr>
            <p:nvPr/>
          </p:nvPicPr>
          <p:blipFill rotWithShape="1">
            <a:blip r:embed="rId3"/>
            <a:srcRect r="44810"/>
            <a:stretch/>
          </p:blipFill>
          <p:spPr>
            <a:xfrm>
              <a:off x="3040758" y="2016948"/>
              <a:ext cx="208562" cy="393641"/>
            </a:xfrm>
            <a:prstGeom prst="rect">
              <a:avLst/>
            </a:prstGeom>
          </p:spPr>
        </p:pic>
        <p:pic>
          <p:nvPicPr>
            <p:cNvPr id="26" name="Picture 25"/>
            <p:cNvPicPr>
              <a:picLocks noChangeAspect="1"/>
            </p:cNvPicPr>
            <p:nvPr/>
          </p:nvPicPr>
          <p:blipFill rotWithShape="1">
            <a:blip r:embed="rId3"/>
            <a:srcRect l="52202" r="1"/>
            <a:stretch/>
          </p:blipFill>
          <p:spPr>
            <a:xfrm>
              <a:off x="3249319" y="2018828"/>
              <a:ext cx="180622" cy="393641"/>
            </a:xfrm>
            <a:prstGeom prst="rect">
              <a:avLst/>
            </a:prstGeom>
          </p:spPr>
        </p:pic>
        <p:pic>
          <p:nvPicPr>
            <p:cNvPr id="27" name="Picture 26"/>
            <p:cNvPicPr>
              <a:picLocks noChangeAspect="1"/>
            </p:cNvPicPr>
            <p:nvPr/>
          </p:nvPicPr>
          <p:blipFill rotWithShape="1">
            <a:blip r:embed="rId3"/>
            <a:srcRect l="52202" r="1"/>
            <a:stretch/>
          </p:blipFill>
          <p:spPr>
            <a:xfrm>
              <a:off x="3476978" y="2020710"/>
              <a:ext cx="180622" cy="393641"/>
            </a:xfrm>
            <a:prstGeom prst="rect">
              <a:avLst/>
            </a:prstGeom>
          </p:spPr>
        </p:pic>
        <p:pic>
          <p:nvPicPr>
            <p:cNvPr id="28" name="Picture 27"/>
            <p:cNvPicPr>
              <a:picLocks noChangeAspect="1"/>
            </p:cNvPicPr>
            <p:nvPr/>
          </p:nvPicPr>
          <p:blipFill rotWithShape="1">
            <a:blip r:embed="rId3"/>
            <a:srcRect l="52202" r="1"/>
            <a:stretch/>
          </p:blipFill>
          <p:spPr>
            <a:xfrm>
              <a:off x="3695230" y="2022591"/>
              <a:ext cx="180622" cy="393641"/>
            </a:xfrm>
            <a:prstGeom prst="rect">
              <a:avLst/>
            </a:prstGeom>
          </p:spPr>
        </p:pic>
        <p:pic>
          <p:nvPicPr>
            <p:cNvPr id="29" name="Picture 28"/>
            <p:cNvPicPr>
              <a:picLocks noChangeAspect="1"/>
            </p:cNvPicPr>
            <p:nvPr/>
          </p:nvPicPr>
          <p:blipFill rotWithShape="1">
            <a:blip r:embed="rId3"/>
            <a:srcRect l="52202" r="1"/>
            <a:stretch/>
          </p:blipFill>
          <p:spPr>
            <a:xfrm>
              <a:off x="3922889" y="2015064"/>
              <a:ext cx="180622" cy="393641"/>
            </a:xfrm>
            <a:prstGeom prst="rect">
              <a:avLst/>
            </a:prstGeom>
          </p:spPr>
        </p:pic>
        <p:pic>
          <p:nvPicPr>
            <p:cNvPr id="30" name="Picture 29"/>
            <p:cNvPicPr>
              <a:picLocks noChangeAspect="1"/>
            </p:cNvPicPr>
            <p:nvPr/>
          </p:nvPicPr>
          <p:blipFill rotWithShape="1">
            <a:blip r:embed="rId3"/>
            <a:srcRect r="44810"/>
            <a:stretch/>
          </p:blipFill>
          <p:spPr>
            <a:xfrm>
              <a:off x="3040758" y="2430876"/>
              <a:ext cx="208562" cy="393641"/>
            </a:xfrm>
            <a:prstGeom prst="rect">
              <a:avLst/>
            </a:prstGeom>
          </p:spPr>
        </p:pic>
        <p:pic>
          <p:nvPicPr>
            <p:cNvPr id="31" name="Picture 30"/>
            <p:cNvPicPr>
              <a:picLocks noChangeAspect="1"/>
            </p:cNvPicPr>
            <p:nvPr/>
          </p:nvPicPr>
          <p:blipFill rotWithShape="1">
            <a:blip r:embed="rId3"/>
            <a:srcRect l="52202" r="1"/>
            <a:stretch/>
          </p:blipFill>
          <p:spPr>
            <a:xfrm>
              <a:off x="3249319" y="2432756"/>
              <a:ext cx="180622" cy="393641"/>
            </a:xfrm>
            <a:prstGeom prst="rect">
              <a:avLst/>
            </a:prstGeom>
          </p:spPr>
        </p:pic>
        <p:pic>
          <p:nvPicPr>
            <p:cNvPr id="32" name="Picture 31"/>
            <p:cNvPicPr>
              <a:picLocks noChangeAspect="1"/>
            </p:cNvPicPr>
            <p:nvPr/>
          </p:nvPicPr>
          <p:blipFill rotWithShape="1">
            <a:blip r:embed="rId3"/>
            <a:srcRect l="52202" r="1"/>
            <a:stretch/>
          </p:blipFill>
          <p:spPr>
            <a:xfrm>
              <a:off x="3476978" y="2434638"/>
              <a:ext cx="180622" cy="393641"/>
            </a:xfrm>
            <a:prstGeom prst="rect">
              <a:avLst/>
            </a:prstGeom>
          </p:spPr>
        </p:pic>
        <p:pic>
          <p:nvPicPr>
            <p:cNvPr id="33" name="Picture 32"/>
            <p:cNvPicPr>
              <a:picLocks noChangeAspect="1"/>
            </p:cNvPicPr>
            <p:nvPr/>
          </p:nvPicPr>
          <p:blipFill rotWithShape="1">
            <a:blip r:embed="rId3"/>
            <a:srcRect l="52202" r="1"/>
            <a:stretch/>
          </p:blipFill>
          <p:spPr>
            <a:xfrm>
              <a:off x="3695230" y="2436519"/>
              <a:ext cx="180622" cy="393641"/>
            </a:xfrm>
            <a:prstGeom prst="rect">
              <a:avLst/>
            </a:prstGeom>
          </p:spPr>
        </p:pic>
        <p:pic>
          <p:nvPicPr>
            <p:cNvPr id="34" name="Picture 33"/>
            <p:cNvPicPr>
              <a:picLocks noChangeAspect="1"/>
            </p:cNvPicPr>
            <p:nvPr/>
          </p:nvPicPr>
          <p:blipFill rotWithShape="1">
            <a:blip r:embed="rId3"/>
            <a:srcRect l="52202" r="1"/>
            <a:stretch/>
          </p:blipFill>
          <p:spPr>
            <a:xfrm>
              <a:off x="3922889" y="2428992"/>
              <a:ext cx="180622" cy="393641"/>
            </a:xfrm>
            <a:prstGeom prst="rect">
              <a:avLst/>
            </a:prstGeom>
          </p:spPr>
        </p:pic>
        <p:pic>
          <p:nvPicPr>
            <p:cNvPr id="35" name="Picture 34"/>
            <p:cNvPicPr>
              <a:picLocks noChangeAspect="1"/>
            </p:cNvPicPr>
            <p:nvPr/>
          </p:nvPicPr>
          <p:blipFill rotWithShape="1">
            <a:blip r:embed="rId3"/>
            <a:srcRect r="44810"/>
            <a:stretch/>
          </p:blipFill>
          <p:spPr>
            <a:xfrm>
              <a:off x="3031351" y="2854212"/>
              <a:ext cx="208562" cy="393641"/>
            </a:xfrm>
            <a:prstGeom prst="rect">
              <a:avLst/>
            </a:prstGeom>
          </p:spPr>
        </p:pic>
        <p:pic>
          <p:nvPicPr>
            <p:cNvPr id="36" name="Picture 35"/>
            <p:cNvPicPr>
              <a:picLocks noChangeAspect="1"/>
            </p:cNvPicPr>
            <p:nvPr/>
          </p:nvPicPr>
          <p:blipFill rotWithShape="1">
            <a:blip r:embed="rId3"/>
            <a:srcRect l="52202" r="1"/>
            <a:stretch/>
          </p:blipFill>
          <p:spPr>
            <a:xfrm>
              <a:off x="3239912" y="2856092"/>
              <a:ext cx="180622" cy="393641"/>
            </a:xfrm>
            <a:prstGeom prst="rect">
              <a:avLst/>
            </a:prstGeom>
          </p:spPr>
        </p:pic>
        <p:pic>
          <p:nvPicPr>
            <p:cNvPr id="37" name="Picture 36"/>
            <p:cNvPicPr>
              <a:picLocks noChangeAspect="1"/>
            </p:cNvPicPr>
            <p:nvPr/>
          </p:nvPicPr>
          <p:blipFill rotWithShape="1">
            <a:blip r:embed="rId3"/>
            <a:srcRect l="52202" r="1"/>
            <a:stretch/>
          </p:blipFill>
          <p:spPr>
            <a:xfrm>
              <a:off x="3467571" y="2857974"/>
              <a:ext cx="180622" cy="393641"/>
            </a:xfrm>
            <a:prstGeom prst="rect">
              <a:avLst/>
            </a:prstGeom>
          </p:spPr>
        </p:pic>
        <p:pic>
          <p:nvPicPr>
            <p:cNvPr id="38" name="Picture 37"/>
            <p:cNvPicPr>
              <a:picLocks noChangeAspect="1"/>
            </p:cNvPicPr>
            <p:nvPr/>
          </p:nvPicPr>
          <p:blipFill rotWithShape="1">
            <a:blip r:embed="rId3"/>
            <a:srcRect l="52202" r="1"/>
            <a:stretch/>
          </p:blipFill>
          <p:spPr>
            <a:xfrm>
              <a:off x="3685823" y="2859855"/>
              <a:ext cx="180622" cy="393641"/>
            </a:xfrm>
            <a:prstGeom prst="rect">
              <a:avLst/>
            </a:prstGeom>
          </p:spPr>
        </p:pic>
        <p:pic>
          <p:nvPicPr>
            <p:cNvPr id="39" name="Picture 38"/>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40" name="Group 39"/>
          <p:cNvGrpSpPr/>
          <p:nvPr/>
        </p:nvGrpSpPr>
        <p:grpSpPr>
          <a:xfrm>
            <a:off x="4018865" y="1012297"/>
            <a:ext cx="1384771" cy="1936459"/>
            <a:chOff x="3029469" y="1599257"/>
            <a:chExt cx="1074042" cy="1654239"/>
          </a:xfrm>
        </p:grpSpPr>
        <p:pic>
          <p:nvPicPr>
            <p:cNvPr id="41" name="Picture 40"/>
            <p:cNvPicPr>
              <a:picLocks noChangeAspect="1"/>
            </p:cNvPicPr>
            <p:nvPr/>
          </p:nvPicPr>
          <p:blipFill rotWithShape="1">
            <a:blip r:embed="rId3"/>
            <a:srcRect r="44810"/>
            <a:stretch/>
          </p:blipFill>
          <p:spPr>
            <a:xfrm>
              <a:off x="3029469" y="1601141"/>
              <a:ext cx="208562" cy="393641"/>
            </a:xfrm>
            <a:prstGeom prst="rect">
              <a:avLst/>
            </a:prstGeom>
          </p:spPr>
        </p:pic>
        <p:pic>
          <p:nvPicPr>
            <p:cNvPr id="42" name="Picture 41"/>
            <p:cNvPicPr>
              <a:picLocks noChangeAspect="1"/>
            </p:cNvPicPr>
            <p:nvPr/>
          </p:nvPicPr>
          <p:blipFill rotWithShape="1">
            <a:blip r:embed="rId3"/>
            <a:srcRect l="52202" r="1"/>
            <a:stretch/>
          </p:blipFill>
          <p:spPr>
            <a:xfrm>
              <a:off x="3238030" y="1603021"/>
              <a:ext cx="180622" cy="393641"/>
            </a:xfrm>
            <a:prstGeom prst="rect">
              <a:avLst/>
            </a:prstGeom>
          </p:spPr>
        </p:pic>
        <p:pic>
          <p:nvPicPr>
            <p:cNvPr id="43" name="Picture 42"/>
            <p:cNvPicPr>
              <a:picLocks noChangeAspect="1"/>
            </p:cNvPicPr>
            <p:nvPr/>
          </p:nvPicPr>
          <p:blipFill rotWithShape="1">
            <a:blip r:embed="rId3"/>
            <a:srcRect l="52202" r="1"/>
            <a:stretch/>
          </p:blipFill>
          <p:spPr>
            <a:xfrm>
              <a:off x="3465689" y="1604903"/>
              <a:ext cx="180622" cy="393641"/>
            </a:xfrm>
            <a:prstGeom prst="rect">
              <a:avLst/>
            </a:prstGeom>
          </p:spPr>
        </p:pic>
        <p:pic>
          <p:nvPicPr>
            <p:cNvPr id="44" name="Picture 43"/>
            <p:cNvPicPr>
              <a:picLocks noChangeAspect="1"/>
            </p:cNvPicPr>
            <p:nvPr/>
          </p:nvPicPr>
          <p:blipFill rotWithShape="1">
            <a:blip r:embed="rId3"/>
            <a:srcRect l="52202" r="1"/>
            <a:stretch/>
          </p:blipFill>
          <p:spPr>
            <a:xfrm>
              <a:off x="3683941" y="1606784"/>
              <a:ext cx="180622" cy="393641"/>
            </a:xfrm>
            <a:prstGeom prst="rect">
              <a:avLst/>
            </a:prstGeom>
          </p:spPr>
        </p:pic>
        <p:pic>
          <p:nvPicPr>
            <p:cNvPr id="45" name="Picture 44"/>
            <p:cNvPicPr>
              <a:picLocks noChangeAspect="1"/>
            </p:cNvPicPr>
            <p:nvPr/>
          </p:nvPicPr>
          <p:blipFill rotWithShape="1">
            <a:blip r:embed="rId3"/>
            <a:srcRect l="52202" r="1"/>
            <a:stretch/>
          </p:blipFill>
          <p:spPr>
            <a:xfrm>
              <a:off x="3911600" y="1599257"/>
              <a:ext cx="180622" cy="393641"/>
            </a:xfrm>
            <a:prstGeom prst="rect">
              <a:avLst/>
            </a:prstGeom>
          </p:spPr>
        </p:pic>
        <p:pic>
          <p:nvPicPr>
            <p:cNvPr id="46" name="Picture 45"/>
            <p:cNvPicPr>
              <a:picLocks noChangeAspect="1"/>
            </p:cNvPicPr>
            <p:nvPr/>
          </p:nvPicPr>
          <p:blipFill rotWithShape="1">
            <a:blip r:embed="rId3"/>
            <a:srcRect r="44810"/>
            <a:stretch/>
          </p:blipFill>
          <p:spPr>
            <a:xfrm>
              <a:off x="3040758" y="2016948"/>
              <a:ext cx="208562" cy="393641"/>
            </a:xfrm>
            <a:prstGeom prst="rect">
              <a:avLst/>
            </a:prstGeom>
          </p:spPr>
        </p:pic>
        <p:pic>
          <p:nvPicPr>
            <p:cNvPr id="47" name="Picture 46"/>
            <p:cNvPicPr>
              <a:picLocks noChangeAspect="1"/>
            </p:cNvPicPr>
            <p:nvPr/>
          </p:nvPicPr>
          <p:blipFill rotWithShape="1">
            <a:blip r:embed="rId3"/>
            <a:srcRect l="52202" r="1"/>
            <a:stretch/>
          </p:blipFill>
          <p:spPr>
            <a:xfrm>
              <a:off x="3249319" y="2018828"/>
              <a:ext cx="180622" cy="393641"/>
            </a:xfrm>
            <a:prstGeom prst="rect">
              <a:avLst/>
            </a:prstGeom>
          </p:spPr>
        </p:pic>
        <p:pic>
          <p:nvPicPr>
            <p:cNvPr id="48" name="Picture 47"/>
            <p:cNvPicPr>
              <a:picLocks noChangeAspect="1"/>
            </p:cNvPicPr>
            <p:nvPr/>
          </p:nvPicPr>
          <p:blipFill rotWithShape="1">
            <a:blip r:embed="rId3"/>
            <a:srcRect l="52202" r="1"/>
            <a:stretch/>
          </p:blipFill>
          <p:spPr>
            <a:xfrm>
              <a:off x="3476978" y="2020710"/>
              <a:ext cx="180622" cy="393641"/>
            </a:xfrm>
            <a:prstGeom prst="rect">
              <a:avLst/>
            </a:prstGeom>
          </p:spPr>
        </p:pic>
        <p:pic>
          <p:nvPicPr>
            <p:cNvPr id="49" name="Picture 48"/>
            <p:cNvPicPr>
              <a:picLocks noChangeAspect="1"/>
            </p:cNvPicPr>
            <p:nvPr/>
          </p:nvPicPr>
          <p:blipFill rotWithShape="1">
            <a:blip r:embed="rId3"/>
            <a:srcRect l="52202" r="1"/>
            <a:stretch/>
          </p:blipFill>
          <p:spPr>
            <a:xfrm>
              <a:off x="3695230" y="2022591"/>
              <a:ext cx="180622" cy="393641"/>
            </a:xfrm>
            <a:prstGeom prst="rect">
              <a:avLst/>
            </a:prstGeom>
          </p:spPr>
        </p:pic>
        <p:pic>
          <p:nvPicPr>
            <p:cNvPr id="50" name="Picture 49"/>
            <p:cNvPicPr>
              <a:picLocks noChangeAspect="1"/>
            </p:cNvPicPr>
            <p:nvPr/>
          </p:nvPicPr>
          <p:blipFill rotWithShape="1">
            <a:blip r:embed="rId3"/>
            <a:srcRect l="52202" r="1"/>
            <a:stretch/>
          </p:blipFill>
          <p:spPr>
            <a:xfrm>
              <a:off x="3922889" y="2015064"/>
              <a:ext cx="180622" cy="393641"/>
            </a:xfrm>
            <a:prstGeom prst="rect">
              <a:avLst/>
            </a:prstGeom>
          </p:spPr>
        </p:pic>
        <p:pic>
          <p:nvPicPr>
            <p:cNvPr id="51" name="Picture 50"/>
            <p:cNvPicPr>
              <a:picLocks noChangeAspect="1"/>
            </p:cNvPicPr>
            <p:nvPr/>
          </p:nvPicPr>
          <p:blipFill rotWithShape="1">
            <a:blip r:embed="rId3"/>
            <a:srcRect r="44810"/>
            <a:stretch/>
          </p:blipFill>
          <p:spPr>
            <a:xfrm>
              <a:off x="3040758" y="2430876"/>
              <a:ext cx="208562" cy="393641"/>
            </a:xfrm>
            <a:prstGeom prst="rect">
              <a:avLst/>
            </a:prstGeom>
          </p:spPr>
        </p:pic>
        <p:pic>
          <p:nvPicPr>
            <p:cNvPr id="52" name="Picture 51"/>
            <p:cNvPicPr>
              <a:picLocks noChangeAspect="1"/>
            </p:cNvPicPr>
            <p:nvPr/>
          </p:nvPicPr>
          <p:blipFill rotWithShape="1">
            <a:blip r:embed="rId3"/>
            <a:srcRect l="52202" r="1"/>
            <a:stretch/>
          </p:blipFill>
          <p:spPr>
            <a:xfrm>
              <a:off x="3249319" y="2432756"/>
              <a:ext cx="180622" cy="393641"/>
            </a:xfrm>
            <a:prstGeom prst="rect">
              <a:avLst/>
            </a:prstGeom>
          </p:spPr>
        </p:pic>
        <p:pic>
          <p:nvPicPr>
            <p:cNvPr id="53" name="Picture 52"/>
            <p:cNvPicPr>
              <a:picLocks noChangeAspect="1"/>
            </p:cNvPicPr>
            <p:nvPr/>
          </p:nvPicPr>
          <p:blipFill rotWithShape="1">
            <a:blip r:embed="rId3"/>
            <a:srcRect l="52202" r="1"/>
            <a:stretch/>
          </p:blipFill>
          <p:spPr>
            <a:xfrm>
              <a:off x="3476978" y="2434638"/>
              <a:ext cx="180622" cy="393641"/>
            </a:xfrm>
            <a:prstGeom prst="rect">
              <a:avLst/>
            </a:prstGeom>
          </p:spPr>
        </p:pic>
        <p:pic>
          <p:nvPicPr>
            <p:cNvPr id="54" name="Picture 53"/>
            <p:cNvPicPr>
              <a:picLocks noChangeAspect="1"/>
            </p:cNvPicPr>
            <p:nvPr/>
          </p:nvPicPr>
          <p:blipFill rotWithShape="1">
            <a:blip r:embed="rId3"/>
            <a:srcRect l="52202" r="1"/>
            <a:stretch/>
          </p:blipFill>
          <p:spPr>
            <a:xfrm>
              <a:off x="3695230" y="2436519"/>
              <a:ext cx="180622" cy="393641"/>
            </a:xfrm>
            <a:prstGeom prst="rect">
              <a:avLst/>
            </a:prstGeom>
          </p:spPr>
        </p:pic>
        <p:pic>
          <p:nvPicPr>
            <p:cNvPr id="55" name="Picture 54"/>
            <p:cNvPicPr>
              <a:picLocks noChangeAspect="1"/>
            </p:cNvPicPr>
            <p:nvPr/>
          </p:nvPicPr>
          <p:blipFill rotWithShape="1">
            <a:blip r:embed="rId3"/>
            <a:srcRect l="52202" r="1"/>
            <a:stretch/>
          </p:blipFill>
          <p:spPr>
            <a:xfrm>
              <a:off x="3922889" y="2428992"/>
              <a:ext cx="180622" cy="393641"/>
            </a:xfrm>
            <a:prstGeom prst="rect">
              <a:avLst/>
            </a:prstGeom>
          </p:spPr>
        </p:pic>
        <p:pic>
          <p:nvPicPr>
            <p:cNvPr id="56" name="Picture 55"/>
            <p:cNvPicPr>
              <a:picLocks noChangeAspect="1"/>
            </p:cNvPicPr>
            <p:nvPr/>
          </p:nvPicPr>
          <p:blipFill rotWithShape="1">
            <a:blip r:embed="rId3"/>
            <a:srcRect r="44810"/>
            <a:stretch/>
          </p:blipFill>
          <p:spPr>
            <a:xfrm>
              <a:off x="3031351" y="2854212"/>
              <a:ext cx="208562" cy="393641"/>
            </a:xfrm>
            <a:prstGeom prst="rect">
              <a:avLst/>
            </a:prstGeom>
          </p:spPr>
        </p:pic>
        <p:pic>
          <p:nvPicPr>
            <p:cNvPr id="57" name="Picture 56"/>
            <p:cNvPicPr>
              <a:picLocks noChangeAspect="1"/>
            </p:cNvPicPr>
            <p:nvPr/>
          </p:nvPicPr>
          <p:blipFill rotWithShape="1">
            <a:blip r:embed="rId3"/>
            <a:srcRect l="52202" r="1"/>
            <a:stretch/>
          </p:blipFill>
          <p:spPr>
            <a:xfrm>
              <a:off x="3239912" y="2856092"/>
              <a:ext cx="180622" cy="393641"/>
            </a:xfrm>
            <a:prstGeom prst="rect">
              <a:avLst/>
            </a:prstGeom>
          </p:spPr>
        </p:pic>
        <p:pic>
          <p:nvPicPr>
            <p:cNvPr id="58" name="Picture 57"/>
            <p:cNvPicPr>
              <a:picLocks noChangeAspect="1"/>
            </p:cNvPicPr>
            <p:nvPr/>
          </p:nvPicPr>
          <p:blipFill rotWithShape="1">
            <a:blip r:embed="rId3"/>
            <a:srcRect l="52202" r="1"/>
            <a:stretch/>
          </p:blipFill>
          <p:spPr>
            <a:xfrm>
              <a:off x="3467571" y="2857974"/>
              <a:ext cx="180622" cy="393641"/>
            </a:xfrm>
            <a:prstGeom prst="rect">
              <a:avLst/>
            </a:prstGeom>
          </p:spPr>
        </p:pic>
        <p:pic>
          <p:nvPicPr>
            <p:cNvPr id="59" name="Picture 58"/>
            <p:cNvPicPr>
              <a:picLocks noChangeAspect="1"/>
            </p:cNvPicPr>
            <p:nvPr/>
          </p:nvPicPr>
          <p:blipFill rotWithShape="1">
            <a:blip r:embed="rId3"/>
            <a:srcRect l="52202" r="1"/>
            <a:stretch/>
          </p:blipFill>
          <p:spPr>
            <a:xfrm>
              <a:off x="3685823" y="2859855"/>
              <a:ext cx="180622" cy="393641"/>
            </a:xfrm>
            <a:prstGeom prst="rect">
              <a:avLst/>
            </a:prstGeom>
          </p:spPr>
        </p:pic>
        <p:pic>
          <p:nvPicPr>
            <p:cNvPr id="60" name="Picture 59"/>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61" name="Group 60"/>
          <p:cNvGrpSpPr/>
          <p:nvPr/>
        </p:nvGrpSpPr>
        <p:grpSpPr>
          <a:xfrm>
            <a:off x="7048047" y="984073"/>
            <a:ext cx="1384771" cy="1936459"/>
            <a:chOff x="3029469" y="1599257"/>
            <a:chExt cx="1074042" cy="1654239"/>
          </a:xfrm>
        </p:grpSpPr>
        <p:pic>
          <p:nvPicPr>
            <p:cNvPr id="62" name="Picture 61"/>
            <p:cNvPicPr>
              <a:picLocks noChangeAspect="1"/>
            </p:cNvPicPr>
            <p:nvPr/>
          </p:nvPicPr>
          <p:blipFill rotWithShape="1">
            <a:blip r:embed="rId3"/>
            <a:srcRect r="44810"/>
            <a:stretch/>
          </p:blipFill>
          <p:spPr>
            <a:xfrm>
              <a:off x="3029469" y="1601141"/>
              <a:ext cx="208562" cy="393641"/>
            </a:xfrm>
            <a:prstGeom prst="rect">
              <a:avLst/>
            </a:prstGeom>
          </p:spPr>
        </p:pic>
        <p:pic>
          <p:nvPicPr>
            <p:cNvPr id="63" name="Picture 62"/>
            <p:cNvPicPr>
              <a:picLocks noChangeAspect="1"/>
            </p:cNvPicPr>
            <p:nvPr/>
          </p:nvPicPr>
          <p:blipFill rotWithShape="1">
            <a:blip r:embed="rId3"/>
            <a:srcRect l="52202" r="1"/>
            <a:stretch/>
          </p:blipFill>
          <p:spPr>
            <a:xfrm>
              <a:off x="3238030" y="1603021"/>
              <a:ext cx="180622" cy="393641"/>
            </a:xfrm>
            <a:prstGeom prst="rect">
              <a:avLst/>
            </a:prstGeom>
          </p:spPr>
        </p:pic>
        <p:pic>
          <p:nvPicPr>
            <p:cNvPr id="64" name="Picture 63"/>
            <p:cNvPicPr>
              <a:picLocks noChangeAspect="1"/>
            </p:cNvPicPr>
            <p:nvPr/>
          </p:nvPicPr>
          <p:blipFill rotWithShape="1">
            <a:blip r:embed="rId3"/>
            <a:srcRect l="52202" r="1"/>
            <a:stretch/>
          </p:blipFill>
          <p:spPr>
            <a:xfrm>
              <a:off x="3465689" y="1604903"/>
              <a:ext cx="180622" cy="393641"/>
            </a:xfrm>
            <a:prstGeom prst="rect">
              <a:avLst/>
            </a:prstGeom>
          </p:spPr>
        </p:pic>
        <p:pic>
          <p:nvPicPr>
            <p:cNvPr id="65" name="Picture 64"/>
            <p:cNvPicPr>
              <a:picLocks noChangeAspect="1"/>
            </p:cNvPicPr>
            <p:nvPr/>
          </p:nvPicPr>
          <p:blipFill rotWithShape="1">
            <a:blip r:embed="rId3"/>
            <a:srcRect l="52202" r="1"/>
            <a:stretch/>
          </p:blipFill>
          <p:spPr>
            <a:xfrm>
              <a:off x="3683941" y="1606784"/>
              <a:ext cx="180622" cy="393641"/>
            </a:xfrm>
            <a:prstGeom prst="rect">
              <a:avLst/>
            </a:prstGeom>
          </p:spPr>
        </p:pic>
        <p:pic>
          <p:nvPicPr>
            <p:cNvPr id="66" name="Picture 65"/>
            <p:cNvPicPr>
              <a:picLocks noChangeAspect="1"/>
            </p:cNvPicPr>
            <p:nvPr/>
          </p:nvPicPr>
          <p:blipFill rotWithShape="1">
            <a:blip r:embed="rId3"/>
            <a:srcRect l="52202" r="1"/>
            <a:stretch/>
          </p:blipFill>
          <p:spPr>
            <a:xfrm>
              <a:off x="3911600" y="1599257"/>
              <a:ext cx="180622" cy="393641"/>
            </a:xfrm>
            <a:prstGeom prst="rect">
              <a:avLst/>
            </a:prstGeom>
          </p:spPr>
        </p:pic>
        <p:pic>
          <p:nvPicPr>
            <p:cNvPr id="67" name="Picture 66"/>
            <p:cNvPicPr>
              <a:picLocks noChangeAspect="1"/>
            </p:cNvPicPr>
            <p:nvPr/>
          </p:nvPicPr>
          <p:blipFill rotWithShape="1">
            <a:blip r:embed="rId3"/>
            <a:srcRect r="44810"/>
            <a:stretch/>
          </p:blipFill>
          <p:spPr>
            <a:xfrm>
              <a:off x="3040758" y="2016948"/>
              <a:ext cx="208562" cy="393641"/>
            </a:xfrm>
            <a:prstGeom prst="rect">
              <a:avLst/>
            </a:prstGeom>
          </p:spPr>
        </p:pic>
        <p:pic>
          <p:nvPicPr>
            <p:cNvPr id="68" name="Picture 67"/>
            <p:cNvPicPr>
              <a:picLocks noChangeAspect="1"/>
            </p:cNvPicPr>
            <p:nvPr/>
          </p:nvPicPr>
          <p:blipFill rotWithShape="1">
            <a:blip r:embed="rId3"/>
            <a:srcRect l="52202" r="1"/>
            <a:stretch/>
          </p:blipFill>
          <p:spPr>
            <a:xfrm>
              <a:off x="3249319" y="2018828"/>
              <a:ext cx="180622" cy="393641"/>
            </a:xfrm>
            <a:prstGeom prst="rect">
              <a:avLst/>
            </a:prstGeom>
          </p:spPr>
        </p:pic>
        <p:pic>
          <p:nvPicPr>
            <p:cNvPr id="69" name="Picture 68"/>
            <p:cNvPicPr>
              <a:picLocks noChangeAspect="1"/>
            </p:cNvPicPr>
            <p:nvPr/>
          </p:nvPicPr>
          <p:blipFill rotWithShape="1">
            <a:blip r:embed="rId3"/>
            <a:srcRect l="52202" r="1"/>
            <a:stretch/>
          </p:blipFill>
          <p:spPr>
            <a:xfrm>
              <a:off x="3476978" y="2020710"/>
              <a:ext cx="180622" cy="393641"/>
            </a:xfrm>
            <a:prstGeom prst="rect">
              <a:avLst/>
            </a:prstGeom>
          </p:spPr>
        </p:pic>
        <p:pic>
          <p:nvPicPr>
            <p:cNvPr id="70" name="Picture 69"/>
            <p:cNvPicPr>
              <a:picLocks noChangeAspect="1"/>
            </p:cNvPicPr>
            <p:nvPr/>
          </p:nvPicPr>
          <p:blipFill rotWithShape="1">
            <a:blip r:embed="rId3"/>
            <a:srcRect l="52202" r="1"/>
            <a:stretch/>
          </p:blipFill>
          <p:spPr>
            <a:xfrm>
              <a:off x="3695230" y="2022591"/>
              <a:ext cx="180622" cy="393641"/>
            </a:xfrm>
            <a:prstGeom prst="rect">
              <a:avLst/>
            </a:prstGeom>
          </p:spPr>
        </p:pic>
        <p:pic>
          <p:nvPicPr>
            <p:cNvPr id="71" name="Picture 70"/>
            <p:cNvPicPr>
              <a:picLocks noChangeAspect="1"/>
            </p:cNvPicPr>
            <p:nvPr/>
          </p:nvPicPr>
          <p:blipFill rotWithShape="1">
            <a:blip r:embed="rId3"/>
            <a:srcRect l="52202" r="1"/>
            <a:stretch/>
          </p:blipFill>
          <p:spPr>
            <a:xfrm>
              <a:off x="3922889" y="2015064"/>
              <a:ext cx="180622" cy="393641"/>
            </a:xfrm>
            <a:prstGeom prst="rect">
              <a:avLst/>
            </a:prstGeom>
          </p:spPr>
        </p:pic>
        <p:pic>
          <p:nvPicPr>
            <p:cNvPr id="72" name="Picture 71"/>
            <p:cNvPicPr>
              <a:picLocks noChangeAspect="1"/>
            </p:cNvPicPr>
            <p:nvPr/>
          </p:nvPicPr>
          <p:blipFill rotWithShape="1">
            <a:blip r:embed="rId3"/>
            <a:srcRect r="44810"/>
            <a:stretch/>
          </p:blipFill>
          <p:spPr>
            <a:xfrm>
              <a:off x="3040758" y="2430876"/>
              <a:ext cx="208562" cy="393641"/>
            </a:xfrm>
            <a:prstGeom prst="rect">
              <a:avLst/>
            </a:prstGeom>
          </p:spPr>
        </p:pic>
        <p:pic>
          <p:nvPicPr>
            <p:cNvPr id="73" name="Picture 72"/>
            <p:cNvPicPr>
              <a:picLocks noChangeAspect="1"/>
            </p:cNvPicPr>
            <p:nvPr/>
          </p:nvPicPr>
          <p:blipFill rotWithShape="1">
            <a:blip r:embed="rId3"/>
            <a:srcRect l="52202" r="1"/>
            <a:stretch/>
          </p:blipFill>
          <p:spPr>
            <a:xfrm>
              <a:off x="3249319" y="2432756"/>
              <a:ext cx="180622" cy="393641"/>
            </a:xfrm>
            <a:prstGeom prst="rect">
              <a:avLst/>
            </a:prstGeom>
          </p:spPr>
        </p:pic>
        <p:pic>
          <p:nvPicPr>
            <p:cNvPr id="74" name="Picture 73"/>
            <p:cNvPicPr>
              <a:picLocks noChangeAspect="1"/>
            </p:cNvPicPr>
            <p:nvPr/>
          </p:nvPicPr>
          <p:blipFill rotWithShape="1">
            <a:blip r:embed="rId3"/>
            <a:srcRect l="52202" r="1"/>
            <a:stretch/>
          </p:blipFill>
          <p:spPr>
            <a:xfrm>
              <a:off x="3476978" y="2434638"/>
              <a:ext cx="180622" cy="393641"/>
            </a:xfrm>
            <a:prstGeom prst="rect">
              <a:avLst/>
            </a:prstGeom>
          </p:spPr>
        </p:pic>
        <p:pic>
          <p:nvPicPr>
            <p:cNvPr id="75" name="Picture 74"/>
            <p:cNvPicPr>
              <a:picLocks noChangeAspect="1"/>
            </p:cNvPicPr>
            <p:nvPr/>
          </p:nvPicPr>
          <p:blipFill rotWithShape="1">
            <a:blip r:embed="rId3"/>
            <a:srcRect l="52202" r="1"/>
            <a:stretch/>
          </p:blipFill>
          <p:spPr>
            <a:xfrm>
              <a:off x="3695230" y="2436519"/>
              <a:ext cx="180622" cy="393641"/>
            </a:xfrm>
            <a:prstGeom prst="rect">
              <a:avLst/>
            </a:prstGeom>
          </p:spPr>
        </p:pic>
        <p:pic>
          <p:nvPicPr>
            <p:cNvPr id="76" name="Picture 75"/>
            <p:cNvPicPr>
              <a:picLocks noChangeAspect="1"/>
            </p:cNvPicPr>
            <p:nvPr/>
          </p:nvPicPr>
          <p:blipFill rotWithShape="1">
            <a:blip r:embed="rId3"/>
            <a:srcRect l="52202" r="1"/>
            <a:stretch/>
          </p:blipFill>
          <p:spPr>
            <a:xfrm>
              <a:off x="3922889" y="2428992"/>
              <a:ext cx="180622" cy="393641"/>
            </a:xfrm>
            <a:prstGeom prst="rect">
              <a:avLst/>
            </a:prstGeom>
          </p:spPr>
        </p:pic>
        <p:pic>
          <p:nvPicPr>
            <p:cNvPr id="77" name="Picture 76"/>
            <p:cNvPicPr>
              <a:picLocks noChangeAspect="1"/>
            </p:cNvPicPr>
            <p:nvPr/>
          </p:nvPicPr>
          <p:blipFill rotWithShape="1">
            <a:blip r:embed="rId3"/>
            <a:srcRect r="44810"/>
            <a:stretch/>
          </p:blipFill>
          <p:spPr>
            <a:xfrm>
              <a:off x="3031351" y="2854212"/>
              <a:ext cx="208562" cy="393641"/>
            </a:xfrm>
            <a:prstGeom prst="rect">
              <a:avLst/>
            </a:prstGeom>
          </p:spPr>
        </p:pic>
        <p:pic>
          <p:nvPicPr>
            <p:cNvPr id="78" name="Picture 77"/>
            <p:cNvPicPr>
              <a:picLocks noChangeAspect="1"/>
            </p:cNvPicPr>
            <p:nvPr/>
          </p:nvPicPr>
          <p:blipFill rotWithShape="1">
            <a:blip r:embed="rId3"/>
            <a:srcRect l="52202" r="1"/>
            <a:stretch/>
          </p:blipFill>
          <p:spPr>
            <a:xfrm>
              <a:off x="3239912" y="2856092"/>
              <a:ext cx="180622" cy="393641"/>
            </a:xfrm>
            <a:prstGeom prst="rect">
              <a:avLst/>
            </a:prstGeom>
          </p:spPr>
        </p:pic>
        <p:pic>
          <p:nvPicPr>
            <p:cNvPr id="79" name="Picture 78"/>
            <p:cNvPicPr>
              <a:picLocks noChangeAspect="1"/>
            </p:cNvPicPr>
            <p:nvPr/>
          </p:nvPicPr>
          <p:blipFill rotWithShape="1">
            <a:blip r:embed="rId3"/>
            <a:srcRect l="52202" r="1"/>
            <a:stretch/>
          </p:blipFill>
          <p:spPr>
            <a:xfrm>
              <a:off x="3467571" y="2857974"/>
              <a:ext cx="180622" cy="393641"/>
            </a:xfrm>
            <a:prstGeom prst="rect">
              <a:avLst/>
            </a:prstGeom>
          </p:spPr>
        </p:pic>
        <p:pic>
          <p:nvPicPr>
            <p:cNvPr id="80" name="Picture 79"/>
            <p:cNvPicPr>
              <a:picLocks noChangeAspect="1"/>
            </p:cNvPicPr>
            <p:nvPr/>
          </p:nvPicPr>
          <p:blipFill rotWithShape="1">
            <a:blip r:embed="rId3"/>
            <a:srcRect l="52202" r="1"/>
            <a:stretch/>
          </p:blipFill>
          <p:spPr>
            <a:xfrm>
              <a:off x="3685823" y="2859855"/>
              <a:ext cx="180622" cy="393641"/>
            </a:xfrm>
            <a:prstGeom prst="rect">
              <a:avLst/>
            </a:prstGeom>
          </p:spPr>
        </p:pic>
        <p:pic>
          <p:nvPicPr>
            <p:cNvPr id="81" name="Picture 80"/>
            <p:cNvPicPr>
              <a:picLocks noChangeAspect="1"/>
            </p:cNvPicPr>
            <p:nvPr/>
          </p:nvPicPr>
          <p:blipFill rotWithShape="1">
            <a:blip r:embed="rId3"/>
            <a:srcRect l="52202" r="1"/>
            <a:stretch/>
          </p:blipFill>
          <p:spPr>
            <a:xfrm>
              <a:off x="3913482" y="2852328"/>
              <a:ext cx="180622" cy="393641"/>
            </a:xfrm>
            <a:prstGeom prst="rect">
              <a:avLst/>
            </a:prstGeom>
          </p:spPr>
        </p:pic>
      </p:grpSp>
      <p:sp>
        <p:nvSpPr>
          <p:cNvPr id="2" name="Rectangle 1"/>
          <p:cNvSpPr/>
          <p:nvPr/>
        </p:nvSpPr>
        <p:spPr>
          <a:xfrm>
            <a:off x="282225" y="4251592"/>
            <a:ext cx="8861777" cy="646321"/>
          </a:xfrm>
          <a:prstGeom prst="rect">
            <a:avLst/>
          </a:prstGeom>
        </p:spPr>
        <p:txBody>
          <a:bodyPr wrap="square" lIns="91406" tIns="45703" rIns="91406" bIns="45703">
            <a:spAutoFit/>
          </a:bodyPr>
          <a:lstStyle/>
          <a:p>
            <a:r>
              <a:rPr lang="en-US" sz="1800" dirty="0">
                <a:latin typeface="Arial"/>
                <a:cs typeface="Arial"/>
              </a:rPr>
              <a:t>Women who try AP Computer Science in high school are ten times more likely to major in it in college, and Black and Hispanic students are seven times more likely. </a:t>
            </a:r>
          </a:p>
        </p:txBody>
      </p:sp>
      <p:sp>
        <p:nvSpPr>
          <p:cNvPr id="82" name="Rectangle 81"/>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Arial"/>
                <a:ea typeface="Adobe Gothic Std B" panose="020B0800000000000000" pitchFamily="34" charset="-128"/>
                <a:cs typeface="Arial"/>
              </a:rPr>
              <a:t>Sources: College Board, </a:t>
            </a:r>
            <a:r>
              <a:rPr lang="en-US" sz="1100" dirty="0">
                <a:solidFill>
                  <a:srgbClr val="000000"/>
                </a:solidFill>
                <a:latin typeface="Arial"/>
                <a:ea typeface="Adobe Gothic Std B" panose="020B0800000000000000" pitchFamily="34" charset="-128"/>
                <a:cs typeface="Arial"/>
              </a:rPr>
              <a:t>National Center for Education Statistics, Bureau of Labor Statistics</a:t>
            </a:r>
          </a:p>
          <a:p>
            <a:pPr algn="r">
              <a:lnSpc>
                <a:spcPct val="100000"/>
              </a:lnSpc>
            </a:pPr>
            <a:endParaRPr lang="en-US" sz="1100" dirty="0">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09940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smtClean="0">
                <a:latin typeface="Arial"/>
                <a:cs typeface="Arial"/>
              </a:rPr>
              <a:t>Our state policies can help fix this picture…</a:t>
            </a: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304075593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Sgradmap7-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064" y="620268"/>
            <a:ext cx="6595872" cy="4523232"/>
          </a:xfrm>
          <a:prstGeom prst="rect">
            <a:avLst/>
          </a:prstGeom>
        </p:spPr>
      </p:pic>
      <p:pic>
        <p:nvPicPr>
          <p:cNvPr id="2" name="Picture 1" descr="map.png"/>
          <p:cNvPicPr>
            <a:picLocks noChangeAspect="1"/>
          </p:cNvPicPr>
          <p:nvPr/>
        </p:nvPicPr>
        <p:blipFill rotWithShape="1">
          <a:blip r:embed="rId4">
            <a:extLst>
              <a:ext uri="{28A0092B-C50C-407E-A947-70E740481C1C}">
                <a14:useLocalDpi xmlns:a14="http://schemas.microsoft.com/office/drawing/2010/main" val="0"/>
              </a:ext>
            </a:extLst>
          </a:blip>
          <a:srcRect l="48148" t="78051" r="12346" b="8506"/>
          <a:stretch/>
        </p:blipFill>
        <p:spPr>
          <a:xfrm>
            <a:off x="6388100" y="3530600"/>
            <a:ext cx="2438400" cy="622300"/>
          </a:xfrm>
          <a:prstGeom prst="rect">
            <a:avLst/>
          </a:prstGeom>
        </p:spPr>
      </p:pic>
      <p:sp>
        <p:nvSpPr>
          <p:cNvPr id="5" name="Title 1"/>
          <p:cNvSpPr txBox="1">
            <a:spLocks/>
          </p:cNvSpPr>
          <p:nvPr/>
        </p:nvSpPr>
        <p:spPr>
          <a:xfrm>
            <a:off x="381000" y="140807"/>
            <a:ext cx="857250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dirty="0" smtClean="0">
                <a:solidFill>
                  <a:srgbClr val="000000"/>
                </a:solidFill>
                <a:latin typeface="Arial"/>
                <a:ea typeface="Adobe Gothic Std B" panose="020B0800000000000000" pitchFamily="34" charset="-128"/>
                <a:cs typeface="Arial"/>
              </a:rPr>
              <a:t>CS can </a:t>
            </a:r>
            <a:r>
              <a:rPr lang="en-US" sz="3200" dirty="0">
                <a:solidFill>
                  <a:srgbClr val="000000"/>
                </a:solidFill>
                <a:latin typeface="Arial"/>
                <a:ea typeface="Adobe Gothic Std B" panose="020B0800000000000000" pitchFamily="34" charset="-128"/>
                <a:cs typeface="Arial"/>
              </a:rPr>
              <a:t>count for graduation in </a:t>
            </a:r>
            <a:r>
              <a:rPr lang="en-US" sz="3200" b="1" dirty="0" smtClean="0">
                <a:solidFill>
                  <a:srgbClr val="7665A0"/>
                </a:solidFill>
                <a:latin typeface="Arial"/>
                <a:ea typeface="Adobe Gothic Std B" panose="020B0800000000000000" pitchFamily="34" charset="-128"/>
                <a:cs typeface="Arial"/>
              </a:rPr>
              <a:t>31 states + DC</a:t>
            </a:r>
            <a:endParaRPr lang="en-US" sz="3200" b="1" dirty="0">
              <a:solidFill>
                <a:srgbClr val="7665A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
        <p:nvSpPr>
          <p:cNvPr id="6" name="Title 1"/>
          <p:cNvSpPr txBox="1">
            <a:spLocks/>
          </p:cNvSpPr>
          <p:nvPr/>
        </p:nvSpPr>
        <p:spPr>
          <a:xfrm>
            <a:off x="358525" y="69167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dirty="0">
                <a:solidFill>
                  <a:srgbClr val="000000"/>
                </a:solidFill>
                <a:latin typeface="Arial"/>
                <a:ea typeface="Adobe Gothic Std B" panose="020B0800000000000000" pitchFamily="34" charset="-128"/>
                <a:cs typeface="Arial"/>
              </a:rPr>
              <a:t>In </a:t>
            </a:r>
            <a:r>
              <a:rPr lang="en-US" sz="2000" dirty="0" smtClean="0">
                <a:solidFill>
                  <a:srgbClr val="000000"/>
                </a:solidFill>
                <a:latin typeface="Arial"/>
                <a:ea typeface="Adobe Gothic Std B" panose="020B0800000000000000" pitchFamily="34" charset="-128"/>
                <a:cs typeface="Arial"/>
              </a:rPr>
              <a:t>31 </a:t>
            </a:r>
            <a:r>
              <a:rPr lang="en-US" sz="2000" dirty="0">
                <a:solidFill>
                  <a:srgbClr val="000000"/>
                </a:solidFill>
                <a:latin typeface="Arial"/>
                <a:ea typeface="Adobe Gothic Std B" panose="020B0800000000000000" pitchFamily="34" charset="-128"/>
                <a:cs typeface="Arial"/>
              </a:rPr>
              <a:t>states plus DC, computer science can count towards high school graduation math or science requirements - </a:t>
            </a:r>
            <a:r>
              <a:rPr lang="en-US" sz="2000" b="1" dirty="0">
                <a:solidFill>
                  <a:srgbClr val="000000"/>
                </a:solidFill>
                <a:latin typeface="Arial"/>
                <a:ea typeface="Adobe Gothic Std B" panose="020B0800000000000000" pitchFamily="34" charset="-128"/>
                <a:cs typeface="Arial"/>
              </a:rPr>
              <a:t>up from </a:t>
            </a:r>
            <a:r>
              <a:rPr lang="en-US" sz="2000" b="1" dirty="0" smtClean="0">
                <a:solidFill>
                  <a:srgbClr val="000000"/>
                </a:solidFill>
                <a:latin typeface="Arial"/>
                <a:ea typeface="Adobe Gothic Std B" panose="020B0800000000000000" pitchFamily="34" charset="-128"/>
                <a:cs typeface="Arial"/>
              </a:rPr>
              <a:t>12 </a:t>
            </a:r>
            <a:r>
              <a:rPr lang="en-US" sz="2000" b="1" dirty="0">
                <a:solidFill>
                  <a:srgbClr val="000000"/>
                </a:solidFill>
                <a:latin typeface="Arial"/>
                <a:ea typeface="Adobe Gothic Std B" panose="020B0800000000000000" pitchFamily="34" charset="-128"/>
                <a:cs typeface="Arial"/>
              </a:rPr>
              <a:t>states in 2013.</a:t>
            </a:r>
            <a:endParaRPr lang="en-US" sz="20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796092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600"/>
                                        <p:tgtEl>
                                          <p:spTgt spid="5"/>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140807"/>
            <a:ext cx="857250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dirty="0" smtClean="0">
                <a:solidFill>
                  <a:srgbClr val="000000"/>
                </a:solidFill>
                <a:latin typeface="Arial"/>
                <a:ea typeface="Adobe Gothic Std B" panose="020B0800000000000000" pitchFamily="34" charset="-128"/>
                <a:cs typeface="Arial"/>
              </a:rPr>
              <a:t>And, in schools that teach computer science, enrollment is through the roof</a:t>
            </a:r>
            <a:r>
              <a:rPr lang="is-IS" sz="3200" dirty="0" smtClean="0">
                <a:solidFill>
                  <a:srgbClr val="000000"/>
                </a:solidFill>
                <a:latin typeface="Arial"/>
                <a:ea typeface="Adobe Gothic Std B" panose="020B0800000000000000" pitchFamily="34" charset="-128"/>
                <a:cs typeface="Arial"/>
              </a:rPr>
              <a:t>…</a:t>
            </a:r>
            <a:endParaRPr lang="en-US" sz="3200" b="1" dirty="0">
              <a:solidFill>
                <a:srgbClr val="7665A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pic>
        <p:nvPicPr>
          <p:cNvPr id="3" name="Picture 2" descr="AP CS stats white backgroun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14559"/>
            <a:ext cx="8483600" cy="3928940"/>
          </a:xfrm>
          <a:prstGeom prst="rect">
            <a:avLst/>
          </a:prstGeom>
        </p:spPr>
      </p:pic>
    </p:spTree>
    <p:extLst>
      <p:ext uri="{BB962C8B-B14F-4D97-AF65-F5344CB8AC3E}">
        <p14:creationId xmlns:p14="http://schemas.microsoft.com/office/powerpoint/2010/main" val="2875919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fundamentally, this is the picture we need to solve: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021034350"/>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9 in 10</a:t>
              </a: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024436572"/>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8353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1 in 4</a:t>
              </a:r>
            </a:p>
            <a:p>
              <a:pPr algn="ctr">
                <a:lnSpc>
                  <a:spcPct val="100000"/>
                </a:lnSpc>
              </a:pPr>
              <a:r>
                <a:rPr lang="en-US" sz="2000" dirty="0">
                  <a:solidFill>
                    <a:srgbClr val="000000"/>
                  </a:solidFill>
                  <a:latin typeface="Arial"/>
                  <a:ea typeface="Adobe Gothic Std B" panose="020B0800000000000000" pitchFamily="34" charset="-128"/>
                  <a:cs typeface="Arial"/>
                </a:rPr>
                <a:t>schools teach computer programming</a:t>
              </a:r>
            </a:p>
          </p:txBody>
        </p:sp>
      </p:gr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And students enjoy computer science and the arts the most</a:t>
            </a:r>
            <a:endParaRPr lang="en-US" sz="4400" b="1" dirty="0">
              <a:solidFill>
                <a:srgbClr val="000000"/>
              </a:solidFill>
              <a:latin typeface="Arial"/>
              <a:ea typeface="Adobe Gothic Std B" panose="020B0800000000000000" pitchFamily="34" charset="-128"/>
              <a:cs typeface="Arial"/>
            </a:endParaRPr>
          </a:p>
        </p:txBody>
      </p:sp>
      <p:pic>
        <p:nvPicPr>
          <p:cNvPr id="3" name="Picture 2" descr="studentslikeCSalotPPTvers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1425700"/>
            <a:ext cx="6121400" cy="3717800"/>
          </a:xfrm>
          <a:prstGeom prst="rect">
            <a:avLst/>
          </a:prstGeom>
        </p:spPr>
      </p:pic>
      <p:sp>
        <p:nvSpPr>
          <p:cNvPr id="4" name="Rectangle 3"/>
          <p:cNvSpPr/>
          <p:nvPr/>
        </p:nvSpPr>
        <p:spPr>
          <a:xfrm>
            <a:off x="6810504" y="4761063"/>
            <a:ext cx="2203705" cy="276965"/>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a:t>
            </a:r>
            <a:r>
              <a:rPr lang="en-US" sz="1200" dirty="0" smtClean="0">
                <a:latin typeface="Arial"/>
                <a:ea typeface="Adobe Gothic Std B" panose="020B0800000000000000" pitchFamily="34" charset="-128"/>
                <a:cs typeface="Arial"/>
              </a:rPr>
              <a:t>Change the Equation</a:t>
            </a:r>
            <a:endParaRPr lang="en-US" sz="1200" dirty="0">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5405488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2"/>
                                        </p:tgtEl>
                                        <p:attrNameLst>
                                          <p:attrName>ppt_x</p:attrName>
                                          <p:attrName>ppt_y</p:attrName>
                                        </p:attrNameLst>
                                      </p:cBhvr>
                                      <p:rCtr x="2770" y="0"/>
                                    </p:animMotion>
                                  </p:childTnLst>
                                </p:cTn>
                              </p:par>
                              <p:par>
                                <p:cTn id="10" presetID="1"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Our students should learn to code…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1777795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Our students should learn to code…</a:t>
            </a:r>
            <a:endParaRPr lang="en-US" sz="4400" dirty="0">
              <a:latin typeface="Arial"/>
              <a:cs typeface="Arial"/>
            </a:endParaRPr>
          </a:p>
          <a:p>
            <a:pPr algn="ctr"/>
            <a:r>
              <a:rPr lang="en-US" sz="4400" dirty="0">
                <a:latin typeface="Arial"/>
                <a:cs typeface="Arial"/>
              </a:rPr>
              <a:t>Our </a:t>
            </a:r>
            <a:r>
              <a:rPr lang="en-US" sz="4400" b="1" dirty="0">
                <a:latin typeface="Arial"/>
                <a:cs typeface="Arial"/>
              </a:rPr>
              <a:t>schools</a:t>
            </a:r>
            <a:r>
              <a:rPr lang="en-US" sz="4400" dirty="0">
                <a:latin typeface="Arial"/>
                <a:cs typeface="Arial"/>
              </a:rPr>
              <a:t> should teach </a:t>
            </a:r>
            <a:r>
              <a:rPr lang="en-US" sz="4400" b="1" dirty="0">
                <a:latin typeface="Arial"/>
                <a:cs typeface="Arial"/>
              </a:rPr>
              <a:t>computer science </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29108094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education is on the rise…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30363769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education is on the rise…</a:t>
            </a:r>
            <a:endParaRPr lang="en-US" sz="4400" dirty="0">
              <a:latin typeface="Arial"/>
              <a:cs typeface="Arial"/>
            </a:endParaRPr>
          </a:p>
          <a:p>
            <a:pPr algn="ctr"/>
            <a:r>
              <a:rPr lang="en-US" sz="4400" dirty="0">
                <a:latin typeface="Arial"/>
                <a:cs typeface="Arial"/>
              </a:rPr>
              <a:t>Computer science education is recovering from a 10-year </a:t>
            </a:r>
            <a:r>
              <a:rPr lang="en-US" sz="4400" b="1" dirty="0">
                <a:latin typeface="Arial"/>
                <a:cs typeface="Arial"/>
              </a:rPr>
              <a:t>decline</a:t>
            </a:r>
          </a:p>
          <a:p>
            <a:pPr algn="ctr"/>
            <a:endParaRPr lang="en-US" sz="4400" dirty="0">
              <a:latin typeface="Arial"/>
              <a:cs typeface="Arial"/>
            </a:endParaRPr>
          </a:p>
        </p:txBody>
      </p:sp>
    </p:spTree>
    <p:extLst>
      <p:ext uri="{BB962C8B-B14F-4D97-AF65-F5344CB8AC3E}">
        <p14:creationId xmlns:p14="http://schemas.microsoft.com/office/powerpoint/2010/main" val="7407831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 name="Chart 60"/>
          <p:cNvGraphicFramePr>
            <a:graphicFrameLocks/>
          </p:cNvGraphicFramePr>
          <p:nvPr>
            <p:extLst>
              <p:ext uri="{D42A27DB-BD31-4B8C-83A1-F6EECF244321}">
                <p14:modId xmlns:p14="http://schemas.microsoft.com/office/powerpoint/2010/main" val="3022979203"/>
              </p:ext>
            </p:extLst>
          </p:nvPr>
        </p:nvGraphicFramePr>
        <p:xfrm>
          <a:off x="0" y="990600"/>
          <a:ext cx="8432800" cy="3959224"/>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2"/>
          <p:cNvSpPr txBox="1">
            <a:spLocks/>
          </p:cNvSpPr>
          <p:nvPr/>
        </p:nvSpPr>
        <p:spPr>
          <a:xfrm>
            <a:off x="320866" y="0"/>
            <a:ext cx="8658034"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600" dirty="0">
                <a:latin typeface="Arial"/>
                <a:ea typeface="Adobe Gothic Std B" panose="020B0800000000000000" pitchFamily="34" charset="-128"/>
                <a:cs typeface="Arial"/>
              </a:rPr>
              <a:t>Fewer computer science graduates than 10 years ago (and half as many women</a:t>
            </a:r>
            <a:r>
              <a:rPr lang="en-US" sz="3600" dirty="0" smtClean="0">
                <a:latin typeface="Arial"/>
                <a:ea typeface="Adobe Gothic Std B" panose="020B0800000000000000" pitchFamily="34" charset="-128"/>
                <a:cs typeface="Arial"/>
              </a:rPr>
              <a:t>):</a:t>
            </a:r>
            <a:endParaRPr lang="en-US" sz="2600" dirty="0">
              <a:latin typeface="Arial"/>
              <a:ea typeface="Adobe Gothic Std B" panose="020B0800000000000000" pitchFamily="34" charset="-128"/>
              <a:cs typeface="Arial"/>
            </a:endParaRPr>
          </a:p>
        </p:txBody>
      </p:sp>
      <p:sp>
        <p:nvSpPr>
          <p:cNvPr id="6" name="Rectangle 5"/>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a:t>
            </a:r>
            <a:r>
              <a:rPr lang="en-US" sz="800" dirty="0" smtClean="0">
                <a:latin typeface="Arial"/>
                <a:cs typeface="Arial"/>
              </a:rPr>
              <a:t>Foundation, National Center for Education Statistics </a:t>
            </a:r>
            <a:endParaRPr lang="en-US" sz="800" dirty="0">
              <a:latin typeface="Arial"/>
              <a:cs typeface="Arial"/>
            </a:endParaRPr>
          </a:p>
        </p:txBody>
      </p:sp>
      <p:sp>
        <p:nvSpPr>
          <p:cNvPr id="34" name="Rectangle 33"/>
          <p:cNvSpPr/>
          <p:nvPr/>
        </p:nvSpPr>
        <p:spPr>
          <a:xfrm>
            <a:off x="711200" y="2279650"/>
            <a:ext cx="212726" cy="1704975"/>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5" name="Rectangle 34"/>
          <p:cNvSpPr/>
          <p:nvPr/>
        </p:nvSpPr>
        <p:spPr>
          <a:xfrm>
            <a:off x="1230603" y="1935691"/>
            <a:ext cx="207672" cy="1966383"/>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6" name="Rectangle 35"/>
          <p:cNvSpPr/>
          <p:nvPr/>
        </p:nvSpPr>
        <p:spPr>
          <a:xfrm>
            <a:off x="1739589" y="1635125"/>
            <a:ext cx="213036" cy="2187575"/>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7" name="Rectangle 36"/>
          <p:cNvSpPr/>
          <p:nvPr/>
        </p:nvSpPr>
        <p:spPr>
          <a:xfrm>
            <a:off x="2259586" y="1257301"/>
            <a:ext cx="207389" cy="247967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8" name="Rectangle 37"/>
          <p:cNvSpPr/>
          <p:nvPr/>
        </p:nvSpPr>
        <p:spPr>
          <a:xfrm>
            <a:off x="2771312" y="1320801"/>
            <a:ext cx="210013" cy="249872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9" name="Rectangle 38"/>
          <p:cNvSpPr/>
          <p:nvPr/>
        </p:nvSpPr>
        <p:spPr>
          <a:xfrm>
            <a:off x="3285586" y="1654175"/>
            <a:ext cx="206914" cy="232410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0" name="Rectangle 39"/>
          <p:cNvSpPr/>
          <p:nvPr/>
        </p:nvSpPr>
        <p:spPr>
          <a:xfrm>
            <a:off x="3796685" y="2148417"/>
            <a:ext cx="210165" cy="1991783"/>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1" name="Rectangle 40"/>
          <p:cNvSpPr/>
          <p:nvPr/>
        </p:nvSpPr>
        <p:spPr>
          <a:xfrm>
            <a:off x="4313076" y="2444750"/>
            <a:ext cx="204950" cy="179705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2" name="Rectangle 41"/>
          <p:cNvSpPr/>
          <p:nvPr/>
        </p:nvSpPr>
        <p:spPr>
          <a:xfrm>
            <a:off x="4825235" y="2655358"/>
            <a:ext cx="207140" cy="1643592"/>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3" name="Rectangle 42"/>
          <p:cNvSpPr/>
          <p:nvPr/>
        </p:nvSpPr>
        <p:spPr>
          <a:xfrm>
            <a:off x="5340571" y="2662767"/>
            <a:ext cx="209329" cy="1633008"/>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4" name="Rectangle 43"/>
          <p:cNvSpPr/>
          <p:nvPr/>
        </p:nvSpPr>
        <p:spPr>
          <a:xfrm>
            <a:off x="5850180" y="2604558"/>
            <a:ext cx="210895" cy="1678517"/>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5" name="Rectangle 44"/>
          <p:cNvSpPr/>
          <p:nvPr/>
        </p:nvSpPr>
        <p:spPr>
          <a:xfrm>
            <a:off x="6363395" y="2421467"/>
            <a:ext cx="215205" cy="1848907"/>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6" name="Rectangle 45"/>
          <p:cNvSpPr/>
          <p:nvPr/>
        </p:nvSpPr>
        <p:spPr>
          <a:xfrm>
            <a:off x="6366114" y="4267201"/>
            <a:ext cx="209311" cy="3578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7" name="Rectangle 46"/>
          <p:cNvSpPr/>
          <p:nvPr/>
        </p:nvSpPr>
        <p:spPr>
          <a:xfrm>
            <a:off x="5850180" y="4283075"/>
            <a:ext cx="207720" cy="3428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8" name="Rectangle 47"/>
          <p:cNvSpPr/>
          <p:nvPr/>
        </p:nvSpPr>
        <p:spPr>
          <a:xfrm>
            <a:off x="6876612" y="2193925"/>
            <a:ext cx="213163" cy="203200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9" name="Rectangle 48"/>
          <p:cNvSpPr/>
          <p:nvPr/>
        </p:nvSpPr>
        <p:spPr>
          <a:xfrm>
            <a:off x="6879787" y="4222750"/>
            <a:ext cx="206813" cy="40229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0" name="Rectangle 49"/>
          <p:cNvSpPr/>
          <p:nvPr/>
        </p:nvSpPr>
        <p:spPr>
          <a:xfrm>
            <a:off x="5337396" y="4295775"/>
            <a:ext cx="209329" cy="33020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1" name="Rectangle 50"/>
          <p:cNvSpPr/>
          <p:nvPr/>
        </p:nvSpPr>
        <p:spPr>
          <a:xfrm>
            <a:off x="4825235" y="4295775"/>
            <a:ext cx="210315" cy="3301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2" name="Rectangle 51"/>
          <p:cNvSpPr/>
          <p:nvPr/>
        </p:nvSpPr>
        <p:spPr>
          <a:xfrm>
            <a:off x="4309900" y="4238625"/>
            <a:ext cx="208125" cy="392775"/>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3" name="Rectangle 52"/>
          <p:cNvSpPr/>
          <p:nvPr/>
        </p:nvSpPr>
        <p:spPr>
          <a:xfrm>
            <a:off x="3796685" y="4137025"/>
            <a:ext cx="206990" cy="4889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4" name="Rectangle 53"/>
          <p:cNvSpPr/>
          <p:nvPr/>
        </p:nvSpPr>
        <p:spPr>
          <a:xfrm>
            <a:off x="3285586" y="3981451"/>
            <a:ext cx="203739" cy="646772"/>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5" name="Rectangle 54"/>
          <p:cNvSpPr/>
          <p:nvPr/>
        </p:nvSpPr>
        <p:spPr>
          <a:xfrm>
            <a:off x="2771312" y="3822700"/>
            <a:ext cx="206838" cy="80644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6" name="Rectangle 55"/>
          <p:cNvSpPr/>
          <p:nvPr/>
        </p:nvSpPr>
        <p:spPr>
          <a:xfrm>
            <a:off x="2256411" y="3736975"/>
            <a:ext cx="207389" cy="8953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7" name="Rectangle 56"/>
          <p:cNvSpPr/>
          <p:nvPr/>
        </p:nvSpPr>
        <p:spPr>
          <a:xfrm>
            <a:off x="1739589" y="3819525"/>
            <a:ext cx="209861" cy="80869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8" name="Rectangle 57"/>
          <p:cNvSpPr/>
          <p:nvPr/>
        </p:nvSpPr>
        <p:spPr>
          <a:xfrm>
            <a:off x="1227428" y="3901017"/>
            <a:ext cx="210847" cy="72495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9" name="Rectangle 58"/>
          <p:cNvSpPr/>
          <p:nvPr/>
        </p:nvSpPr>
        <p:spPr>
          <a:xfrm>
            <a:off x="711200" y="3981450"/>
            <a:ext cx="212725" cy="658113"/>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grpSp>
        <p:nvGrpSpPr>
          <p:cNvPr id="70" name="Group 69"/>
          <p:cNvGrpSpPr/>
          <p:nvPr/>
        </p:nvGrpSpPr>
        <p:grpSpPr>
          <a:xfrm>
            <a:off x="8245699" y="4240037"/>
            <a:ext cx="1202046" cy="270491"/>
            <a:chOff x="11155066" y="5540684"/>
            <a:chExt cx="1281409" cy="427025"/>
          </a:xfrm>
        </p:grpSpPr>
        <p:sp>
          <p:nvSpPr>
            <p:cNvPr id="6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7" name="TextBox 6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69" name="Group 68"/>
          <p:cNvGrpSpPr/>
          <p:nvPr/>
        </p:nvGrpSpPr>
        <p:grpSpPr>
          <a:xfrm>
            <a:off x="8261902" y="3903983"/>
            <a:ext cx="1175389" cy="266427"/>
            <a:chOff x="11183482" y="4628671"/>
            <a:chExt cx="1252993" cy="420607"/>
          </a:xfrm>
        </p:grpSpPr>
        <p:sp>
          <p:nvSpPr>
            <p:cNvPr id="64"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8" name="TextBox 67"/>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71" name="Rectangle 70"/>
          <p:cNvSpPr/>
          <p:nvPr/>
        </p:nvSpPr>
        <p:spPr>
          <a:xfrm>
            <a:off x="7393079" y="1974850"/>
            <a:ext cx="207871" cy="2216149"/>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72" name="Rectangle 71"/>
          <p:cNvSpPr/>
          <p:nvPr/>
        </p:nvSpPr>
        <p:spPr>
          <a:xfrm>
            <a:off x="7393079" y="4187825"/>
            <a:ext cx="207871" cy="4403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62" name="Rectangle 61"/>
          <p:cNvSpPr/>
          <p:nvPr/>
        </p:nvSpPr>
        <p:spPr>
          <a:xfrm>
            <a:off x="7907429" y="1641476"/>
            <a:ext cx="204696" cy="247967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63" name="Rectangle 62"/>
          <p:cNvSpPr/>
          <p:nvPr/>
        </p:nvSpPr>
        <p:spPr>
          <a:xfrm>
            <a:off x="7904254" y="4117975"/>
            <a:ext cx="207871" cy="51024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Tree>
    <p:extLst>
      <p:ext uri="{BB962C8B-B14F-4D97-AF65-F5344CB8AC3E}">
        <p14:creationId xmlns:p14="http://schemas.microsoft.com/office/powerpoint/2010/main" val="87312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ipe(down)">
                                      <p:cBhvr>
                                        <p:cTn id="10" dur="200"/>
                                        <p:tgtEl>
                                          <p:spTgt spid="59"/>
                                        </p:tgtEl>
                                      </p:cBhvr>
                                    </p:animEffect>
                                  </p:childTnLst>
                                </p:cTn>
                              </p:par>
                              <p:par>
                                <p:cTn id="11" presetID="22" presetClass="entr" presetSubtype="4" fill="hold" grpId="0" nodeType="withEffect">
                                  <p:stCondLst>
                                    <p:cond delay="100"/>
                                  </p:stCondLst>
                                  <p:childTnLst>
                                    <p:set>
                                      <p:cBhvr>
                                        <p:cTn id="12" dur="1" fill="hold">
                                          <p:stCondLst>
                                            <p:cond delay="0"/>
                                          </p:stCondLst>
                                        </p:cTn>
                                        <p:tgtEl>
                                          <p:spTgt spid="58"/>
                                        </p:tgtEl>
                                        <p:attrNameLst>
                                          <p:attrName>style.visibility</p:attrName>
                                        </p:attrNameLst>
                                      </p:cBhvr>
                                      <p:to>
                                        <p:strVal val="visible"/>
                                      </p:to>
                                    </p:set>
                                    <p:animEffect transition="in" filter="wipe(down)">
                                      <p:cBhvr>
                                        <p:cTn id="13" dur="200"/>
                                        <p:tgtEl>
                                          <p:spTgt spid="58"/>
                                        </p:tgtEl>
                                      </p:cBhvr>
                                    </p:animEffect>
                                  </p:childTnLst>
                                </p:cTn>
                              </p:par>
                              <p:par>
                                <p:cTn id="14" presetID="22" presetClass="entr" presetSubtype="4" fill="hold" grpId="0" nodeType="withEffect">
                                  <p:stCondLst>
                                    <p:cond delay="200"/>
                                  </p:stCondLst>
                                  <p:childTnLst>
                                    <p:set>
                                      <p:cBhvr>
                                        <p:cTn id="15" dur="1" fill="hold">
                                          <p:stCondLst>
                                            <p:cond delay="0"/>
                                          </p:stCondLst>
                                        </p:cTn>
                                        <p:tgtEl>
                                          <p:spTgt spid="57"/>
                                        </p:tgtEl>
                                        <p:attrNameLst>
                                          <p:attrName>style.visibility</p:attrName>
                                        </p:attrNameLst>
                                      </p:cBhvr>
                                      <p:to>
                                        <p:strVal val="visible"/>
                                      </p:to>
                                    </p:set>
                                    <p:animEffect transition="in" filter="wipe(down)">
                                      <p:cBhvr>
                                        <p:cTn id="16" dur="200"/>
                                        <p:tgtEl>
                                          <p:spTgt spid="57"/>
                                        </p:tgtEl>
                                      </p:cBhvr>
                                    </p:animEffect>
                                  </p:childTnLst>
                                </p:cTn>
                              </p:par>
                              <p:par>
                                <p:cTn id="17" presetID="22" presetClass="entr" presetSubtype="4" fill="hold" grpId="0" nodeType="withEffect">
                                  <p:stCondLst>
                                    <p:cond delay="300"/>
                                  </p:stCondLst>
                                  <p:childTnLst>
                                    <p:set>
                                      <p:cBhvr>
                                        <p:cTn id="18" dur="1" fill="hold">
                                          <p:stCondLst>
                                            <p:cond delay="0"/>
                                          </p:stCondLst>
                                        </p:cTn>
                                        <p:tgtEl>
                                          <p:spTgt spid="56"/>
                                        </p:tgtEl>
                                        <p:attrNameLst>
                                          <p:attrName>style.visibility</p:attrName>
                                        </p:attrNameLst>
                                      </p:cBhvr>
                                      <p:to>
                                        <p:strVal val="visible"/>
                                      </p:to>
                                    </p:set>
                                    <p:animEffect transition="in" filter="wipe(down)">
                                      <p:cBhvr>
                                        <p:cTn id="19" dur="200"/>
                                        <p:tgtEl>
                                          <p:spTgt spid="56"/>
                                        </p:tgtEl>
                                      </p:cBhvr>
                                    </p:animEffect>
                                  </p:childTnLst>
                                </p:cTn>
                              </p:par>
                              <p:par>
                                <p:cTn id="20" presetID="22" presetClass="entr" presetSubtype="4" fill="hold" grpId="0" nodeType="withEffect">
                                  <p:stCondLst>
                                    <p:cond delay="40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200"/>
                                        <p:tgtEl>
                                          <p:spTgt spid="55"/>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54"/>
                                        </p:tgtEl>
                                        <p:attrNameLst>
                                          <p:attrName>style.visibility</p:attrName>
                                        </p:attrNameLst>
                                      </p:cBhvr>
                                      <p:to>
                                        <p:strVal val="visible"/>
                                      </p:to>
                                    </p:set>
                                    <p:animEffect transition="in" filter="wipe(down)">
                                      <p:cBhvr>
                                        <p:cTn id="25" dur="200"/>
                                        <p:tgtEl>
                                          <p:spTgt spid="54"/>
                                        </p:tgtEl>
                                      </p:cBhvr>
                                    </p:animEffect>
                                  </p:childTnLst>
                                </p:cTn>
                              </p:par>
                              <p:par>
                                <p:cTn id="26" presetID="22" presetClass="entr" presetSubtype="4" fill="hold" grpId="0" nodeType="withEffect">
                                  <p:stCondLst>
                                    <p:cond delay="600"/>
                                  </p:stCondLst>
                                  <p:childTnLst>
                                    <p:set>
                                      <p:cBhvr>
                                        <p:cTn id="27" dur="1" fill="hold">
                                          <p:stCondLst>
                                            <p:cond delay="0"/>
                                          </p:stCondLst>
                                        </p:cTn>
                                        <p:tgtEl>
                                          <p:spTgt spid="53"/>
                                        </p:tgtEl>
                                        <p:attrNameLst>
                                          <p:attrName>style.visibility</p:attrName>
                                        </p:attrNameLst>
                                      </p:cBhvr>
                                      <p:to>
                                        <p:strVal val="visible"/>
                                      </p:to>
                                    </p:set>
                                    <p:animEffect transition="in" filter="wipe(down)">
                                      <p:cBhvr>
                                        <p:cTn id="28" dur="200"/>
                                        <p:tgtEl>
                                          <p:spTgt spid="53"/>
                                        </p:tgtEl>
                                      </p:cBhvr>
                                    </p:animEffect>
                                  </p:childTnLst>
                                </p:cTn>
                              </p:par>
                              <p:par>
                                <p:cTn id="29" presetID="22" presetClass="entr" presetSubtype="4" fill="hold" grpId="0" nodeType="withEffect">
                                  <p:stCondLst>
                                    <p:cond delay="700"/>
                                  </p:stCondLst>
                                  <p:childTnLst>
                                    <p:set>
                                      <p:cBhvr>
                                        <p:cTn id="30" dur="1" fill="hold">
                                          <p:stCondLst>
                                            <p:cond delay="0"/>
                                          </p:stCondLst>
                                        </p:cTn>
                                        <p:tgtEl>
                                          <p:spTgt spid="52"/>
                                        </p:tgtEl>
                                        <p:attrNameLst>
                                          <p:attrName>style.visibility</p:attrName>
                                        </p:attrNameLst>
                                      </p:cBhvr>
                                      <p:to>
                                        <p:strVal val="visible"/>
                                      </p:to>
                                    </p:set>
                                    <p:animEffect transition="in" filter="wipe(down)">
                                      <p:cBhvr>
                                        <p:cTn id="31" dur="200"/>
                                        <p:tgtEl>
                                          <p:spTgt spid="52"/>
                                        </p:tgtEl>
                                      </p:cBhvr>
                                    </p:animEffect>
                                  </p:childTnLst>
                                </p:cTn>
                              </p:par>
                              <p:par>
                                <p:cTn id="32" presetID="22" presetClass="entr" presetSubtype="4" fill="hold" grpId="0" nodeType="withEffect">
                                  <p:stCondLst>
                                    <p:cond delay="800"/>
                                  </p:stCondLst>
                                  <p:childTnLst>
                                    <p:set>
                                      <p:cBhvr>
                                        <p:cTn id="33" dur="1" fill="hold">
                                          <p:stCondLst>
                                            <p:cond delay="0"/>
                                          </p:stCondLst>
                                        </p:cTn>
                                        <p:tgtEl>
                                          <p:spTgt spid="51"/>
                                        </p:tgtEl>
                                        <p:attrNameLst>
                                          <p:attrName>style.visibility</p:attrName>
                                        </p:attrNameLst>
                                      </p:cBhvr>
                                      <p:to>
                                        <p:strVal val="visible"/>
                                      </p:to>
                                    </p:set>
                                    <p:animEffect transition="in" filter="wipe(down)">
                                      <p:cBhvr>
                                        <p:cTn id="34" dur="200"/>
                                        <p:tgtEl>
                                          <p:spTgt spid="51"/>
                                        </p:tgtEl>
                                      </p:cBhvr>
                                    </p:animEffect>
                                  </p:childTnLst>
                                </p:cTn>
                              </p:par>
                              <p:par>
                                <p:cTn id="35" presetID="22" presetClass="entr" presetSubtype="4" fill="hold" grpId="0" nodeType="withEffect">
                                  <p:stCondLst>
                                    <p:cond delay="900"/>
                                  </p:stCondLst>
                                  <p:childTnLst>
                                    <p:set>
                                      <p:cBhvr>
                                        <p:cTn id="36" dur="1" fill="hold">
                                          <p:stCondLst>
                                            <p:cond delay="0"/>
                                          </p:stCondLst>
                                        </p:cTn>
                                        <p:tgtEl>
                                          <p:spTgt spid="50"/>
                                        </p:tgtEl>
                                        <p:attrNameLst>
                                          <p:attrName>style.visibility</p:attrName>
                                        </p:attrNameLst>
                                      </p:cBhvr>
                                      <p:to>
                                        <p:strVal val="visible"/>
                                      </p:to>
                                    </p:set>
                                    <p:animEffect transition="in" filter="wipe(down)">
                                      <p:cBhvr>
                                        <p:cTn id="37" dur="200"/>
                                        <p:tgtEl>
                                          <p:spTgt spid="50"/>
                                        </p:tgtEl>
                                      </p:cBhvr>
                                    </p:animEffect>
                                  </p:childTnLst>
                                </p:cTn>
                              </p:par>
                              <p:par>
                                <p:cTn id="38" presetID="22" presetClass="entr" presetSubtype="4" fill="hold" grpId="0" nodeType="withEffect">
                                  <p:stCondLst>
                                    <p:cond delay="1000"/>
                                  </p:stCondLst>
                                  <p:childTnLst>
                                    <p:set>
                                      <p:cBhvr>
                                        <p:cTn id="39" dur="1" fill="hold">
                                          <p:stCondLst>
                                            <p:cond delay="0"/>
                                          </p:stCondLst>
                                        </p:cTn>
                                        <p:tgtEl>
                                          <p:spTgt spid="47"/>
                                        </p:tgtEl>
                                        <p:attrNameLst>
                                          <p:attrName>style.visibility</p:attrName>
                                        </p:attrNameLst>
                                      </p:cBhvr>
                                      <p:to>
                                        <p:strVal val="visible"/>
                                      </p:to>
                                    </p:set>
                                    <p:animEffect transition="in" filter="wipe(down)">
                                      <p:cBhvr>
                                        <p:cTn id="40" dur="200"/>
                                        <p:tgtEl>
                                          <p:spTgt spid="47"/>
                                        </p:tgtEl>
                                      </p:cBhvr>
                                    </p:animEffect>
                                  </p:childTnLst>
                                </p:cTn>
                              </p:par>
                              <p:par>
                                <p:cTn id="41" presetID="22" presetClass="entr" presetSubtype="4" fill="hold" grpId="0" nodeType="withEffect">
                                  <p:stCondLst>
                                    <p:cond delay="1100"/>
                                  </p:stCondLst>
                                  <p:childTnLst>
                                    <p:set>
                                      <p:cBhvr>
                                        <p:cTn id="42" dur="1" fill="hold">
                                          <p:stCondLst>
                                            <p:cond delay="0"/>
                                          </p:stCondLst>
                                        </p:cTn>
                                        <p:tgtEl>
                                          <p:spTgt spid="46"/>
                                        </p:tgtEl>
                                        <p:attrNameLst>
                                          <p:attrName>style.visibility</p:attrName>
                                        </p:attrNameLst>
                                      </p:cBhvr>
                                      <p:to>
                                        <p:strVal val="visible"/>
                                      </p:to>
                                    </p:set>
                                    <p:animEffect transition="in" filter="wipe(down)">
                                      <p:cBhvr>
                                        <p:cTn id="43" dur="200"/>
                                        <p:tgtEl>
                                          <p:spTgt spid="46"/>
                                        </p:tgtEl>
                                      </p:cBhvr>
                                    </p:animEffect>
                                  </p:childTnLst>
                                </p:cTn>
                              </p:par>
                              <p:par>
                                <p:cTn id="44" presetID="22" presetClass="entr" presetSubtype="4" fill="hold" grpId="0" nodeType="withEffect">
                                  <p:stCondLst>
                                    <p:cond delay="1200"/>
                                  </p:stCondLst>
                                  <p:childTnLst>
                                    <p:set>
                                      <p:cBhvr>
                                        <p:cTn id="45" dur="1" fill="hold">
                                          <p:stCondLst>
                                            <p:cond delay="0"/>
                                          </p:stCondLst>
                                        </p:cTn>
                                        <p:tgtEl>
                                          <p:spTgt spid="49"/>
                                        </p:tgtEl>
                                        <p:attrNameLst>
                                          <p:attrName>style.visibility</p:attrName>
                                        </p:attrNameLst>
                                      </p:cBhvr>
                                      <p:to>
                                        <p:strVal val="visible"/>
                                      </p:to>
                                    </p:set>
                                    <p:animEffect transition="in" filter="wipe(down)">
                                      <p:cBhvr>
                                        <p:cTn id="46" dur="200"/>
                                        <p:tgtEl>
                                          <p:spTgt spid="49"/>
                                        </p:tgtEl>
                                      </p:cBhvr>
                                    </p:animEffect>
                                  </p:childTnLst>
                                </p:cTn>
                              </p:par>
                              <p:par>
                                <p:cTn id="47" presetID="10" presetClass="entr" presetSubtype="0" fill="hold" nodeType="withEffect">
                                  <p:stCondLst>
                                    <p:cond delay="1600"/>
                                  </p:stCondLst>
                                  <p:childTnLst>
                                    <p:set>
                                      <p:cBhvr>
                                        <p:cTn id="48" dur="1" fill="hold">
                                          <p:stCondLst>
                                            <p:cond delay="0"/>
                                          </p:stCondLst>
                                        </p:cTn>
                                        <p:tgtEl>
                                          <p:spTgt spid="69"/>
                                        </p:tgtEl>
                                        <p:attrNameLst>
                                          <p:attrName>style.visibility</p:attrName>
                                        </p:attrNameLst>
                                      </p:cBhvr>
                                      <p:to>
                                        <p:strVal val="visible"/>
                                      </p:to>
                                    </p:set>
                                    <p:animEffect transition="in" filter="fade">
                                      <p:cBhvr>
                                        <p:cTn id="49" dur="500"/>
                                        <p:tgtEl>
                                          <p:spTgt spid="69"/>
                                        </p:tgtEl>
                                      </p:cBhvr>
                                    </p:animEffect>
                                  </p:childTnLst>
                                </p:cTn>
                              </p:par>
                              <p:par>
                                <p:cTn id="50" presetID="22" presetClass="entr" presetSubtype="4" fill="hold" grpId="0" nodeType="withEffect">
                                  <p:stCondLst>
                                    <p:cond delay="1600"/>
                                  </p:stCondLst>
                                  <p:childTnLst>
                                    <p:set>
                                      <p:cBhvr>
                                        <p:cTn id="51" dur="1" fill="hold">
                                          <p:stCondLst>
                                            <p:cond delay="0"/>
                                          </p:stCondLst>
                                        </p:cTn>
                                        <p:tgtEl>
                                          <p:spTgt spid="34"/>
                                        </p:tgtEl>
                                        <p:attrNameLst>
                                          <p:attrName>style.visibility</p:attrName>
                                        </p:attrNameLst>
                                      </p:cBhvr>
                                      <p:to>
                                        <p:strVal val="visible"/>
                                      </p:to>
                                    </p:set>
                                    <p:animEffect transition="in" filter="wipe(down)">
                                      <p:cBhvr>
                                        <p:cTn id="52" dur="300"/>
                                        <p:tgtEl>
                                          <p:spTgt spid="34"/>
                                        </p:tgtEl>
                                      </p:cBhvr>
                                    </p:animEffect>
                                  </p:childTnLst>
                                </p:cTn>
                              </p:par>
                              <p:par>
                                <p:cTn id="53" presetID="22" presetClass="entr" presetSubtype="4" fill="hold" grpId="0" nodeType="withEffect">
                                  <p:stCondLst>
                                    <p:cond delay="1700"/>
                                  </p:stCondLst>
                                  <p:childTnLst>
                                    <p:set>
                                      <p:cBhvr>
                                        <p:cTn id="54" dur="1" fill="hold">
                                          <p:stCondLst>
                                            <p:cond delay="0"/>
                                          </p:stCondLst>
                                        </p:cTn>
                                        <p:tgtEl>
                                          <p:spTgt spid="35"/>
                                        </p:tgtEl>
                                        <p:attrNameLst>
                                          <p:attrName>style.visibility</p:attrName>
                                        </p:attrNameLst>
                                      </p:cBhvr>
                                      <p:to>
                                        <p:strVal val="visible"/>
                                      </p:to>
                                    </p:set>
                                    <p:animEffect transition="in" filter="wipe(down)">
                                      <p:cBhvr>
                                        <p:cTn id="55" dur="300"/>
                                        <p:tgtEl>
                                          <p:spTgt spid="35"/>
                                        </p:tgtEl>
                                      </p:cBhvr>
                                    </p:animEffect>
                                  </p:childTnLst>
                                </p:cTn>
                              </p:par>
                              <p:par>
                                <p:cTn id="56" presetID="22" presetClass="entr" presetSubtype="4" fill="hold" grpId="0" nodeType="withEffect">
                                  <p:stCondLst>
                                    <p:cond delay="1800"/>
                                  </p:stCondLst>
                                  <p:childTnLst>
                                    <p:set>
                                      <p:cBhvr>
                                        <p:cTn id="57" dur="1" fill="hold">
                                          <p:stCondLst>
                                            <p:cond delay="0"/>
                                          </p:stCondLst>
                                        </p:cTn>
                                        <p:tgtEl>
                                          <p:spTgt spid="36"/>
                                        </p:tgtEl>
                                        <p:attrNameLst>
                                          <p:attrName>style.visibility</p:attrName>
                                        </p:attrNameLst>
                                      </p:cBhvr>
                                      <p:to>
                                        <p:strVal val="visible"/>
                                      </p:to>
                                    </p:set>
                                    <p:animEffect transition="in" filter="wipe(down)">
                                      <p:cBhvr>
                                        <p:cTn id="58" dur="300"/>
                                        <p:tgtEl>
                                          <p:spTgt spid="36"/>
                                        </p:tgtEl>
                                      </p:cBhvr>
                                    </p:animEffect>
                                  </p:childTnLst>
                                </p:cTn>
                              </p:par>
                              <p:par>
                                <p:cTn id="59" presetID="22" presetClass="entr" presetSubtype="4" fill="hold" grpId="0" nodeType="withEffect">
                                  <p:stCondLst>
                                    <p:cond delay="1900"/>
                                  </p:stCondLst>
                                  <p:childTnLst>
                                    <p:set>
                                      <p:cBhvr>
                                        <p:cTn id="60" dur="1" fill="hold">
                                          <p:stCondLst>
                                            <p:cond delay="0"/>
                                          </p:stCondLst>
                                        </p:cTn>
                                        <p:tgtEl>
                                          <p:spTgt spid="37"/>
                                        </p:tgtEl>
                                        <p:attrNameLst>
                                          <p:attrName>style.visibility</p:attrName>
                                        </p:attrNameLst>
                                      </p:cBhvr>
                                      <p:to>
                                        <p:strVal val="visible"/>
                                      </p:to>
                                    </p:set>
                                    <p:animEffect transition="in" filter="wipe(down)">
                                      <p:cBhvr>
                                        <p:cTn id="61" dur="300"/>
                                        <p:tgtEl>
                                          <p:spTgt spid="37"/>
                                        </p:tgtEl>
                                      </p:cBhvr>
                                    </p:animEffect>
                                  </p:childTnLst>
                                </p:cTn>
                              </p:par>
                              <p:par>
                                <p:cTn id="62" presetID="22" presetClass="entr" presetSubtype="4" fill="hold" grpId="0" nodeType="withEffect">
                                  <p:stCondLst>
                                    <p:cond delay="2000"/>
                                  </p:stCondLst>
                                  <p:childTnLst>
                                    <p:set>
                                      <p:cBhvr>
                                        <p:cTn id="63" dur="1" fill="hold">
                                          <p:stCondLst>
                                            <p:cond delay="0"/>
                                          </p:stCondLst>
                                        </p:cTn>
                                        <p:tgtEl>
                                          <p:spTgt spid="38"/>
                                        </p:tgtEl>
                                        <p:attrNameLst>
                                          <p:attrName>style.visibility</p:attrName>
                                        </p:attrNameLst>
                                      </p:cBhvr>
                                      <p:to>
                                        <p:strVal val="visible"/>
                                      </p:to>
                                    </p:set>
                                    <p:animEffect transition="in" filter="wipe(down)">
                                      <p:cBhvr>
                                        <p:cTn id="64" dur="300"/>
                                        <p:tgtEl>
                                          <p:spTgt spid="38"/>
                                        </p:tgtEl>
                                      </p:cBhvr>
                                    </p:animEffect>
                                  </p:childTnLst>
                                </p:cTn>
                              </p:par>
                              <p:par>
                                <p:cTn id="65" presetID="22" presetClass="entr" presetSubtype="4" fill="hold" grpId="0" nodeType="withEffect">
                                  <p:stCondLst>
                                    <p:cond delay="2100"/>
                                  </p:stCondLst>
                                  <p:childTnLst>
                                    <p:set>
                                      <p:cBhvr>
                                        <p:cTn id="66" dur="1" fill="hold">
                                          <p:stCondLst>
                                            <p:cond delay="0"/>
                                          </p:stCondLst>
                                        </p:cTn>
                                        <p:tgtEl>
                                          <p:spTgt spid="39"/>
                                        </p:tgtEl>
                                        <p:attrNameLst>
                                          <p:attrName>style.visibility</p:attrName>
                                        </p:attrNameLst>
                                      </p:cBhvr>
                                      <p:to>
                                        <p:strVal val="visible"/>
                                      </p:to>
                                    </p:set>
                                    <p:animEffect transition="in" filter="wipe(down)">
                                      <p:cBhvr>
                                        <p:cTn id="67" dur="300"/>
                                        <p:tgtEl>
                                          <p:spTgt spid="39"/>
                                        </p:tgtEl>
                                      </p:cBhvr>
                                    </p:animEffect>
                                  </p:childTnLst>
                                </p:cTn>
                              </p:par>
                              <p:par>
                                <p:cTn id="68" presetID="22" presetClass="entr" presetSubtype="4" fill="hold" grpId="0" nodeType="withEffect">
                                  <p:stCondLst>
                                    <p:cond delay="2200"/>
                                  </p:stCondLst>
                                  <p:childTnLst>
                                    <p:set>
                                      <p:cBhvr>
                                        <p:cTn id="69" dur="1" fill="hold">
                                          <p:stCondLst>
                                            <p:cond delay="0"/>
                                          </p:stCondLst>
                                        </p:cTn>
                                        <p:tgtEl>
                                          <p:spTgt spid="40"/>
                                        </p:tgtEl>
                                        <p:attrNameLst>
                                          <p:attrName>style.visibility</p:attrName>
                                        </p:attrNameLst>
                                      </p:cBhvr>
                                      <p:to>
                                        <p:strVal val="visible"/>
                                      </p:to>
                                    </p:set>
                                    <p:animEffect transition="in" filter="wipe(down)">
                                      <p:cBhvr>
                                        <p:cTn id="70" dur="300"/>
                                        <p:tgtEl>
                                          <p:spTgt spid="40"/>
                                        </p:tgtEl>
                                      </p:cBhvr>
                                    </p:animEffect>
                                  </p:childTnLst>
                                </p:cTn>
                              </p:par>
                              <p:par>
                                <p:cTn id="71" presetID="22" presetClass="entr" presetSubtype="4" fill="hold" grpId="0" nodeType="withEffect">
                                  <p:stCondLst>
                                    <p:cond delay="2300"/>
                                  </p:stCondLst>
                                  <p:childTnLst>
                                    <p:set>
                                      <p:cBhvr>
                                        <p:cTn id="72" dur="1" fill="hold">
                                          <p:stCondLst>
                                            <p:cond delay="0"/>
                                          </p:stCondLst>
                                        </p:cTn>
                                        <p:tgtEl>
                                          <p:spTgt spid="41"/>
                                        </p:tgtEl>
                                        <p:attrNameLst>
                                          <p:attrName>style.visibility</p:attrName>
                                        </p:attrNameLst>
                                      </p:cBhvr>
                                      <p:to>
                                        <p:strVal val="visible"/>
                                      </p:to>
                                    </p:set>
                                    <p:animEffect transition="in" filter="wipe(down)">
                                      <p:cBhvr>
                                        <p:cTn id="73" dur="300"/>
                                        <p:tgtEl>
                                          <p:spTgt spid="41"/>
                                        </p:tgtEl>
                                      </p:cBhvr>
                                    </p:animEffect>
                                  </p:childTnLst>
                                </p:cTn>
                              </p:par>
                              <p:par>
                                <p:cTn id="74" presetID="22" presetClass="entr" presetSubtype="4" fill="hold" grpId="0" nodeType="withEffect">
                                  <p:stCondLst>
                                    <p:cond delay="2400"/>
                                  </p:stCondLst>
                                  <p:childTnLst>
                                    <p:set>
                                      <p:cBhvr>
                                        <p:cTn id="75" dur="1" fill="hold">
                                          <p:stCondLst>
                                            <p:cond delay="0"/>
                                          </p:stCondLst>
                                        </p:cTn>
                                        <p:tgtEl>
                                          <p:spTgt spid="42"/>
                                        </p:tgtEl>
                                        <p:attrNameLst>
                                          <p:attrName>style.visibility</p:attrName>
                                        </p:attrNameLst>
                                      </p:cBhvr>
                                      <p:to>
                                        <p:strVal val="visible"/>
                                      </p:to>
                                    </p:set>
                                    <p:animEffect transition="in" filter="wipe(down)">
                                      <p:cBhvr>
                                        <p:cTn id="76" dur="300"/>
                                        <p:tgtEl>
                                          <p:spTgt spid="42"/>
                                        </p:tgtEl>
                                      </p:cBhvr>
                                    </p:animEffect>
                                  </p:childTnLst>
                                </p:cTn>
                              </p:par>
                              <p:par>
                                <p:cTn id="77" presetID="22" presetClass="entr" presetSubtype="4" fill="hold" grpId="0" nodeType="withEffect">
                                  <p:stCondLst>
                                    <p:cond delay="2500"/>
                                  </p:stCondLst>
                                  <p:childTnLst>
                                    <p:set>
                                      <p:cBhvr>
                                        <p:cTn id="78" dur="1" fill="hold">
                                          <p:stCondLst>
                                            <p:cond delay="0"/>
                                          </p:stCondLst>
                                        </p:cTn>
                                        <p:tgtEl>
                                          <p:spTgt spid="43"/>
                                        </p:tgtEl>
                                        <p:attrNameLst>
                                          <p:attrName>style.visibility</p:attrName>
                                        </p:attrNameLst>
                                      </p:cBhvr>
                                      <p:to>
                                        <p:strVal val="visible"/>
                                      </p:to>
                                    </p:set>
                                    <p:animEffect transition="in" filter="wipe(down)">
                                      <p:cBhvr>
                                        <p:cTn id="79" dur="300"/>
                                        <p:tgtEl>
                                          <p:spTgt spid="43"/>
                                        </p:tgtEl>
                                      </p:cBhvr>
                                    </p:animEffect>
                                  </p:childTnLst>
                                </p:cTn>
                              </p:par>
                              <p:par>
                                <p:cTn id="80" presetID="22" presetClass="entr" presetSubtype="4" fill="hold" grpId="0" nodeType="withEffect">
                                  <p:stCondLst>
                                    <p:cond delay="2600"/>
                                  </p:stCondLst>
                                  <p:childTnLst>
                                    <p:set>
                                      <p:cBhvr>
                                        <p:cTn id="81" dur="1" fill="hold">
                                          <p:stCondLst>
                                            <p:cond delay="0"/>
                                          </p:stCondLst>
                                        </p:cTn>
                                        <p:tgtEl>
                                          <p:spTgt spid="44"/>
                                        </p:tgtEl>
                                        <p:attrNameLst>
                                          <p:attrName>style.visibility</p:attrName>
                                        </p:attrNameLst>
                                      </p:cBhvr>
                                      <p:to>
                                        <p:strVal val="visible"/>
                                      </p:to>
                                    </p:set>
                                    <p:animEffect transition="in" filter="wipe(down)">
                                      <p:cBhvr>
                                        <p:cTn id="82" dur="300"/>
                                        <p:tgtEl>
                                          <p:spTgt spid="44"/>
                                        </p:tgtEl>
                                      </p:cBhvr>
                                    </p:animEffect>
                                  </p:childTnLst>
                                </p:cTn>
                              </p:par>
                              <p:par>
                                <p:cTn id="83" presetID="22" presetClass="entr" presetSubtype="4" fill="hold" grpId="0" nodeType="withEffect">
                                  <p:stCondLst>
                                    <p:cond delay="2700"/>
                                  </p:stCondLst>
                                  <p:childTnLst>
                                    <p:set>
                                      <p:cBhvr>
                                        <p:cTn id="84" dur="1" fill="hold">
                                          <p:stCondLst>
                                            <p:cond delay="0"/>
                                          </p:stCondLst>
                                        </p:cTn>
                                        <p:tgtEl>
                                          <p:spTgt spid="45"/>
                                        </p:tgtEl>
                                        <p:attrNameLst>
                                          <p:attrName>style.visibility</p:attrName>
                                        </p:attrNameLst>
                                      </p:cBhvr>
                                      <p:to>
                                        <p:strVal val="visible"/>
                                      </p:to>
                                    </p:set>
                                    <p:animEffect transition="in" filter="wipe(down)">
                                      <p:cBhvr>
                                        <p:cTn id="85" dur="300"/>
                                        <p:tgtEl>
                                          <p:spTgt spid="45"/>
                                        </p:tgtEl>
                                      </p:cBhvr>
                                    </p:animEffect>
                                  </p:childTnLst>
                                </p:cTn>
                              </p:par>
                              <p:par>
                                <p:cTn id="86" presetID="22" presetClass="entr" presetSubtype="4" fill="hold" grpId="0" nodeType="withEffect">
                                  <p:stCondLst>
                                    <p:cond delay="2800"/>
                                  </p:stCondLst>
                                  <p:childTnLst>
                                    <p:set>
                                      <p:cBhvr>
                                        <p:cTn id="87" dur="1" fill="hold">
                                          <p:stCondLst>
                                            <p:cond delay="0"/>
                                          </p:stCondLst>
                                        </p:cTn>
                                        <p:tgtEl>
                                          <p:spTgt spid="48"/>
                                        </p:tgtEl>
                                        <p:attrNameLst>
                                          <p:attrName>style.visibility</p:attrName>
                                        </p:attrNameLst>
                                      </p:cBhvr>
                                      <p:to>
                                        <p:strVal val="visible"/>
                                      </p:to>
                                    </p:set>
                                    <p:animEffect transition="in" filter="wipe(down)">
                                      <p:cBhvr>
                                        <p:cTn id="88" dur="300"/>
                                        <p:tgtEl>
                                          <p:spTgt spid="48"/>
                                        </p:tgtEl>
                                      </p:cBhvr>
                                    </p:animEffect>
                                  </p:childTnLst>
                                </p:cTn>
                              </p:par>
                              <p:par>
                                <p:cTn id="89" presetID="22" presetClass="entr" presetSubtype="4" fill="hold" grpId="0" nodeType="withEffect">
                                  <p:stCondLst>
                                    <p:cond delay="2800"/>
                                  </p:stCondLst>
                                  <p:childTnLst>
                                    <p:set>
                                      <p:cBhvr>
                                        <p:cTn id="90" dur="1" fill="hold">
                                          <p:stCondLst>
                                            <p:cond delay="0"/>
                                          </p:stCondLst>
                                        </p:cTn>
                                        <p:tgtEl>
                                          <p:spTgt spid="71"/>
                                        </p:tgtEl>
                                        <p:attrNameLst>
                                          <p:attrName>style.visibility</p:attrName>
                                        </p:attrNameLst>
                                      </p:cBhvr>
                                      <p:to>
                                        <p:strVal val="visible"/>
                                      </p:to>
                                    </p:set>
                                    <p:animEffect transition="in" filter="wipe(down)">
                                      <p:cBhvr>
                                        <p:cTn id="91" dur="300"/>
                                        <p:tgtEl>
                                          <p:spTgt spid="71"/>
                                        </p:tgtEl>
                                      </p:cBhvr>
                                    </p:animEffect>
                                  </p:childTnLst>
                                </p:cTn>
                              </p:par>
                              <p:par>
                                <p:cTn id="92" presetID="22" presetClass="entr" presetSubtype="4" fill="hold" grpId="0" nodeType="withEffect">
                                  <p:stCondLst>
                                    <p:cond delay="1200"/>
                                  </p:stCondLst>
                                  <p:childTnLst>
                                    <p:set>
                                      <p:cBhvr>
                                        <p:cTn id="93" dur="1" fill="hold">
                                          <p:stCondLst>
                                            <p:cond delay="0"/>
                                          </p:stCondLst>
                                        </p:cTn>
                                        <p:tgtEl>
                                          <p:spTgt spid="72"/>
                                        </p:tgtEl>
                                        <p:attrNameLst>
                                          <p:attrName>style.visibility</p:attrName>
                                        </p:attrNameLst>
                                      </p:cBhvr>
                                      <p:to>
                                        <p:strVal val="visible"/>
                                      </p:to>
                                    </p:set>
                                    <p:animEffect transition="in" filter="wipe(down)">
                                      <p:cBhvr>
                                        <p:cTn id="94" dur="200"/>
                                        <p:tgtEl>
                                          <p:spTgt spid="72"/>
                                        </p:tgtEl>
                                      </p:cBhvr>
                                    </p:animEffect>
                                  </p:childTnLst>
                                </p:cTn>
                              </p:par>
                              <p:par>
                                <p:cTn id="95" presetID="22" presetClass="entr" presetSubtype="4" fill="hold" grpId="0" nodeType="withEffect">
                                  <p:stCondLst>
                                    <p:cond delay="2800"/>
                                  </p:stCondLst>
                                  <p:childTnLst>
                                    <p:set>
                                      <p:cBhvr>
                                        <p:cTn id="96" dur="1" fill="hold">
                                          <p:stCondLst>
                                            <p:cond delay="0"/>
                                          </p:stCondLst>
                                        </p:cTn>
                                        <p:tgtEl>
                                          <p:spTgt spid="62"/>
                                        </p:tgtEl>
                                        <p:attrNameLst>
                                          <p:attrName>style.visibility</p:attrName>
                                        </p:attrNameLst>
                                      </p:cBhvr>
                                      <p:to>
                                        <p:strVal val="visible"/>
                                      </p:to>
                                    </p:set>
                                    <p:animEffect transition="in" filter="wipe(down)">
                                      <p:cBhvr>
                                        <p:cTn id="97" dur="300"/>
                                        <p:tgtEl>
                                          <p:spTgt spid="62"/>
                                        </p:tgtEl>
                                      </p:cBhvr>
                                    </p:animEffect>
                                  </p:childTnLst>
                                </p:cTn>
                              </p:par>
                              <p:par>
                                <p:cTn id="98" presetID="22" presetClass="entr" presetSubtype="4" fill="hold" grpId="0" nodeType="withEffect">
                                  <p:stCondLst>
                                    <p:cond delay="1200"/>
                                  </p:stCondLst>
                                  <p:childTnLst>
                                    <p:set>
                                      <p:cBhvr>
                                        <p:cTn id="99" dur="1" fill="hold">
                                          <p:stCondLst>
                                            <p:cond delay="0"/>
                                          </p:stCondLst>
                                        </p:cTn>
                                        <p:tgtEl>
                                          <p:spTgt spid="63"/>
                                        </p:tgtEl>
                                        <p:attrNameLst>
                                          <p:attrName>style.visibility</p:attrName>
                                        </p:attrNameLst>
                                      </p:cBhvr>
                                      <p:to>
                                        <p:strVal val="visible"/>
                                      </p:to>
                                    </p:set>
                                    <p:animEffect transition="in" filter="wipe(down)">
                                      <p:cBhvr>
                                        <p:cTn id="100" dur="2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71" grpId="0" animBg="1"/>
      <p:bldP spid="72" grpId="0" animBg="1"/>
      <p:bldP spid="62" grpId="0" animBg="1"/>
      <p:bldP spid="6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is just about learning technology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3482319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20679</TotalTime>
  <Words>2563</Words>
  <Application>Microsoft Macintosh PowerPoint</Application>
  <PresentationFormat>On-screen Show (16:9)</PresentationFormat>
  <Paragraphs>214</Paragraphs>
  <Slides>28</Slides>
  <Notes>27</Notes>
  <HiddenSlides>1</HiddenSlides>
  <MMClips>0</MMClips>
  <ScaleCrop>false</ScaleCrop>
  <HeadingPairs>
    <vt:vector size="4" baseType="variant">
      <vt:variant>
        <vt:lpstr>Theme</vt:lpstr>
      </vt:variant>
      <vt:variant>
        <vt:i4>3</vt:i4>
      </vt:variant>
      <vt:variant>
        <vt:lpstr>Slide Titles</vt:lpstr>
      </vt:variant>
      <vt:variant>
        <vt:i4>28</vt:i4>
      </vt:variant>
    </vt:vector>
  </HeadingPairs>
  <TitlesOfParts>
    <vt:vector size="31" baseType="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Katie Hendrickson</cp:lastModifiedBy>
  <cp:revision>296</cp:revision>
  <cp:lastPrinted>2016-07-19T17:37:10Z</cp:lastPrinted>
  <dcterms:created xsi:type="dcterms:W3CDTF">2014-08-04T22:26:06Z</dcterms:created>
  <dcterms:modified xsi:type="dcterms:W3CDTF">2016-09-14T13:26:26Z</dcterms:modified>
</cp:coreProperties>
</file>