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3"/>
  </p:notesMasterIdLst>
  <p:sldIdLst>
    <p:sldId id="419" r:id="rId4"/>
    <p:sldId id="407" r:id="rId5"/>
    <p:sldId id="442" r:id="rId6"/>
    <p:sldId id="421" r:id="rId7"/>
    <p:sldId id="422" r:id="rId8"/>
    <p:sldId id="423" r:id="rId9"/>
    <p:sldId id="424" r:id="rId10"/>
    <p:sldId id="440" r:id="rId11"/>
    <p:sldId id="430" r:id="rId12"/>
    <p:sldId id="431" r:id="rId13"/>
    <p:sldId id="432" r:id="rId14"/>
    <p:sldId id="433" r:id="rId15"/>
    <p:sldId id="434" r:id="rId16"/>
    <p:sldId id="435" r:id="rId17"/>
    <p:sldId id="436" r:id="rId18"/>
    <p:sldId id="413" r:id="rId19"/>
    <p:sldId id="426" r:id="rId20"/>
    <p:sldId id="427" r:id="rId21"/>
    <p:sldId id="428" r:id="rId22"/>
    <p:sldId id="416" r:id="rId23"/>
    <p:sldId id="441" r:id="rId24"/>
    <p:sldId id="429" r:id="rId25"/>
    <p:sldId id="415" r:id="rId26"/>
    <p:sldId id="411" r:id="rId27"/>
    <p:sldId id="437" r:id="rId28"/>
    <p:sldId id="445" r:id="rId29"/>
    <p:sldId id="412" r:id="rId30"/>
    <p:sldId id="443" r:id="rId31"/>
    <p:sldId id="439" r:id="rId32"/>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BC"/>
    <a:srgbClr val="7665A0"/>
    <a:srgbClr val="0094CA"/>
    <a:srgbClr val="FFB81D"/>
    <a:srgbClr val="00CEDE"/>
    <a:srgbClr val="7030A0"/>
    <a:srgbClr val="00AEBC"/>
    <a:srgbClr val="181717"/>
    <a:srgbClr val="40404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38" autoAdjust="0"/>
    <p:restoredTop sz="73810" autoAdjust="0"/>
  </p:normalViewPr>
  <p:slideViewPr>
    <p:cSldViewPr snapToGrid="0">
      <p:cViewPr>
        <p:scale>
          <a:sx n="100" d="100"/>
          <a:sy n="100" d="100"/>
        </p:scale>
        <p:origin x="-80" y="-80"/>
      </p:cViewPr>
      <p:guideLst>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KatieCodeDotOrg:Desktop:Infographics%20for%20carousel:For%20PPT:graphs%20for%20generic%20advocacy%20slides.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666804620055023"/>
          <c:y val="0.0417000907248491"/>
          <c:w val="0.913741224741486"/>
          <c:h val="0.876995593075815"/>
        </c:manualLayout>
      </c:layout>
      <c:barChart>
        <c:barDir val="col"/>
        <c:grouping val="stacked"/>
        <c:varyColors val="0"/>
        <c:ser>
          <c:idx val="1"/>
          <c:order val="0"/>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Sheet1!$C$25:$C$39</c:f>
              <c:numCache>
                <c:formatCode>#,##0</c:formatCode>
                <c:ptCount val="15"/>
                <c:pt idx="0">
                  <c:v>9268.0</c:v>
                </c:pt>
                <c:pt idx="1">
                  <c:v>10463.0</c:v>
                </c:pt>
                <c:pt idx="2">
                  <c:v>11593.0</c:v>
                </c:pt>
                <c:pt idx="3">
                  <c:v>12838.0</c:v>
                </c:pt>
                <c:pt idx="4">
                  <c:v>11606.0</c:v>
                </c:pt>
                <c:pt idx="5">
                  <c:v>9261.0</c:v>
                </c:pt>
                <c:pt idx="6">
                  <c:v>7006.0</c:v>
                </c:pt>
                <c:pt idx="7">
                  <c:v>5578.0</c:v>
                </c:pt>
                <c:pt idx="8">
                  <c:v>4756.0</c:v>
                </c:pt>
                <c:pt idx="9">
                  <c:v>4742.0</c:v>
                </c:pt>
                <c:pt idx="10">
                  <c:v>4978.0</c:v>
                </c:pt>
                <c:pt idx="11">
                  <c:v>5133.0</c:v>
                </c:pt>
                <c:pt idx="12">
                  <c:v>5792.0</c:v>
                </c:pt>
                <c:pt idx="13">
                  <c:v>6338.0</c:v>
                </c:pt>
                <c:pt idx="14">
                  <c:v>7327.0</c:v>
                </c:pt>
              </c:numCache>
            </c:numRef>
          </c:val>
        </c:ser>
        <c:ser>
          <c:idx val="2"/>
          <c:order val="1"/>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Sheet1!$D$25:$D$39</c:f>
              <c:numCache>
                <c:formatCode>#,##0</c:formatCode>
                <c:ptCount val="15"/>
                <c:pt idx="0">
                  <c:v>24548.0</c:v>
                </c:pt>
                <c:pt idx="1">
                  <c:v>28269.0</c:v>
                </c:pt>
                <c:pt idx="2">
                  <c:v>31474.0</c:v>
                </c:pt>
                <c:pt idx="3">
                  <c:v>35665.0</c:v>
                </c:pt>
                <c:pt idx="4">
                  <c:v>35975.0</c:v>
                </c:pt>
                <c:pt idx="5">
                  <c:v>33535.0</c:v>
                </c:pt>
                <c:pt idx="6">
                  <c:v>28690.0</c:v>
                </c:pt>
                <c:pt idx="7">
                  <c:v>25825.0</c:v>
                </c:pt>
                <c:pt idx="8">
                  <c:v>23644.0</c:v>
                </c:pt>
                <c:pt idx="9">
                  <c:v>23547.0</c:v>
                </c:pt>
                <c:pt idx="10">
                  <c:v>24113.0</c:v>
                </c:pt>
                <c:pt idx="11">
                  <c:v>26584.0</c:v>
                </c:pt>
                <c:pt idx="12">
                  <c:v>29172.0</c:v>
                </c:pt>
                <c:pt idx="13">
                  <c:v>31837.0</c:v>
                </c:pt>
                <c:pt idx="14">
                  <c:v>35642.0</c:v>
                </c:pt>
              </c:numCache>
            </c:numRef>
          </c:val>
        </c:ser>
        <c:dLbls>
          <c:showLegendKey val="0"/>
          <c:showVal val="0"/>
          <c:showCatName val="0"/>
          <c:showSerName val="0"/>
          <c:showPercent val="0"/>
          <c:showBubbleSize val="0"/>
        </c:dLbls>
        <c:gapWidth val="150"/>
        <c:overlap val="100"/>
        <c:axId val="2109437208"/>
        <c:axId val="2109440184"/>
      </c:barChart>
      <c:catAx>
        <c:axId val="2109437208"/>
        <c:scaling>
          <c:orientation val="minMax"/>
        </c:scaling>
        <c:delete val="0"/>
        <c:axPos val="b"/>
        <c:numFmt formatCode="General" sourceLinked="1"/>
        <c:majorTickMark val="out"/>
        <c:minorTickMark val="none"/>
        <c:tickLblPos val="nextTo"/>
        <c:crossAx val="2109440184"/>
        <c:crosses val="autoZero"/>
        <c:auto val="1"/>
        <c:lblAlgn val="ctr"/>
        <c:lblOffset val="100"/>
        <c:noMultiLvlLbl val="0"/>
      </c:catAx>
      <c:valAx>
        <c:axId val="2109440184"/>
        <c:scaling>
          <c:orientation val="minMax"/>
          <c:max val="50000.0"/>
        </c:scaling>
        <c:delete val="0"/>
        <c:axPos val="l"/>
        <c:majorGridlines/>
        <c:numFmt formatCode="#,##0" sourceLinked="1"/>
        <c:majorTickMark val="out"/>
        <c:minorTickMark val="none"/>
        <c:tickLblPos val="nextTo"/>
        <c:crossAx val="2109437208"/>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12/13/16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fewer than half of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Already, 7 states have created K-12 computer science standards, five of those in the past few years, and several more are in progress. </a:t>
            </a:r>
          </a:p>
          <a:p>
            <a:pPr marL="171450" indent="-171450">
              <a:buFont typeface="Arial"/>
              <a:buChar char="•"/>
            </a:pPr>
            <a:endParaRPr lang="en-US" baseline="0"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And in </a:t>
            </a:r>
            <a:r>
              <a:rPr lang="en-US" baseline="0" dirty="0" smtClean="0"/>
              <a:t>the past </a:t>
            </a:r>
            <a:r>
              <a:rPr lang="en-US" baseline="0" dirty="0" smtClean="0"/>
              <a:t>three </a:t>
            </a:r>
            <a:r>
              <a:rPr lang="en-US" baseline="0" dirty="0" smtClean="0"/>
              <a:t>years, we’ve changed policies to allow computer science to count for graduation in </a:t>
            </a:r>
            <a:r>
              <a:rPr lang="en-US" baseline="0" dirty="0" smtClean="0"/>
              <a:t>21 </a:t>
            </a:r>
            <a:r>
              <a:rPr lang="en-US" baseline="0" dirty="0" smtClean="0"/>
              <a:t>states, bringing the total number of states that allow CS to count to 32 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smtClean="0"/>
              <a:t>And</a:t>
            </a:r>
            <a:r>
              <a:rPr lang="en-US" baseline="0" smtClean="0"/>
              <a:t> </a:t>
            </a:r>
            <a:r>
              <a:rPr lang="en-US" baseline="0" dirty="0" smtClean="0"/>
              <a:t>i</a:t>
            </a:r>
            <a:r>
              <a:rPr lang="en-US" baseline="0" smtClean="0"/>
              <a:t>n </a:t>
            </a:r>
            <a:r>
              <a:rPr lang="en-US" baseline="0" dirty="0" smtClean="0"/>
              <a:t>schools that offer computer science, enrollment is through the roof. </a:t>
            </a:r>
            <a:endParaRPr lang="en-US" dirty="0" smtClean="0"/>
          </a:p>
          <a:p>
            <a:pPr marL="171450" indent="-171450">
              <a:buFont typeface="Arial"/>
              <a:buChar char="•"/>
            </a:pPr>
            <a:r>
              <a:rPr lang="en-US" baseline="0" dirty="0" smtClean="0"/>
              <a:t>AP Computer Science A is the fastest growing course of the decade. </a:t>
            </a:r>
          </a:p>
          <a:p>
            <a:pPr marL="171450" indent="-171450">
              <a:buFont typeface="Arial"/>
              <a:buChar char="•"/>
            </a:pPr>
            <a:r>
              <a:rPr lang="en-US" baseline="0" dirty="0" smtClean="0"/>
              <a:t>In 2016, female participation increased by 25%, and underrepresented minority participation increased by 38%. </a:t>
            </a:r>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130161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29</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a:t>
            </a:r>
            <a:r>
              <a:rPr lang="en-US" baseline="0" dirty="0" smtClean="0"/>
              <a:t> are fewer students graduating with a degree in computer science than there were 10 years ago.</a:t>
            </a:r>
          </a:p>
          <a:p>
            <a:pPr marL="171450" indent="-171450">
              <a:buFont typeface="Arial"/>
              <a:buChar char="•"/>
            </a:pPr>
            <a:r>
              <a:rPr lang="en-US" baseline="0" dirty="0" smtClean="0"/>
              <a:t>And the number of women graduating with computer science degrees is half of what it was in 2003.</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88617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 xmlns:p15="http://schemas.microsoft.com/office/powerpoint/2012/main"/>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19.jpg"/></Relationships>
</file>

<file path=ppt/slides/_rels/slide29.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6" y="874184"/>
            <a:ext cx="8229600" cy="1754316"/>
          </a:xfrm>
          <a:prstGeom prst="rect">
            <a:avLst/>
          </a:prstGeom>
          <a:noFill/>
        </p:spPr>
        <p:txBody>
          <a:bodyPr wrap="square" lIns="91406" tIns="45703" rIns="91406" bIns="45703" rtlCol="0">
            <a:spAutoFit/>
          </a:bodyPr>
          <a:lstStyle/>
          <a:p>
            <a:pPr algn="ctr"/>
            <a:r>
              <a:rPr lang="en-US" sz="5400" dirty="0">
                <a:latin typeface="Arial"/>
                <a:cs typeface="Arial"/>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sp>
        <p:nvSpPr>
          <p:cNvPr id="14" name="Title 2"/>
          <p:cNvSpPr txBox="1">
            <a:spLocks/>
          </p:cNvSpPr>
          <p:nvPr/>
        </p:nvSpPr>
        <p:spPr>
          <a:xfrm>
            <a:off x="206566" y="223905"/>
            <a:ext cx="6965695" cy="700431"/>
          </a:xfrm>
          <a:prstGeom prst="rect">
            <a:avLst/>
          </a:prstGeom>
        </p:spPr>
        <p:txBody>
          <a:bodyPr lIns="134453" tIns="67227" rIns="67227" bIns="33613"/>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200" dirty="0">
                <a:solidFill>
                  <a:srgbClr val="000000"/>
                </a:solidFill>
                <a:latin typeface="Segoe Pro Display Semibold" panose="020B0702040504020203" pitchFamily="34" charset="0"/>
                <a:ea typeface="Adobe Gothic Std B" panose="020B0800000000000000" pitchFamily="34" charset="-128"/>
              </a:rPr>
              <a:t>Technology affects </a:t>
            </a:r>
            <a:r>
              <a:rPr lang="en-US" sz="3200" b="1" i="1" dirty="0" smtClean="0">
                <a:solidFill>
                  <a:srgbClr val="000000"/>
                </a:solidFill>
                <a:latin typeface="Segoe Pro Display Semibold" panose="020B0702040504020203" pitchFamily="34" charset="0"/>
                <a:ea typeface="Adobe Gothic Std B" panose="020B0800000000000000" pitchFamily="34" charset="-128"/>
              </a:rPr>
              <a:t>every </a:t>
            </a:r>
            <a:r>
              <a:rPr lang="en-US" sz="3200" dirty="0" smtClean="0">
                <a:solidFill>
                  <a:srgbClr val="000000"/>
                </a:solidFill>
                <a:latin typeface="Segoe Pro Display Semibold" panose="020B0702040504020203" pitchFamily="34" charset="0"/>
                <a:ea typeface="Adobe Gothic Std B" panose="020B0800000000000000" pitchFamily="34" charset="-128"/>
              </a:rPr>
              <a:t>field:</a:t>
            </a:r>
            <a:endParaRPr lang="en-US" sz="3200" dirty="0">
              <a:solidFill>
                <a:srgbClr val="000000"/>
              </a:solidFill>
              <a:latin typeface="Segoe Pro Display Semibold" panose="020B0702040504020203" pitchFamily="34" charset="0"/>
              <a:ea typeface="Adobe Gothic Std B" panose="020B0800000000000000" pitchFamily="34" charset="-128"/>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1" y="770202"/>
            <a:ext cx="7962900" cy="4479131"/>
          </a:xfrm>
          <a:prstGeom prst="rect">
            <a:avLst/>
          </a:prstGeom>
        </p:spPr>
      </p:pic>
      <p:sp>
        <p:nvSpPr>
          <p:cNvPr id="5" name="Title 1"/>
          <p:cNvSpPr txBox="1">
            <a:spLocks/>
          </p:cNvSpPr>
          <p:nvPr/>
        </p:nvSpPr>
        <p:spPr>
          <a:xfrm>
            <a:off x="3505200" y="4112680"/>
            <a:ext cx="3543300"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6" name="Title 1"/>
          <p:cNvSpPr txBox="1">
            <a:spLocks/>
          </p:cNvSpPr>
          <p:nvPr/>
        </p:nvSpPr>
        <p:spPr>
          <a:xfrm>
            <a:off x="137583" y="232833"/>
            <a:ext cx="8803219" cy="168169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Every 21</a:t>
            </a:r>
            <a:r>
              <a:rPr lang="en-US" sz="2400" baseline="30000" dirty="0">
                <a:solidFill>
                  <a:srgbClr val="000000"/>
                </a:solidFill>
                <a:latin typeface="Arial"/>
                <a:ea typeface="Adobe Gothic Std B" panose="020B0800000000000000" pitchFamily="34" charset="-128"/>
                <a:cs typeface="Arial"/>
              </a:rPr>
              <a:t>st</a:t>
            </a:r>
            <a:r>
              <a:rPr lang="en-US" sz="2400" dirty="0">
                <a:solidFill>
                  <a:srgbClr val="000000"/>
                </a:solidFill>
                <a:latin typeface="Arial"/>
                <a:ea typeface="Adobe Gothic Std B" panose="020B0800000000000000" pitchFamily="34" charset="-128"/>
                <a:cs typeface="Arial"/>
              </a:rPr>
              <a:t> century </a:t>
            </a:r>
            <a:r>
              <a:rPr lang="en-US" sz="2400" dirty="0" smtClean="0">
                <a:solidFill>
                  <a:srgbClr val="000000"/>
                </a:solidFill>
                <a:latin typeface="Arial"/>
                <a:ea typeface="Adobe Gothic Std B" panose="020B0800000000000000" pitchFamily="34" charset="-128"/>
                <a:cs typeface="Arial"/>
              </a:rPr>
              <a:t>student should </a:t>
            </a:r>
            <a:r>
              <a:rPr lang="en-US" sz="2400" dirty="0">
                <a:solidFill>
                  <a:srgbClr val="000000"/>
                </a:solidFill>
                <a:latin typeface="Arial"/>
                <a:ea typeface="Adobe Gothic Std B" panose="020B0800000000000000" pitchFamily="34" charset="-128"/>
                <a:cs typeface="Arial"/>
              </a:rPr>
              <a:t>have a chance to learn about </a:t>
            </a:r>
            <a:r>
              <a:rPr lang="en-US" sz="2400" b="1" i="1" dirty="0">
                <a:solidFill>
                  <a:srgbClr val="000000"/>
                </a:solidFill>
                <a:latin typeface="Arial"/>
                <a:ea typeface="Adobe Gothic Std B" panose="020B0800000000000000" pitchFamily="34" charset="-128"/>
                <a:cs typeface="Arial"/>
              </a:rPr>
              <a:t>algorithms</a:t>
            </a:r>
            <a:r>
              <a:rPr lang="en-US" sz="2400" dirty="0">
                <a:solidFill>
                  <a:srgbClr val="000000"/>
                </a:solidFill>
                <a:latin typeface="Arial"/>
                <a:ea typeface="Adobe Gothic Std B" panose="020B0800000000000000" pitchFamily="34" charset="-128"/>
                <a:cs typeface="Arial"/>
              </a:rPr>
              <a:t>, how to make </a:t>
            </a:r>
            <a:r>
              <a:rPr lang="en-US" sz="2400" b="1" i="1" dirty="0" smtClean="0">
                <a:solidFill>
                  <a:srgbClr val="000000"/>
                </a:solidFill>
                <a:latin typeface="Arial"/>
                <a:ea typeface="Adobe Gothic Std B" panose="020B0800000000000000" pitchFamily="34" charset="-128"/>
                <a:cs typeface="Arial"/>
              </a:rPr>
              <a:t>apps</a:t>
            </a:r>
            <a:r>
              <a:rPr lang="en-US" sz="2400" dirty="0" smtClean="0">
                <a:solidFill>
                  <a:srgbClr val="000000"/>
                </a:solidFill>
                <a:latin typeface="Arial"/>
                <a:ea typeface="Adobe Gothic Std B" panose="020B0800000000000000" pitchFamily="34" charset="-128"/>
                <a:cs typeface="Arial"/>
              </a:rPr>
              <a:t>, </a:t>
            </a:r>
            <a:r>
              <a:rPr lang="en-US" sz="2400" dirty="0">
                <a:solidFill>
                  <a:srgbClr val="000000"/>
                </a:solidFill>
                <a:latin typeface="Arial"/>
                <a:ea typeface="Adobe Gothic Std B" panose="020B0800000000000000" pitchFamily="34" charset="-128"/>
                <a:cs typeface="Arial"/>
              </a:rPr>
              <a:t>or how the </a:t>
            </a:r>
            <a:r>
              <a:rPr lang="en-US" sz="2400" b="1" i="1" dirty="0">
                <a:solidFill>
                  <a:srgbClr val="000000"/>
                </a:solidFill>
                <a:latin typeface="Arial"/>
                <a:ea typeface="Adobe Gothic Std B" panose="020B0800000000000000" pitchFamily="34" charset="-128"/>
                <a:cs typeface="Arial"/>
              </a:rPr>
              <a:t>internet</a:t>
            </a:r>
            <a:r>
              <a:rPr lang="en-US" sz="2400" dirty="0">
                <a:solidFill>
                  <a:srgbClr val="000000"/>
                </a:solidFill>
                <a:latin typeface="Arial"/>
                <a:ea typeface="Adobe Gothic Std B" panose="020B0800000000000000" pitchFamily="34" charset="-128"/>
                <a:cs typeface="Arial"/>
              </a:rPr>
              <a:t> works. </a:t>
            </a: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a:t>
            </a:r>
            <a:r>
              <a:rPr lang="en-US" sz="4400" b="1" dirty="0" smtClean="0">
                <a:latin typeface="Arial"/>
                <a:cs typeface="Arial"/>
              </a:rPr>
              <a:t>[YOUR STATE]:</a:t>
            </a:r>
            <a:endParaRPr lang="en-US" sz="4400" b="1" dirty="0">
              <a:latin typeface="Arial"/>
              <a:cs typeface="Arial"/>
            </a:endParaRPr>
          </a:p>
          <a:p>
            <a:r>
              <a:rPr lang="en-US" sz="4000" dirty="0" smtClean="0">
                <a:latin typeface="Arial"/>
                <a:cs typeface="Arial"/>
              </a:rPr>
              <a:t>[insert #] open </a:t>
            </a:r>
            <a:r>
              <a:rPr lang="en-US" sz="4000" dirty="0">
                <a:latin typeface="Arial"/>
                <a:cs typeface="Arial"/>
              </a:rPr>
              <a:t>computing jobs</a:t>
            </a:r>
          </a:p>
          <a:p>
            <a:r>
              <a:rPr lang="en-US" sz="4000" dirty="0">
                <a:latin typeface="Arial"/>
                <a:cs typeface="Arial"/>
              </a:rPr>
              <a:t>[insert #] </a:t>
            </a:r>
            <a:r>
              <a:rPr lang="en-US" sz="4000" dirty="0" smtClean="0">
                <a:latin typeface="Arial"/>
                <a:cs typeface="Arial"/>
              </a:rPr>
              <a:t>computer </a:t>
            </a:r>
            <a:r>
              <a:rPr lang="en-US" sz="4000" dirty="0">
                <a:latin typeface="Arial"/>
                <a:cs typeface="Arial"/>
              </a:rPr>
              <a:t>science graduates</a:t>
            </a:r>
            <a:r>
              <a:rPr lang="en-US" sz="4400" dirty="0">
                <a:latin typeface="Arial"/>
                <a:cs typeface="Arial"/>
              </a:rPr>
              <a:t> </a:t>
            </a:r>
          </a:p>
          <a:p>
            <a:r>
              <a:rPr lang="en-US" sz="4000" dirty="0">
                <a:latin typeface="Arial"/>
                <a:cs typeface="Arial"/>
              </a:rPr>
              <a:t>[insert #] </a:t>
            </a:r>
            <a:r>
              <a:rPr lang="en-US" sz="4000" dirty="0" smtClean="0">
                <a:latin typeface="Arial"/>
                <a:cs typeface="Arial"/>
              </a:rPr>
              <a:t>high </a:t>
            </a:r>
            <a:r>
              <a:rPr lang="en-US" sz="4000" dirty="0">
                <a:latin typeface="Arial"/>
                <a:cs typeface="Arial"/>
              </a:rPr>
              <a:t>schools </a:t>
            </a:r>
            <a:r>
              <a:rPr lang="en-US" sz="4000" dirty="0" smtClean="0">
                <a:latin typeface="Arial"/>
                <a:cs typeface="Arial"/>
              </a:rPr>
              <a:t>teach </a:t>
            </a:r>
            <a:r>
              <a:rPr lang="en-US" sz="4000" dirty="0">
                <a:latin typeface="Arial"/>
                <a:cs typeface="Arial"/>
              </a:rPr>
              <a:t>AP CS</a:t>
            </a:r>
          </a:p>
          <a:p>
            <a:endParaRPr lang="en-US" sz="4400" dirty="0">
              <a:latin typeface="Arial"/>
              <a:cs typeface="Arial"/>
            </a:endParaRP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the majority of </a:t>
            </a:r>
            <a:r>
              <a:rPr lang="en-US" sz="4400" dirty="0">
                <a:solidFill>
                  <a:srgbClr val="000000"/>
                </a:solidFill>
                <a:latin typeface="Arial"/>
                <a:ea typeface="Adobe Gothic Std B" panose="020B0800000000000000" pitchFamily="34" charset="-128"/>
                <a:cs typeface="Arial"/>
              </a:rPr>
              <a:t>schools don’t teach </a:t>
            </a:r>
            <a:r>
              <a:rPr lang="en-US" sz="4400" b="1" dirty="0" smtClean="0">
                <a:solidFill>
                  <a:srgbClr val="000000"/>
                </a:solidFill>
                <a:latin typeface="Arial"/>
                <a:ea typeface="Adobe Gothic Std B" panose="020B0800000000000000" pitchFamily="34" charset="-128"/>
                <a:cs typeface="Arial"/>
              </a:rPr>
              <a:t>computer science: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smtClean="0">
                  <a:solidFill>
                    <a:srgbClr val="000000"/>
                  </a:solidFill>
                  <a:latin typeface="Arial"/>
                  <a:ea typeface="Adobe Gothic Std B" panose="020B0800000000000000" pitchFamily="34" charset="-128"/>
                  <a:cs typeface="Arial"/>
                </a:rPr>
                <a:t>90%</a:t>
              </a:r>
              <a:endParaRPr lang="en-US" sz="48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1207101581"/>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smtClean="0">
                  <a:solidFill>
                    <a:srgbClr val="000000"/>
                  </a:solidFill>
                  <a:latin typeface="Arial"/>
                  <a:ea typeface="Adobe Gothic Std B" panose="020B0800000000000000" pitchFamily="34" charset="-128"/>
                  <a:cs typeface="Arial"/>
                </a:rPr>
                <a:t>40%</a:t>
              </a:r>
              <a:endParaRPr lang="en-US" sz="4800" dirty="0">
                <a:solidFill>
                  <a:srgbClr val="000000"/>
                </a:solidFill>
                <a:latin typeface="Arial"/>
                <a:ea typeface="Adobe Gothic Std B" panose="020B0800000000000000" pitchFamily="34" charset="-128"/>
                <a:cs typeface="Arial"/>
              </a:endParaRP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a:t>
              </a:r>
              <a:r>
                <a:rPr lang="en-US" sz="2000" dirty="0">
                  <a:solidFill>
                    <a:srgbClr val="000000"/>
                  </a:solidFill>
                  <a:latin typeface="Arial"/>
                  <a:ea typeface="Adobe Gothic Std B" panose="020B0800000000000000" pitchFamily="34" charset="-128"/>
                  <a:cs typeface="Arial"/>
                </a:rPr>
                <a:t>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5"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The </a:t>
            </a:r>
            <a:r>
              <a:rPr lang="en-US" sz="3600" dirty="0" smtClean="0">
                <a:solidFill>
                  <a:srgbClr val="000000"/>
                </a:solidFill>
                <a:latin typeface="Arial"/>
                <a:ea typeface="Adobe Gothic Std B" panose="020B0800000000000000" pitchFamily="34" charset="-128"/>
                <a:cs typeface="Arial"/>
              </a:rPr>
              <a:t>value </a:t>
            </a:r>
            <a:r>
              <a:rPr lang="en-US" sz="3600" dirty="0">
                <a:solidFill>
                  <a:srgbClr val="000000"/>
                </a:solidFill>
                <a:latin typeface="Arial"/>
                <a:ea typeface="Adobe Gothic Std B" panose="020B0800000000000000" pitchFamily="34" charset="-128"/>
                <a:cs typeface="Arial"/>
              </a:rPr>
              <a:t>of a </a:t>
            </a:r>
            <a:r>
              <a:rPr lang="en-US" sz="3600" dirty="0" smtClean="0">
                <a:solidFill>
                  <a:srgbClr val="000000"/>
                </a:solidFill>
                <a:latin typeface="Arial"/>
                <a:ea typeface="Adobe Gothic Std B" panose="020B0800000000000000" pitchFamily="34" charset="-128"/>
                <a:cs typeface="Arial"/>
              </a:rPr>
              <a:t>computer science education</a:t>
            </a:r>
            <a:endParaRPr lang="en-US" sz="3600" b="1" dirty="0">
              <a:solidFill>
                <a:srgbClr val="00000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600"/>
                                        <p:tgtEl>
                                          <p:spTgt spid="5"/>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smtClean="0">
                <a:solidFill>
                  <a:srgbClr val="000000"/>
                </a:solidFill>
                <a:latin typeface="Arial"/>
                <a:ea typeface="Adobe Gothic Std B" panose="020B0800000000000000" pitchFamily="34" charset="-128"/>
                <a:cs typeface="Arial"/>
              </a:rPr>
              <a:t>Computing jobs are the #1 source of new wages in the United States</a:t>
            </a:r>
            <a:endParaRPr lang="en-US" sz="3600" dirty="0">
              <a:solidFill>
                <a:srgbClr val="000000"/>
              </a:solidFill>
              <a:latin typeface="Arial"/>
              <a:ea typeface="Adobe Gothic Std B" panose="020B0800000000000000" pitchFamily="34" charset="-128"/>
              <a:cs typeface="Arial"/>
            </a:endParaRPr>
          </a:p>
        </p:txBody>
      </p:sp>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2408404482"/>
              </p:ext>
            </p:extLst>
          </p:nvPr>
        </p:nvGraphicFramePr>
        <p:xfrm>
          <a:off x="724800" y="1392916"/>
          <a:ext cx="3576343" cy="3358725"/>
        </p:xfrm>
        <a:graphic>
          <a:graphicData uri="http://schemas.openxmlformats.org/drawingml/2006/chart">
            <c:chart xmlns:c="http://schemas.openxmlformats.org/drawingml/2006/chart" xmlns:r="http://schemas.openxmlformats.org/officeDocument/2006/relationships" r:id="rId3"/>
          </a:graphicData>
        </a:graphic>
      </p:graphicFrame>
      <p:sp>
        <p:nvSpPr>
          <p:cNvPr id="13" name="Title 1"/>
          <p:cNvSpPr txBox="1">
            <a:spLocks/>
          </p:cNvSpPr>
          <p:nvPr/>
        </p:nvSpPr>
        <p:spPr>
          <a:xfrm>
            <a:off x="105842" y="140807"/>
            <a:ext cx="84920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The STEM problem </a:t>
            </a:r>
            <a:r>
              <a:rPr lang="en-US" sz="4000" b="1" dirty="0">
                <a:solidFill>
                  <a:srgbClr val="000000"/>
                </a:solidFill>
                <a:latin typeface="Arial"/>
                <a:ea typeface="Adobe Gothic Std B" panose="020B0800000000000000" pitchFamily="34" charset="-128"/>
                <a:cs typeface="Arial"/>
              </a:rPr>
              <a:t>is in </a:t>
            </a:r>
            <a:r>
              <a:rPr lang="en-US" sz="4000" b="1" dirty="0" smtClean="0">
                <a:solidFill>
                  <a:srgbClr val="000000"/>
                </a:solidFill>
                <a:latin typeface="Arial"/>
                <a:ea typeface="Adobe Gothic Std B" panose="020B0800000000000000" pitchFamily="34" charset="-128"/>
                <a:cs typeface="Arial"/>
              </a:rPr>
              <a:t>computer </a:t>
            </a:r>
            <a:r>
              <a:rPr lang="en-US" sz="4000" b="1" dirty="0">
                <a:solidFill>
                  <a:srgbClr val="000000"/>
                </a:solidFill>
                <a:latin typeface="Arial"/>
                <a:ea typeface="Adobe Gothic Std B" panose="020B0800000000000000" pitchFamily="34" charset="-128"/>
                <a:cs typeface="Arial"/>
              </a:rPr>
              <a:t>s</a:t>
            </a:r>
            <a:r>
              <a:rPr lang="en-US" sz="4000" b="1" dirty="0" smtClean="0">
                <a:solidFill>
                  <a:srgbClr val="000000"/>
                </a:solidFill>
                <a:latin typeface="Arial"/>
                <a:ea typeface="Adobe Gothic Std B" panose="020B0800000000000000" pitchFamily="34" charset="-128"/>
                <a:cs typeface="Arial"/>
              </a:rPr>
              <a:t>cience: </a:t>
            </a:r>
            <a:endParaRPr lang="en-US" sz="4000" b="1" dirty="0">
              <a:solidFill>
                <a:srgbClr val="000000"/>
              </a:solidFill>
              <a:latin typeface="Arial"/>
              <a:ea typeface="Adobe Gothic Std B" panose="020B0800000000000000" pitchFamily="34" charset="-128"/>
              <a:cs typeface="Arial"/>
            </a:endParaRPr>
          </a:p>
          <a:p>
            <a:pPr>
              <a:lnSpc>
                <a:spcPct val="100000"/>
              </a:lnSpc>
            </a:pPr>
            <a:endParaRPr lang="en-US" sz="4000"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440365" y="2112259"/>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smtClean="0">
                <a:solidFill>
                  <a:srgbClr val="000000"/>
                </a:solidFill>
                <a:latin typeface="Arial"/>
                <a:ea typeface="Adobe Gothic Std B" panose="020B0800000000000000" pitchFamily="34" charset="-128"/>
                <a:cs typeface="Arial"/>
              </a:rPr>
              <a:t>71%</a:t>
            </a:r>
            <a:endParaRPr lang="en-US" sz="54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graphicFrame>
        <p:nvGraphicFramePr>
          <p:cNvPr id="21" name="Chart 20"/>
          <p:cNvGraphicFramePr/>
          <p:nvPr>
            <p:extLst>
              <p:ext uri="{D42A27DB-BD31-4B8C-83A1-F6EECF244321}">
                <p14:modId xmlns:p14="http://schemas.microsoft.com/office/powerpoint/2010/main" val="3922159143"/>
              </p:ext>
            </p:extLst>
          </p:nvPr>
        </p:nvGraphicFramePr>
        <p:xfrm>
          <a:off x="4536252" y="1345279"/>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5506245" y="2041237"/>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p:bldP spid="13" grpId="1"/>
      <p:bldP spid="15" grpId="0"/>
      <p:bldP spid="16" grpId="0"/>
      <p:bldGraphic spid="21" grpId="0">
        <p:bldAsOne/>
      </p:bldGraphic>
      <p:bldP spid="22"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59065" y="139031"/>
            <a:ext cx="8984937"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Tech’s diversity problem </a:t>
            </a:r>
            <a:r>
              <a:rPr lang="en-US" sz="3600" dirty="0" smtClean="0">
                <a:solidFill>
                  <a:srgbClr val="000000"/>
                </a:solidFill>
                <a:latin typeface="Arial"/>
                <a:ea typeface="Adobe Gothic Std B" panose="020B0800000000000000" pitchFamily="34" charset="-128"/>
                <a:cs typeface="Arial"/>
              </a:rPr>
              <a:t>is also in CS</a:t>
            </a:r>
            <a:endParaRPr lang="en-US" sz="3600" dirty="0">
              <a:solidFill>
                <a:srgbClr val="000000"/>
              </a:solidFill>
              <a:latin typeface="Arial"/>
              <a:ea typeface="Adobe Gothic Std B" panose="020B0800000000000000" pitchFamily="34" charset="-128"/>
              <a:cs typeface="Arial"/>
            </a:endParaRPr>
          </a:p>
        </p:txBody>
      </p:sp>
      <p:sp>
        <p:nvSpPr>
          <p:cNvPr id="11" name="Title 1"/>
          <p:cNvSpPr txBox="1">
            <a:spLocks/>
          </p:cNvSpPr>
          <p:nvPr/>
        </p:nvSpPr>
        <p:spPr>
          <a:xfrm>
            <a:off x="358525" y="2987204"/>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H</a:t>
            </a:r>
            <a:r>
              <a:rPr lang="en-US" sz="2400" dirty="0" smtClean="0">
                <a:solidFill>
                  <a:srgbClr val="000000"/>
                </a:solidFill>
                <a:latin typeface="Arial"/>
                <a:ea typeface="Adobe Gothic Std B" panose="020B0800000000000000" pitchFamily="34" charset="-128"/>
                <a:cs typeface="Arial"/>
              </a:rPr>
              <a:t>igh school </a:t>
            </a:r>
            <a:r>
              <a:rPr lang="en-US" sz="2400" dirty="0">
                <a:solidFill>
                  <a:srgbClr val="000000"/>
                </a:solidFill>
                <a:latin typeface="Arial"/>
                <a:ea typeface="Adobe Gothic Std B" panose="020B0800000000000000" pitchFamily="34" charset="-128"/>
                <a:cs typeface="Arial"/>
              </a:rPr>
              <a:t>c</a:t>
            </a:r>
            <a:r>
              <a:rPr lang="en-US" sz="2400" dirty="0" smtClean="0">
                <a:solidFill>
                  <a:srgbClr val="000000"/>
                </a:solidFill>
                <a:latin typeface="Arial"/>
                <a:ea typeface="Adobe Gothic Std B" panose="020B0800000000000000" pitchFamily="34" charset="-128"/>
                <a:cs typeface="Arial"/>
              </a:rPr>
              <a:t>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3085" y="299849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University </a:t>
            </a:r>
            <a:br>
              <a:rPr lang="en-US" sz="2400" dirty="0">
                <a:solidFill>
                  <a:srgbClr val="000000"/>
                </a:solidFill>
                <a:latin typeface="Arial"/>
                <a:ea typeface="Adobe Gothic Std B" panose="020B0800000000000000" pitchFamily="34" charset="-128"/>
                <a:cs typeface="Arial"/>
              </a:rPr>
            </a:br>
            <a:r>
              <a:rPr lang="en-US" sz="2400" dirty="0" smtClean="0">
                <a:solidFill>
                  <a:srgbClr val="000000"/>
                </a:solidFill>
                <a:latin typeface="Arial"/>
                <a:ea typeface="Adobe Gothic Std B" panose="020B0800000000000000" pitchFamily="34" charset="-128"/>
                <a:cs typeface="Arial"/>
              </a:rPr>
              <a:t>computer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580596" y="298156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Software </a:t>
            </a:r>
            <a:r>
              <a:rPr lang="en-US" sz="2400" dirty="0" smtClean="0">
                <a:solidFill>
                  <a:srgbClr val="000000"/>
                </a:solidFill>
                <a:latin typeface="Arial"/>
                <a:ea typeface="Adobe Gothic Std B" panose="020B0800000000000000" pitchFamily="34" charset="-128"/>
                <a:cs typeface="Arial"/>
              </a:rPr>
              <a:t>workforce</a:t>
            </a:r>
            <a:endParaRPr lang="en-US" sz="24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756393" y="1819442"/>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62712" y="1802509"/>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80838" y="991600"/>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401886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48047" y="984073"/>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282225" y="4251592"/>
            <a:ext cx="8861777" cy="646321"/>
          </a:xfrm>
          <a:prstGeom prst="rect">
            <a:avLst/>
          </a:prstGeom>
        </p:spPr>
        <p:txBody>
          <a:bodyPr wrap="square" lIns="91406" tIns="45703" rIns="91406" bIns="45703">
            <a:spAutoFit/>
          </a:bodyPr>
          <a:lstStyle/>
          <a:p>
            <a:r>
              <a:rPr lang="en-US" sz="18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The state of K-12 computer science standards</a:t>
            </a:r>
            <a:endParaRPr lang="en-US" sz="3600" dirty="0">
              <a:solidFill>
                <a:srgbClr val="000000"/>
              </a:solidFill>
              <a:latin typeface="Arial"/>
              <a:ea typeface="Adobe Gothic Std B" panose="020B0800000000000000" pitchFamily="34" charset="-128"/>
              <a:cs typeface="Arial"/>
            </a:endParaRPr>
          </a:p>
        </p:txBody>
      </p:sp>
      <p:sp>
        <p:nvSpPr>
          <p:cNvPr id="6" name="Title 1"/>
          <p:cNvSpPr txBox="1">
            <a:spLocks/>
          </p:cNvSpPr>
          <p:nvPr/>
        </p:nvSpPr>
        <p:spPr>
          <a:xfrm>
            <a:off x="358525" y="69167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b="1" dirty="0" smtClean="0">
                <a:solidFill>
                  <a:srgbClr val="000000"/>
                </a:solidFill>
                <a:latin typeface="Arial"/>
                <a:ea typeface="Adobe Gothic Std B" panose="020B0800000000000000" pitchFamily="34" charset="-128"/>
                <a:cs typeface="Arial"/>
              </a:rPr>
              <a:t>Only 7 states </a:t>
            </a:r>
            <a:r>
              <a:rPr lang="en-US" sz="2000" dirty="0" smtClean="0">
                <a:solidFill>
                  <a:srgbClr val="000000"/>
                </a:solidFill>
                <a:latin typeface="Arial"/>
                <a:ea typeface="Adobe Gothic Std B" panose="020B0800000000000000" pitchFamily="34" charset="-128"/>
                <a:cs typeface="Arial"/>
              </a:rPr>
              <a:t>have created K-12 computer science standards. Momentum is building, but we still have a long way to go. </a:t>
            </a:r>
            <a:endParaRPr lang="en-US" sz="2000" b="1" dirty="0">
              <a:solidFill>
                <a:srgbClr val="000000"/>
              </a:solidFill>
              <a:latin typeface="Arial"/>
              <a:ea typeface="Adobe Gothic Std B" panose="020B0800000000000000" pitchFamily="34" charset="-128"/>
              <a:cs typeface="Arial"/>
            </a:endParaRPr>
          </a:p>
        </p:txBody>
      </p:sp>
      <p:pic>
        <p:nvPicPr>
          <p:cNvPr id="4" name="Picture 3" descr="has standards (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300" y="1047462"/>
            <a:ext cx="6373368" cy="4375438"/>
          </a:xfrm>
          <a:prstGeom prst="rect">
            <a:avLst/>
          </a:prstGeom>
        </p:spPr>
      </p:pic>
    </p:spTree>
    <p:extLst>
      <p:ext uri="{BB962C8B-B14F-4D97-AF65-F5344CB8AC3E}">
        <p14:creationId xmlns:p14="http://schemas.microsoft.com/office/powerpoint/2010/main" val="1067948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p.png"/>
          <p:cNvPicPr>
            <a:picLocks noChangeAspect="1"/>
          </p:cNvPicPr>
          <p:nvPr/>
        </p:nvPicPr>
        <p:blipFill rotWithShape="1">
          <a:blip r:embed="rId3">
            <a:extLst>
              <a:ext uri="{28A0092B-C50C-407E-A947-70E740481C1C}">
                <a14:useLocalDpi xmlns:a14="http://schemas.microsoft.com/office/drawing/2010/main" val="0"/>
              </a:ext>
            </a:extLst>
          </a:blip>
          <a:srcRect l="10012" t="14645" r="11238"/>
          <a:stretch/>
        </p:blipFill>
        <p:spPr>
          <a:xfrm>
            <a:off x="1676400" y="1270000"/>
            <a:ext cx="5194300" cy="3860800"/>
          </a:xfrm>
          <a:prstGeom prst="rect">
            <a:avLst/>
          </a:prstGeom>
        </p:spPr>
      </p:pic>
      <p:sp>
        <p:nvSpPr>
          <p:cNvPr id="5"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CS can </a:t>
            </a:r>
            <a:r>
              <a:rPr lang="en-US" sz="3200" dirty="0">
                <a:solidFill>
                  <a:srgbClr val="000000"/>
                </a:solidFill>
                <a:latin typeface="Arial"/>
                <a:ea typeface="Adobe Gothic Std B" panose="020B0800000000000000" pitchFamily="34" charset="-128"/>
                <a:cs typeface="Arial"/>
              </a:rPr>
              <a:t>count for graduation in </a:t>
            </a:r>
            <a:r>
              <a:rPr lang="en-US" sz="3200" b="1" dirty="0" smtClean="0">
                <a:solidFill>
                  <a:srgbClr val="7665A0"/>
                </a:solidFill>
                <a:latin typeface="Arial"/>
                <a:ea typeface="Adobe Gothic Std B" panose="020B0800000000000000" pitchFamily="34" charset="-128"/>
                <a:cs typeface="Arial"/>
              </a:rPr>
              <a:t>32 states + DC</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
        <p:nvSpPr>
          <p:cNvPr id="6" name="Title 1"/>
          <p:cNvSpPr txBox="1">
            <a:spLocks/>
          </p:cNvSpPr>
          <p:nvPr/>
        </p:nvSpPr>
        <p:spPr>
          <a:xfrm>
            <a:off x="358525" y="69167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a:solidFill>
                  <a:srgbClr val="000000"/>
                </a:solidFill>
                <a:latin typeface="Arial"/>
                <a:ea typeface="Adobe Gothic Std B" panose="020B0800000000000000" pitchFamily="34" charset="-128"/>
                <a:cs typeface="Arial"/>
              </a:rPr>
              <a:t>In </a:t>
            </a:r>
            <a:r>
              <a:rPr lang="en-US" sz="2000" smtClean="0">
                <a:solidFill>
                  <a:srgbClr val="000000"/>
                </a:solidFill>
                <a:latin typeface="Arial"/>
                <a:ea typeface="Adobe Gothic Std B" panose="020B0800000000000000" pitchFamily="34" charset="-128"/>
                <a:cs typeface="Arial"/>
              </a:rPr>
              <a:t>32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pic>
        <p:nvPicPr>
          <p:cNvPr id="2" name="Picture 1" descr="map.png"/>
          <p:cNvPicPr>
            <a:picLocks noChangeAspect="1"/>
          </p:cNvPicPr>
          <p:nvPr/>
        </p:nvPicPr>
        <p:blipFill rotWithShape="1">
          <a:blip r:embed="rId4">
            <a:extLst>
              <a:ext uri="{28A0092B-C50C-407E-A947-70E740481C1C}">
                <a14:useLocalDpi xmlns:a14="http://schemas.microsoft.com/office/drawing/2010/main" val="0"/>
              </a:ext>
            </a:extLst>
          </a:blip>
          <a:srcRect l="48148" t="78051" r="12346" b="8506"/>
          <a:stretch/>
        </p:blipFill>
        <p:spPr>
          <a:xfrm>
            <a:off x="6388100" y="3530600"/>
            <a:ext cx="2438400" cy="622300"/>
          </a:xfrm>
          <a:prstGeom prst="rect">
            <a:avLst/>
          </a:prstGeom>
        </p:spPr>
      </p:pic>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And, in schools that teach computer science, enrollment is through the roof</a:t>
            </a:r>
            <a:r>
              <a:rPr lang="is-IS" sz="3200" dirty="0" smtClean="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pic>
        <p:nvPicPr>
          <p:cNvPr id="3" name="Picture 2" descr="AP CS stats white backgroun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14559"/>
            <a:ext cx="8483600" cy="3928940"/>
          </a:xfrm>
          <a:prstGeom prst="rect">
            <a:avLst/>
          </a:prstGeom>
        </p:spPr>
      </p:pic>
    </p:spTree>
    <p:extLst>
      <p:ext uri="{BB962C8B-B14F-4D97-AF65-F5344CB8AC3E}">
        <p14:creationId xmlns:p14="http://schemas.microsoft.com/office/powerpoint/2010/main" val="2875919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fundamentally, this is the picture we need to solve: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smtClean="0">
                  <a:solidFill>
                    <a:srgbClr val="000000"/>
                  </a:solidFill>
                  <a:latin typeface="Arial"/>
                  <a:ea typeface="Adobe Gothic Std B" panose="020B0800000000000000" pitchFamily="34" charset="-128"/>
                  <a:cs typeface="Arial"/>
                </a:rPr>
                <a:t>90%</a:t>
              </a:r>
              <a:endParaRPr lang="en-US" sz="48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37281342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smtClean="0">
                  <a:solidFill>
                    <a:srgbClr val="000000"/>
                  </a:solidFill>
                  <a:latin typeface="Arial"/>
                  <a:ea typeface="Adobe Gothic Std B" panose="020B0800000000000000" pitchFamily="34" charset="-128"/>
                  <a:cs typeface="Arial"/>
                </a:rPr>
                <a:t>40%</a:t>
              </a: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teach computer programming</a:t>
              </a:r>
              <a:endParaRPr lang="en-US" sz="2000" dirty="0">
                <a:solidFill>
                  <a:srgbClr val="000000"/>
                </a:solidFill>
                <a:latin typeface="Arial"/>
                <a:ea typeface="Adobe Gothic Std B" panose="020B0800000000000000" pitchFamily="34" charset="-128"/>
                <a:cs typeface="Arial"/>
              </a:endParaRPr>
            </a:p>
          </p:txBody>
        </p:sp>
      </p:gr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And students enjoy computer science and the arts the most</a:t>
            </a:r>
            <a:endParaRPr lang="en-US" sz="4400" b="1" dirty="0">
              <a:solidFill>
                <a:srgbClr val="000000"/>
              </a:solidFill>
              <a:latin typeface="Arial"/>
              <a:ea typeface="Adobe Gothic Std B" panose="020B0800000000000000" pitchFamily="34" charset="-128"/>
              <a:cs typeface="Arial"/>
            </a:endParaRPr>
          </a:p>
        </p:txBody>
      </p:sp>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54054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
                                        </p:tgtEl>
                                        <p:attrNameLst>
                                          <p:attrName>ppt_x</p:attrName>
                                          <p:attrName>ppt_y</p:attrName>
                                        </p:attrNameLst>
                                      </p:cBhvr>
                                      <p:rCtr x="2770" y="0"/>
                                    </p:animMotion>
                                  </p:childTnLst>
                                </p:cTn>
                              </p:par>
                              <p:par>
                                <p:cTn id="10" presetID="1"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 name="Chart 60"/>
          <p:cNvGraphicFramePr>
            <a:graphicFrameLocks/>
          </p:cNvGraphicFramePr>
          <p:nvPr>
            <p:extLst>
              <p:ext uri="{D42A27DB-BD31-4B8C-83A1-F6EECF244321}">
                <p14:modId xmlns:p14="http://schemas.microsoft.com/office/powerpoint/2010/main" val="3022979203"/>
              </p:ext>
            </p:extLst>
          </p:nvPr>
        </p:nvGraphicFramePr>
        <p:xfrm>
          <a:off x="0" y="990600"/>
          <a:ext cx="8432800" cy="3959224"/>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2"/>
          <p:cNvSpPr txBox="1">
            <a:spLocks/>
          </p:cNvSpPr>
          <p:nvPr/>
        </p:nvSpPr>
        <p:spPr>
          <a:xfrm>
            <a:off x="320866" y="0"/>
            <a:ext cx="8658034"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600" dirty="0">
                <a:latin typeface="Arial"/>
                <a:ea typeface="Adobe Gothic Std B" panose="020B0800000000000000" pitchFamily="34" charset="-128"/>
                <a:cs typeface="Arial"/>
              </a:rPr>
              <a:t>Fewer computer science graduates than 10 years ago (and half as many women</a:t>
            </a:r>
            <a:r>
              <a:rPr lang="en-US" sz="3600" dirty="0" smtClean="0">
                <a:latin typeface="Arial"/>
                <a:ea typeface="Adobe Gothic Std B" panose="020B0800000000000000" pitchFamily="34" charset="-128"/>
                <a:cs typeface="Arial"/>
              </a:rPr>
              <a:t>):</a:t>
            </a:r>
            <a:endParaRPr lang="en-US" sz="2600" dirty="0">
              <a:latin typeface="Arial"/>
              <a:ea typeface="Adobe Gothic Std B" panose="020B0800000000000000" pitchFamily="34" charset="-128"/>
              <a:cs typeface="Arial"/>
            </a:endParaRPr>
          </a:p>
        </p:txBody>
      </p:sp>
      <p:sp>
        <p:nvSpPr>
          <p:cNvPr id="6" name="Rectangle 5"/>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34" name="Rectangle 33"/>
          <p:cNvSpPr/>
          <p:nvPr/>
        </p:nvSpPr>
        <p:spPr>
          <a:xfrm>
            <a:off x="711200" y="2279650"/>
            <a:ext cx="212726" cy="17049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5" name="Rectangle 34"/>
          <p:cNvSpPr/>
          <p:nvPr/>
        </p:nvSpPr>
        <p:spPr>
          <a:xfrm>
            <a:off x="1230603" y="1935691"/>
            <a:ext cx="207672" cy="19663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6" name="Rectangle 35"/>
          <p:cNvSpPr/>
          <p:nvPr/>
        </p:nvSpPr>
        <p:spPr>
          <a:xfrm>
            <a:off x="1739589" y="1635125"/>
            <a:ext cx="213036" cy="21875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7" name="Rectangle 36"/>
          <p:cNvSpPr/>
          <p:nvPr/>
        </p:nvSpPr>
        <p:spPr>
          <a:xfrm>
            <a:off x="2259586" y="1257301"/>
            <a:ext cx="207389"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8" name="Rectangle 37"/>
          <p:cNvSpPr/>
          <p:nvPr/>
        </p:nvSpPr>
        <p:spPr>
          <a:xfrm>
            <a:off x="2771312" y="1320801"/>
            <a:ext cx="210013" cy="249872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9" name="Rectangle 38"/>
          <p:cNvSpPr/>
          <p:nvPr/>
        </p:nvSpPr>
        <p:spPr>
          <a:xfrm>
            <a:off x="3285586" y="1654175"/>
            <a:ext cx="206914" cy="23241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0" name="Rectangle 39"/>
          <p:cNvSpPr/>
          <p:nvPr/>
        </p:nvSpPr>
        <p:spPr>
          <a:xfrm>
            <a:off x="3796685" y="2148417"/>
            <a:ext cx="210165" cy="19917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1" name="Rectangle 40"/>
          <p:cNvSpPr/>
          <p:nvPr/>
        </p:nvSpPr>
        <p:spPr>
          <a:xfrm>
            <a:off x="4313076" y="2444750"/>
            <a:ext cx="204950" cy="179705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2" name="Rectangle 41"/>
          <p:cNvSpPr/>
          <p:nvPr/>
        </p:nvSpPr>
        <p:spPr>
          <a:xfrm>
            <a:off x="4825235" y="2655358"/>
            <a:ext cx="207140" cy="1643592"/>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3" name="Rectangle 42"/>
          <p:cNvSpPr/>
          <p:nvPr/>
        </p:nvSpPr>
        <p:spPr>
          <a:xfrm>
            <a:off x="5340571" y="2662767"/>
            <a:ext cx="209329" cy="1633008"/>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4" name="Rectangle 43"/>
          <p:cNvSpPr/>
          <p:nvPr/>
        </p:nvSpPr>
        <p:spPr>
          <a:xfrm>
            <a:off x="5850180" y="2604558"/>
            <a:ext cx="210895" cy="167851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5" name="Rectangle 44"/>
          <p:cNvSpPr/>
          <p:nvPr/>
        </p:nvSpPr>
        <p:spPr>
          <a:xfrm>
            <a:off x="6363395" y="2421467"/>
            <a:ext cx="215205" cy="184890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6" name="Rectangle 45"/>
          <p:cNvSpPr/>
          <p:nvPr/>
        </p:nvSpPr>
        <p:spPr>
          <a:xfrm>
            <a:off x="6366114" y="4267201"/>
            <a:ext cx="209311" cy="3578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7" name="Rectangle 46"/>
          <p:cNvSpPr/>
          <p:nvPr/>
        </p:nvSpPr>
        <p:spPr>
          <a:xfrm>
            <a:off x="5850180" y="4283075"/>
            <a:ext cx="207720" cy="3428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8" name="Rectangle 47"/>
          <p:cNvSpPr/>
          <p:nvPr/>
        </p:nvSpPr>
        <p:spPr>
          <a:xfrm>
            <a:off x="6876612" y="2193925"/>
            <a:ext cx="213163" cy="20320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9" name="Rectangle 48"/>
          <p:cNvSpPr/>
          <p:nvPr/>
        </p:nvSpPr>
        <p:spPr>
          <a:xfrm>
            <a:off x="6879787" y="4222750"/>
            <a:ext cx="206813" cy="4022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0" name="Rectangle 49"/>
          <p:cNvSpPr/>
          <p:nvPr/>
        </p:nvSpPr>
        <p:spPr>
          <a:xfrm>
            <a:off x="5337396" y="4295775"/>
            <a:ext cx="209329" cy="33020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1" name="Rectangle 50"/>
          <p:cNvSpPr/>
          <p:nvPr/>
        </p:nvSpPr>
        <p:spPr>
          <a:xfrm>
            <a:off x="4825235" y="4295775"/>
            <a:ext cx="210315" cy="3301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2" name="Rectangle 51"/>
          <p:cNvSpPr/>
          <p:nvPr/>
        </p:nvSpPr>
        <p:spPr>
          <a:xfrm>
            <a:off x="4309900" y="4238625"/>
            <a:ext cx="208125" cy="392775"/>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3" name="Rectangle 52"/>
          <p:cNvSpPr/>
          <p:nvPr/>
        </p:nvSpPr>
        <p:spPr>
          <a:xfrm>
            <a:off x="3796685" y="4137025"/>
            <a:ext cx="206990" cy="4889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4" name="Rectangle 53"/>
          <p:cNvSpPr/>
          <p:nvPr/>
        </p:nvSpPr>
        <p:spPr>
          <a:xfrm>
            <a:off x="3285586" y="3981451"/>
            <a:ext cx="203739" cy="646772"/>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5" name="Rectangle 54"/>
          <p:cNvSpPr/>
          <p:nvPr/>
        </p:nvSpPr>
        <p:spPr>
          <a:xfrm>
            <a:off x="2771312" y="3822700"/>
            <a:ext cx="206838" cy="8064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6" name="Rectangle 55"/>
          <p:cNvSpPr/>
          <p:nvPr/>
        </p:nvSpPr>
        <p:spPr>
          <a:xfrm>
            <a:off x="2256411" y="3736975"/>
            <a:ext cx="207389" cy="8953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7" name="Rectangle 56"/>
          <p:cNvSpPr/>
          <p:nvPr/>
        </p:nvSpPr>
        <p:spPr>
          <a:xfrm>
            <a:off x="1739589" y="3819525"/>
            <a:ext cx="209861" cy="8086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8" name="Rectangle 57"/>
          <p:cNvSpPr/>
          <p:nvPr/>
        </p:nvSpPr>
        <p:spPr>
          <a:xfrm>
            <a:off x="1227428" y="3901017"/>
            <a:ext cx="210847" cy="72495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9" name="Rectangle 58"/>
          <p:cNvSpPr/>
          <p:nvPr/>
        </p:nvSpPr>
        <p:spPr>
          <a:xfrm>
            <a:off x="711200" y="3981450"/>
            <a:ext cx="212725" cy="658113"/>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grpSp>
        <p:nvGrpSpPr>
          <p:cNvPr id="70" name="Group 69"/>
          <p:cNvGrpSpPr/>
          <p:nvPr/>
        </p:nvGrpSpPr>
        <p:grpSpPr>
          <a:xfrm>
            <a:off x="8245699" y="4240037"/>
            <a:ext cx="1202046" cy="270491"/>
            <a:chOff x="11155066" y="5540684"/>
            <a:chExt cx="1281409" cy="427025"/>
          </a:xfrm>
        </p:grpSpPr>
        <p:sp>
          <p:nvSpPr>
            <p:cNvPr id="6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TextBox 6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69" name="Group 68"/>
          <p:cNvGrpSpPr/>
          <p:nvPr/>
        </p:nvGrpSpPr>
        <p:grpSpPr>
          <a:xfrm>
            <a:off x="8261902" y="3903983"/>
            <a:ext cx="1175389" cy="266427"/>
            <a:chOff x="11183482" y="4628671"/>
            <a:chExt cx="1252993" cy="420607"/>
          </a:xfrm>
        </p:grpSpPr>
        <p:sp>
          <p:nvSpPr>
            <p:cNvPr id="64"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TextBox 67"/>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71" name="Rectangle 70"/>
          <p:cNvSpPr/>
          <p:nvPr/>
        </p:nvSpPr>
        <p:spPr>
          <a:xfrm>
            <a:off x="7393079" y="1974850"/>
            <a:ext cx="207871" cy="2216149"/>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72" name="Rectangle 71"/>
          <p:cNvSpPr/>
          <p:nvPr/>
        </p:nvSpPr>
        <p:spPr>
          <a:xfrm>
            <a:off x="7393079" y="4187825"/>
            <a:ext cx="207871" cy="4403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2" name="Rectangle 61"/>
          <p:cNvSpPr/>
          <p:nvPr/>
        </p:nvSpPr>
        <p:spPr>
          <a:xfrm>
            <a:off x="7907429" y="1641476"/>
            <a:ext cx="204696"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3" name="Rectangle 62"/>
          <p:cNvSpPr/>
          <p:nvPr/>
        </p:nvSpPr>
        <p:spPr>
          <a:xfrm>
            <a:off x="7904254" y="4117975"/>
            <a:ext cx="207871" cy="5102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Tree>
    <p:extLst>
      <p:ext uri="{BB962C8B-B14F-4D97-AF65-F5344CB8AC3E}">
        <p14:creationId xmlns:p14="http://schemas.microsoft.com/office/powerpoint/2010/main" val="87312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down)">
                                      <p:cBhvr>
                                        <p:cTn id="10" dur="200"/>
                                        <p:tgtEl>
                                          <p:spTgt spid="59"/>
                                        </p:tgtEl>
                                      </p:cBhvr>
                                    </p:animEffect>
                                  </p:childTnLst>
                                </p:cTn>
                              </p:par>
                              <p:par>
                                <p:cTn id="11" presetID="22" presetClass="entr" presetSubtype="4" fill="hold" grpId="0" nodeType="withEffect">
                                  <p:stCondLst>
                                    <p:cond delay="10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200"/>
                                        <p:tgtEl>
                                          <p:spTgt spid="58"/>
                                        </p:tgtEl>
                                      </p:cBhvr>
                                    </p:animEffect>
                                  </p:childTnLst>
                                </p:cTn>
                              </p:par>
                              <p:par>
                                <p:cTn id="14" presetID="22" presetClass="entr" presetSubtype="4" fill="hold" grpId="0" nodeType="withEffect">
                                  <p:stCondLst>
                                    <p:cond delay="200"/>
                                  </p:stCondLst>
                                  <p:childTnLst>
                                    <p:set>
                                      <p:cBhvr>
                                        <p:cTn id="15" dur="1" fill="hold">
                                          <p:stCondLst>
                                            <p:cond delay="0"/>
                                          </p:stCondLst>
                                        </p:cTn>
                                        <p:tgtEl>
                                          <p:spTgt spid="57"/>
                                        </p:tgtEl>
                                        <p:attrNameLst>
                                          <p:attrName>style.visibility</p:attrName>
                                        </p:attrNameLst>
                                      </p:cBhvr>
                                      <p:to>
                                        <p:strVal val="visible"/>
                                      </p:to>
                                    </p:set>
                                    <p:animEffect transition="in" filter="wipe(down)">
                                      <p:cBhvr>
                                        <p:cTn id="16" dur="200"/>
                                        <p:tgtEl>
                                          <p:spTgt spid="57"/>
                                        </p:tgtEl>
                                      </p:cBhvr>
                                    </p:animEffect>
                                  </p:childTnLst>
                                </p:cTn>
                              </p:par>
                              <p:par>
                                <p:cTn id="17" presetID="22" presetClass="entr" presetSubtype="4" fill="hold" grpId="0" nodeType="withEffect">
                                  <p:stCondLst>
                                    <p:cond delay="30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200"/>
                                        <p:tgtEl>
                                          <p:spTgt spid="56"/>
                                        </p:tgtEl>
                                      </p:cBhvr>
                                    </p:animEffect>
                                  </p:childTnLst>
                                </p:cTn>
                              </p:par>
                              <p:par>
                                <p:cTn id="20" presetID="22" presetClass="entr" presetSubtype="4" fill="hold" grpId="0" nodeType="withEffect">
                                  <p:stCondLst>
                                    <p:cond delay="40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200"/>
                                        <p:tgtEl>
                                          <p:spTgt spid="55"/>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54"/>
                                        </p:tgtEl>
                                        <p:attrNameLst>
                                          <p:attrName>style.visibility</p:attrName>
                                        </p:attrNameLst>
                                      </p:cBhvr>
                                      <p:to>
                                        <p:strVal val="visible"/>
                                      </p:to>
                                    </p:set>
                                    <p:animEffect transition="in" filter="wipe(down)">
                                      <p:cBhvr>
                                        <p:cTn id="25" dur="200"/>
                                        <p:tgtEl>
                                          <p:spTgt spid="54"/>
                                        </p:tgtEl>
                                      </p:cBhvr>
                                    </p:animEffect>
                                  </p:childTnLst>
                                </p:cTn>
                              </p:par>
                              <p:par>
                                <p:cTn id="26" presetID="22" presetClass="entr" presetSubtype="4" fill="hold" grpId="0" nodeType="withEffect">
                                  <p:stCondLst>
                                    <p:cond delay="600"/>
                                  </p:stCondLst>
                                  <p:childTnLst>
                                    <p:set>
                                      <p:cBhvr>
                                        <p:cTn id="27" dur="1" fill="hold">
                                          <p:stCondLst>
                                            <p:cond delay="0"/>
                                          </p:stCondLst>
                                        </p:cTn>
                                        <p:tgtEl>
                                          <p:spTgt spid="53"/>
                                        </p:tgtEl>
                                        <p:attrNameLst>
                                          <p:attrName>style.visibility</p:attrName>
                                        </p:attrNameLst>
                                      </p:cBhvr>
                                      <p:to>
                                        <p:strVal val="visible"/>
                                      </p:to>
                                    </p:set>
                                    <p:animEffect transition="in" filter="wipe(down)">
                                      <p:cBhvr>
                                        <p:cTn id="28" dur="200"/>
                                        <p:tgtEl>
                                          <p:spTgt spid="53"/>
                                        </p:tgtEl>
                                      </p:cBhvr>
                                    </p:animEffect>
                                  </p:childTnLst>
                                </p:cTn>
                              </p:par>
                              <p:par>
                                <p:cTn id="29" presetID="22" presetClass="entr" presetSubtype="4" fill="hold" grpId="0" nodeType="withEffect">
                                  <p:stCondLst>
                                    <p:cond delay="700"/>
                                  </p:stCondLst>
                                  <p:childTnLst>
                                    <p:set>
                                      <p:cBhvr>
                                        <p:cTn id="30" dur="1" fill="hold">
                                          <p:stCondLst>
                                            <p:cond delay="0"/>
                                          </p:stCondLst>
                                        </p:cTn>
                                        <p:tgtEl>
                                          <p:spTgt spid="52"/>
                                        </p:tgtEl>
                                        <p:attrNameLst>
                                          <p:attrName>style.visibility</p:attrName>
                                        </p:attrNameLst>
                                      </p:cBhvr>
                                      <p:to>
                                        <p:strVal val="visible"/>
                                      </p:to>
                                    </p:set>
                                    <p:animEffect transition="in" filter="wipe(down)">
                                      <p:cBhvr>
                                        <p:cTn id="31" dur="200"/>
                                        <p:tgtEl>
                                          <p:spTgt spid="52"/>
                                        </p:tgtEl>
                                      </p:cBhvr>
                                    </p:animEffect>
                                  </p:childTnLst>
                                </p:cTn>
                              </p:par>
                              <p:par>
                                <p:cTn id="32" presetID="22" presetClass="entr" presetSubtype="4" fill="hold" grpId="0" nodeType="withEffect">
                                  <p:stCondLst>
                                    <p:cond delay="80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200"/>
                                        <p:tgtEl>
                                          <p:spTgt spid="51"/>
                                        </p:tgtEl>
                                      </p:cBhvr>
                                    </p:animEffect>
                                  </p:childTnLst>
                                </p:cTn>
                              </p:par>
                              <p:par>
                                <p:cTn id="35" presetID="22" presetClass="entr" presetSubtype="4" fill="hold" grpId="0" nodeType="withEffect">
                                  <p:stCondLst>
                                    <p:cond delay="900"/>
                                  </p:stCondLst>
                                  <p:childTnLst>
                                    <p:set>
                                      <p:cBhvr>
                                        <p:cTn id="36" dur="1" fill="hold">
                                          <p:stCondLst>
                                            <p:cond delay="0"/>
                                          </p:stCondLst>
                                        </p:cTn>
                                        <p:tgtEl>
                                          <p:spTgt spid="50"/>
                                        </p:tgtEl>
                                        <p:attrNameLst>
                                          <p:attrName>style.visibility</p:attrName>
                                        </p:attrNameLst>
                                      </p:cBhvr>
                                      <p:to>
                                        <p:strVal val="visible"/>
                                      </p:to>
                                    </p:set>
                                    <p:animEffect transition="in" filter="wipe(down)">
                                      <p:cBhvr>
                                        <p:cTn id="37" dur="200"/>
                                        <p:tgtEl>
                                          <p:spTgt spid="50"/>
                                        </p:tgtEl>
                                      </p:cBhvr>
                                    </p:animEffect>
                                  </p:childTnLst>
                                </p:cTn>
                              </p:par>
                              <p:par>
                                <p:cTn id="38" presetID="22" presetClass="entr" presetSubtype="4" fill="hold" grpId="0" nodeType="withEffect">
                                  <p:stCondLst>
                                    <p:cond delay="1000"/>
                                  </p:stCondLst>
                                  <p:childTnLst>
                                    <p:set>
                                      <p:cBhvr>
                                        <p:cTn id="39" dur="1" fill="hold">
                                          <p:stCondLst>
                                            <p:cond delay="0"/>
                                          </p:stCondLst>
                                        </p:cTn>
                                        <p:tgtEl>
                                          <p:spTgt spid="47"/>
                                        </p:tgtEl>
                                        <p:attrNameLst>
                                          <p:attrName>style.visibility</p:attrName>
                                        </p:attrNameLst>
                                      </p:cBhvr>
                                      <p:to>
                                        <p:strVal val="visible"/>
                                      </p:to>
                                    </p:set>
                                    <p:animEffect transition="in" filter="wipe(down)">
                                      <p:cBhvr>
                                        <p:cTn id="40" dur="200"/>
                                        <p:tgtEl>
                                          <p:spTgt spid="47"/>
                                        </p:tgtEl>
                                      </p:cBhvr>
                                    </p:animEffect>
                                  </p:childTnLst>
                                </p:cTn>
                              </p:par>
                              <p:par>
                                <p:cTn id="41" presetID="22" presetClass="entr" presetSubtype="4" fill="hold" grpId="0" nodeType="withEffect">
                                  <p:stCondLst>
                                    <p:cond delay="1100"/>
                                  </p:stCondLst>
                                  <p:childTnLst>
                                    <p:set>
                                      <p:cBhvr>
                                        <p:cTn id="42" dur="1" fill="hold">
                                          <p:stCondLst>
                                            <p:cond delay="0"/>
                                          </p:stCondLst>
                                        </p:cTn>
                                        <p:tgtEl>
                                          <p:spTgt spid="46"/>
                                        </p:tgtEl>
                                        <p:attrNameLst>
                                          <p:attrName>style.visibility</p:attrName>
                                        </p:attrNameLst>
                                      </p:cBhvr>
                                      <p:to>
                                        <p:strVal val="visible"/>
                                      </p:to>
                                    </p:set>
                                    <p:animEffect transition="in" filter="wipe(down)">
                                      <p:cBhvr>
                                        <p:cTn id="43" dur="200"/>
                                        <p:tgtEl>
                                          <p:spTgt spid="46"/>
                                        </p:tgtEl>
                                      </p:cBhvr>
                                    </p:animEffect>
                                  </p:childTnLst>
                                </p:cTn>
                              </p:par>
                              <p:par>
                                <p:cTn id="44" presetID="22" presetClass="entr" presetSubtype="4" fill="hold" grpId="0" nodeType="withEffect">
                                  <p:stCondLst>
                                    <p:cond delay="120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200"/>
                                        <p:tgtEl>
                                          <p:spTgt spid="49"/>
                                        </p:tgtEl>
                                      </p:cBhvr>
                                    </p:animEffect>
                                  </p:childTnLst>
                                </p:cTn>
                              </p:par>
                              <p:par>
                                <p:cTn id="47" presetID="10" presetClass="entr" presetSubtype="0" fill="hold" nodeType="withEffect">
                                  <p:stCondLst>
                                    <p:cond delay="160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22" presetClass="entr" presetSubtype="4" fill="hold" grpId="0" nodeType="withEffect">
                                  <p:stCondLst>
                                    <p:cond delay="160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300"/>
                                        <p:tgtEl>
                                          <p:spTgt spid="34"/>
                                        </p:tgtEl>
                                      </p:cBhvr>
                                    </p:animEffect>
                                  </p:childTnLst>
                                </p:cTn>
                              </p:par>
                              <p:par>
                                <p:cTn id="53" presetID="22" presetClass="entr" presetSubtype="4" fill="hold" grpId="0" nodeType="withEffect">
                                  <p:stCondLst>
                                    <p:cond delay="1700"/>
                                  </p:stCondLst>
                                  <p:childTnLst>
                                    <p:set>
                                      <p:cBhvr>
                                        <p:cTn id="54" dur="1" fill="hold">
                                          <p:stCondLst>
                                            <p:cond delay="0"/>
                                          </p:stCondLst>
                                        </p:cTn>
                                        <p:tgtEl>
                                          <p:spTgt spid="35"/>
                                        </p:tgtEl>
                                        <p:attrNameLst>
                                          <p:attrName>style.visibility</p:attrName>
                                        </p:attrNameLst>
                                      </p:cBhvr>
                                      <p:to>
                                        <p:strVal val="visible"/>
                                      </p:to>
                                    </p:set>
                                    <p:animEffect transition="in" filter="wipe(down)">
                                      <p:cBhvr>
                                        <p:cTn id="55" dur="300"/>
                                        <p:tgtEl>
                                          <p:spTgt spid="35"/>
                                        </p:tgtEl>
                                      </p:cBhvr>
                                    </p:animEffect>
                                  </p:childTnLst>
                                </p:cTn>
                              </p:par>
                              <p:par>
                                <p:cTn id="56" presetID="22" presetClass="entr" presetSubtype="4" fill="hold" grpId="0" nodeType="withEffect">
                                  <p:stCondLst>
                                    <p:cond delay="1800"/>
                                  </p:stCondLst>
                                  <p:childTnLst>
                                    <p:set>
                                      <p:cBhvr>
                                        <p:cTn id="57" dur="1" fill="hold">
                                          <p:stCondLst>
                                            <p:cond delay="0"/>
                                          </p:stCondLst>
                                        </p:cTn>
                                        <p:tgtEl>
                                          <p:spTgt spid="36"/>
                                        </p:tgtEl>
                                        <p:attrNameLst>
                                          <p:attrName>style.visibility</p:attrName>
                                        </p:attrNameLst>
                                      </p:cBhvr>
                                      <p:to>
                                        <p:strVal val="visible"/>
                                      </p:to>
                                    </p:set>
                                    <p:animEffect transition="in" filter="wipe(down)">
                                      <p:cBhvr>
                                        <p:cTn id="58" dur="300"/>
                                        <p:tgtEl>
                                          <p:spTgt spid="36"/>
                                        </p:tgtEl>
                                      </p:cBhvr>
                                    </p:animEffect>
                                  </p:childTnLst>
                                </p:cTn>
                              </p:par>
                              <p:par>
                                <p:cTn id="59" presetID="22" presetClass="entr" presetSubtype="4" fill="hold" grpId="0" nodeType="withEffect">
                                  <p:stCondLst>
                                    <p:cond delay="190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300"/>
                                        <p:tgtEl>
                                          <p:spTgt spid="37"/>
                                        </p:tgtEl>
                                      </p:cBhvr>
                                    </p:animEffect>
                                  </p:childTnLst>
                                </p:cTn>
                              </p:par>
                              <p:par>
                                <p:cTn id="62" presetID="22" presetClass="entr" presetSubtype="4" fill="hold" grpId="0" nodeType="withEffect">
                                  <p:stCondLst>
                                    <p:cond delay="2000"/>
                                  </p:stCondLst>
                                  <p:childTnLst>
                                    <p:set>
                                      <p:cBhvr>
                                        <p:cTn id="63" dur="1" fill="hold">
                                          <p:stCondLst>
                                            <p:cond delay="0"/>
                                          </p:stCondLst>
                                        </p:cTn>
                                        <p:tgtEl>
                                          <p:spTgt spid="38"/>
                                        </p:tgtEl>
                                        <p:attrNameLst>
                                          <p:attrName>style.visibility</p:attrName>
                                        </p:attrNameLst>
                                      </p:cBhvr>
                                      <p:to>
                                        <p:strVal val="visible"/>
                                      </p:to>
                                    </p:set>
                                    <p:animEffect transition="in" filter="wipe(down)">
                                      <p:cBhvr>
                                        <p:cTn id="64" dur="300"/>
                                        <p:tgtEl>
                                          <p:spTgt spid="38"/>
                                        </p:tgtEl>
                                      </p:cBhvr>
                                    </p:animEffect>
                                  </p:childTnLst>
                                </p:cTn>
                              </p:par>
                              <p:par>
                                <p:cTn id="65" presetID="22" presetClass="entr" presetSubtype="4" fill="hold" grpId="0" nodeType="withEffect">
                                  <p:stCondLst>
                                    <p:cond delay="2100"/>
                                  </p:stCondLst>
                                  <p:childTnLst>
                                    <p:set>
                                      <p:cBhvr>
                                        <p:cTn id="66" dur="1" fill="hold">
                                          <p:stCondLst>
                                            <p:cond delay="0"/>
                                          </p:stCondLst>
                                        </p:cTn>
                                        <p:tgtEl>
                                          <p:spTgt spid="39"/>
                                        </p:tgtEl>
                                        <p:attrNameLst>
                                          <p:attrName>style.visibility</p:attrName>
                                        </p:attrNameLst>
                                      </p:cBhvr>
                                      <p:to>
                                        <p:strVal val="visible"/>
                                      </p:to>
                                    </p:set>
                                    <p:animEffect transition="in" filter="wipe(down)">
                                      <p:cBhvr>
                                        <p:cTn id="67" dur="300"/>
                                        <p:tgtEl>
                                          <p:spTgt spid="39"/>
                                        </p:tgtEl>
                                      </p:cBhvr>
                                    </p:animEffect>
                                  </p:childTnLst>
                                </p:cTn>
                              </p:par>
                              <p:par>
                                <p:cTn id="68" presetID="22" presetClass="entr" presetSubtype="4" fill="hold" grpId="0" nodeType="withEffect">
                                  <p:stCondLst>
                                    <p:cond delay="2200"/>
                                  </p:stCondLst>
                                  <p:childTnLst>
                                    <p:set>
                                      <p:cBhvr>
                                        <p:cTn id="69" dur="1" fill="hold">
                                          <p:stCondLst>
                                            <p:cond delay="0"/>
                                          </p:stCondLst>
                                        </p:cTn>
                                        <p:tgtEl>
                                          <p:spTgt spid="40"/>
                                        </p:tgtEl>
                                        <p:attrNameLst>
                                          <p:attrName>style.visibility</p:attrName>
                                        </p:attrNameLst>
                                      </p:cBhvr>
                                      <p:to>
                                        <p:strVal val="visible"/>
                                      </p:to>
                                    </p:set>
                                    <p:animEffect transition="in" filter="wipe(down)">
                                      <p:cBhvr>
                                        <p:cTn id="70" dur="300"/>
                                        <p:tgtEl>
                                          <p:spTgt spid="40"/>
                                        </p:tgtEl>
                                      </p:cBhvr>
                                    </p:animEffect>
                                  </p:childTnLst>
                                </p:cTn>
                              </p:par>
                              <p:par>
                                <p:cTn id="71" presetID="22" presetClass="entr" presetSubtype="4" fill="hold" grpId="0" nodeType="withEffect">
                                  <p:stCondLst>
                                    <p:cond delay="2300"/>
                                  </p:stCondLst>
                                  <p:childTnLst>
                                    <p:set>
                                      <p:cBhvr>
                                        <p:cTn id="72" dur="1" fill="hold">
                                          <p:stCondLst>
                                            <p:cond delay="0"/>
                                          </p:stCondLst>
                                        </p:cTn>
                                        <p:tgtEl>
                                          <p:spTgt spid="41"/>
                                        </p:tgtEl>
                                        <p:attrNameLst>
                                          <p:attrName>style.visibility</p:attrName>
                                        </p:attrNameLst>
                                      </p:cBhvr>
                                      <p:to>
                                        <p:strVal val="visible"/>
                                      </p:to>
                                    </p:set>
                                    <p:animEffect transition="in" filter="wipe(down)">
                                      <p:cBhvr>
                                        <p:cTn id="73" dur="300"/>
                                        <p:tgtEl>
                                          <p:spTgt spid="41"/>
                                        </p:tgtEl>
                                      </p:cBhvr>
                                    </p:animEffect>
                                  </p:childTnLst>
                                </p:cTn>
                              </p:par>
                              <p:par>
                                <p:cTn id="74" presetID="22" presetClass="entr" presetSubtype="4" fill="hold" grpId="0" nodeType="withEffect">
                                  <p:stCondLst>
                                    <p:cond delay="2400"/>
                                  </p:stCondLst>
                                  <p:childTnLst>
                                    <p:set>
                                      <p:cBhvr>
                                        <p:cTn id="75" dur="1" fill="hold">
                                          <p:stCondLst>
                                            <p:cond delay="0"/>
                                          </p:stCondLst>
                                        </p:cTn>
                                        <p:tgtEl>
                                          <p:spTgt spid="42"/>
                                        </p:tgtEl>
                                        <p:attrNameLst>
                                          <p:attrName>style.visibility</p:attrName>
                                        </p:attrNameLst>
                                      </p:cBhvr>
                                      <p:to>
                                        <p:strVal val="visible"/>
                                      </p:to>
                                    </p:set>
                                    <p:animEffect transition="in" filter="wipe(down)">
                                      <p:cBhvr>
                                        <p:cTn id="76" dur="300"/>
                                        <p:tgtEl>
                                          <p:spTgt spid="42"/>
                                        </p:tgtEl>
                                      </p:cBhvr>
                                    </p:animEffect>
                                  </p:childTnLst>
                                </p:cTn>
                              </p:par>
                              <p:par>
                                <p:cTn id="77" presetID="22" presetClass="entr" presetSubtype="4" fill="hold" grpId="0" nodeType="withEffect">
                                  <p:stCondLst>
                                    <p:cond delay="2500"/>
                                  </p:stCondLst>
                                  <p:childTnLst>
                                    <p:set>
                                      <p:cBhvr>
                                        <p:cTn id="78" dur="1" fill="hold">
                                          <p:stCondLst>
                                            <p:cond delay="0"/>
                                          </p:stCondLst>
                                        </p:cTn>
                                        <p:tgtEl>
                                          <p:spTgt spid="43"/>
                                        </p:tgtEl>
                                        <p:attrNameLst>
                                          <p:attrName>style.visibility</p:attrName>
                                        </p:attrNameLst>
                                      </p:cBhvr>
                                      <p:to>
                                        <p:strVal val="visible"/>
                                      </p:to>
                                    </p:set>
                                    <p:animEffect transition="in" filter="wipe(down)">
                                      <p:cBhvr>
                                        <p:cTn id="79" dur="300"/>
                                        <p:tgtEl>
                                          <p:spTgt spid="43"/>
                                        </p:tgtEl>
                                      </p:cBhvr>
                                    </p:animEffect>
                                  </p:childTnLst>
                                </p:cTn>
                              </p:par>
                              <p:par>
                                <p:cTn id="80" presetID="22" presetClass="entr" presetSubtype="4" fill="hold" grpId="0" nodeType="withEffect">
                                  <p:stCondLst>
                                    <p:cond delay="2600"/>
                                  </p:stCondLst>
                                  <p:childTnLst>
                                    <p:set>
                                      <p:cBhvr>
                                        <p:cTn id="81" dur="1" fill="hold">
                                          <p:stCondLst>
                                            <p:cond delay="0"/>
                                          </p:stCondLst>
                                        </p:cTn>
                                        <p:tgtEl>
                                          <p:spTgt spid="44"/>
                                        </p:tgtEl>
                                        <p:attrNameLst>
                                          <p:attrName>style.visibility</p:attrName>
                                        </p:attrNameLst>
                                      </p:cBhvr>
                                      <p:to>
                                        <p:strVal val="visible"/>
                                      </p:to>
                                    </p:set>
                                    <p:animEffect transition="in" filter="wipe(down)">
                                      <p:cBhvr>
                                        <p:cTn id="82" dur="300"/>
                                        <p:tgtEl>
                                          <p:spTgt spid="44"/>
                                        </p:tgtEl>
                                      </p:cBhvr>
                                    </p:animEffect>
                                  </p:childTnLst>
                                </p:cTn>
                              </p:par>
                              <p:par>
                                <p:cTn id="83" presetID="22" presetClass="entr" presetSubtype="4" fill="hold" grpId="0" nodeType="withEffect">
                                  <p:stCondLst>
                                    <p:cond delay="2700"/>
                                  </p:stCondLst>
                                  <p:childTnLst>
                                    <p:set>
                                      <p:cBhvr>
                                        <p:cTn id="84" dur="1" fill="hold">
                                          <p:stCondLst>
                                            <p:cond delay="0"/>
                                          </p:stCondLst>
                                        </p:cTn>
                                        <p:tgtEl>
                                          <p:spTgt spid="45"/>
                                        </p:tgtEl>
                                        <p:attrNameLst>
                                          <p:attrName>style.visibility</p:attrName>
                                        </p:attrNameLst>
                                      </p:cBhvr>
                                      <p:to>
                                        <p:strVal val="visible"/>
                                      </p:to>
                                    </p:set>
                                    <p:animEffect transition="in" filter="wipe(down)">
                                      <p:cBhvr>
                                        <p:cTn id="85" dur="300"/>
                                        <p:tgtEl>
                                          <p:spTgt spid="45"/>
                                        </p:tgtEl>
                                      </p:cBhvr>
                                    </p:animEffect>
                                  </p:childTnLst>
                                </p:cTn>
                              </p:par>
                              <p:par>
                                <p:cTn id="86" presetID="22" presetClass="entr" presetSubtype="4" fill="hold" grpId="0" nodeType="withEffect">
                                  <p:stCondLst>
                                    <p:cond delay="2800"/>
                                  </p:stCondLst>
                                  <p:childTnLst>
                                    <p:set>
                                      <p:cBhvr>
                                        <p:cTn id="87" dur="1" fill="hold">
                                          <p:stCondLst>
                                            <p:cond delay="0"/>
                                          </p:stCondLst>
                                        </p:cTn>
                                        <p:tgtEl>
                                          <p:spTgt spid="48"/>
                                        </p:tgtEl>
                                        <p:attrNameLst>
                                          <p:attrName>style.visibility</p:attrName>
                                        </p:attrNameLst>
                                      </p:cBhvr>
                                      <p:to>
                                        <p:strVal val="visible"/>
                                      </p:to>
                                    </p:set>
                                    <p:animEffect transition="in" filter="wipe(down)">
                                      <p:cBhvr>
                                        <p:cTn id="88" dur="300"/>
                                        <p:tgtEl>
                                          <p:spTgt spid="48"/>
                                        </p:tgtEl>
                                      </p:cBhvr>
                                    </p:animEffect>
                                  </p:childTnLst>
                                </p:cTn>
                              </p:par>
                              <p:par>
                                <p:cTn id="89" presetID="22" presetClass="entr" presetSubtype="4" fill="hold" grpId="0" nodeType="withEffect">
                                  <p:stCondLst>
                                    <p:cond delay="2800"/>
                                  </p:stCondLst>
                                  <p:childTnLst>
                                    <p:set>
                                      <p:cBhvr>
                                        <p:cTn id="90" dur="1" fill="hold">
                                          <p:stCondLst>
                                            <p:cond delay="0"/>
                                          </p:stCondLst>
                                        </p:cTn>
                                        <p:tgtEl>
                                          <p:spTgt spid="71"/>
                                        </p:tgtEl>
                                        <p:attrNameLst>
                                          <p:attrName>style.visibility</p:attrName>
                                        </p:attrNameLst>
                                      </p:cBhvr>
                                      <p:to>
                                        <p:strVal val="visible"/>
                                      </p:to>
                                    </p:set>
                                    <p:animEffect transition="in" filter="wipe(down)">
                                      <p:cBhvr>
                                        <p:cTn id="91" dur="300"/>
                                        <p:tgtEl>
                                          <p:spTgt spid="71"/>
                                        </p:tgtEl>
                                      </p:cBhvr>
                                    </p:animEffect>
                                  </p:childTnLst>
                                </p:cTn>
                              </p:par>
                              <p:par>
                                <p:cTn id="92" presetID="22" presetClass="entr" presetSubtype="4" fill="hold" grpId="0" nodeType="withEffect">
                                  <p:stCondLst>
                                    <p:cond delay="1200"/>
                                  </p:stCondLst>
                                  <p:childTnLst>
                                    <p:set>
                                      <p:cBhvr>
                                        <p:cTn id="93" dur="1" fill="hold">
                                          <p:stCondLst>
                                            <p:cond delay="0"/>
                                          </p:stCondLst>
                                        </p:cTn>
                                        <p:tgtEl>
                                          <p:spTgt spid="72"/>
                                        </p:tgtEl>
                                        <p:attrNameLst>
                                          <p:attrName>style.visibility</p:attrName>
                                        </p:attrNameLst>
                                      </p:cBhvr>
                                      <p:to>
                                        <p:strVal val="visible"/>
                                      </p:to>
                                    </p:set>
                                    <p:animEffect transition="in" filter="wipe(down)">
                                      <p:cBhvr>
                                        <p:cTn id="94" dur="200"/>
                                        <p:tgtEl>
                                          <p:spTgt spid="72"/>
                                        </p:tgtEl>
                                      </p:cBhvr>
                                    </p:animEffect>
                                  </p:childTnLst>
                                </p:cTn>
                              </p:par>
                              <p:par>
                                <p:cTn id="95" presetID="22" presetClass="entr" presetSubtype="4" fill="hold" grpId="0" nodeType="withEffect">
                                  <p:stCondLst>
                                    <p:cond delay="2800"/>
                                  </p:stCondLst>
                                  <p:childTnLst>
                                    <p:set>
                                      <p:cBhvr>
                                        <p:cTn id="96" dur="1" fill="hold">
                                          <p:stCondLst>
                                            <p:cond delay="0"/>
                                          </p:stCondLst>
                                        </p:cTn>
                                        <p:tgtEl>
                                          <p:spTgt spid="62"/>
                                        </p:tgtEl>
                                        <p:attrNameLst>
                                          <p:attrName>style.visibility</p:attrName>
                                        </p:attrNameLst>
                                      </p:cBhvr>
                                      <p:to>
                                        <p:strVal val="visible"/>
                                      </p:to>
                                    </p:set>
                                    <p:animEffect transition="in" filter="wipe(down)">
                                      <p:cBhvr>
                                        <p:cTn id="97" dur="300"/>
                                        <p:tgtEl>
                                          <p:spTgt spid="62"/>
                                        </p:tgtEl>
                                      </p:cBhvr>
                                    </p:animEffect>
                                  </p:childTnLst>
                                </p:cTn>
                              </p:par>
                              <p:par>
                                <p:cTn id="98" presetID="22" presetClass="entr" presetSubtype="4" fill="hold" grpId="0" nodeType="withEffect">
                                  <p:stCondLst>
                                    <p:cond delay="1200"/>
                                  </p:stCondLst>
                                  <p:childTnLst>
                                    <p:set>
                                      <p:cBhvr>
                                        <p:cTn id="99" dur="1" fill="hold">
                                          <p:stCondLst>
                                            <p:cond delay="0"/>
                                          </p:stCondLst>
                                        </p:cTn>
                                        <p:tgtEl>
                                          <p:spTgt spid="63"/>
                                        </p:tgtEl>
                                        <p:attrNameLst>
                                          <p:attrName>style.visibility</p:attrName>
                                        </p:attrNameLst>
                                      </p:cBhvr>
                                      <p:to>
                                        <p:strVal val="visible"/>
                                      </p:to>
                                    </p:set>
                                    <p:animEffect transition="in" filter="wipe(down)">
                                      <p:cBhvr>
                                        <p:cTn id="100" dur="2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71" grpId="0" animBg="1"/>
      <p:bldP spid="72" grpId="0" animBg="1"/>
      <p:bldP spid="62" grpId="0" animBg="1"/>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20733</TotalTime>
  <Words>2628</Words>
  <Application>Microsoft Macintosh PowerPoint</Application>
  <PresentationFormat>On-screen Show (16:9)</PresentationFormat>
  <Paragraphs>218</Paragraphs>
  <Slides>29</Slides>
  <Notes>28</Notes>
  <HiddenSlides>1</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cp:lastModifiedBy>
  <cp:revision>304</cp:revision>
  <cp:lastPrinted>2016-07-19T17:37:10Z</cp:lastPrinted>
  <dcterms:created xsi:type="dcterms:W3CDTF">2014-08-04T22:26:06Z</dcterms:created>
  <dcterms:modified xsi:type="dcterms:W3CDTF">2016-12-13T18:22:19Z</dcterms:modified>
</cp:coreProperties>
</file>