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9" r:id="rId2"/>
    <p:sldMasterId id="2147483687" r:id="rId3"/>
  </p:sldMasterIdLst>
  <p:notesMasterIdLst>
    <p:notesMasterId r:id="rId31"/>
  </p:notesMasterIdLst>
  <p:sldIdLst>
    <p:sldId id="419" r:id="rId4"/>
    <p:sldId id="407" r:id="rId5"/>
    <p:sldId id="442" r:id="rId6"/>
    <p:sldId id="421" r:id="rId7"/>
    <p:sldId id="422" r:id="rId8"/>
    <p:sldId id="430" r:id="rId9"/>
    <p:sldId id="431" r:id="rId10"/>
    <p:sldId id="432" r:id="rId11"/>
    <p:sldId id="433" r:id="rId12"/>
    <p:sldId id="434" r:id="rId13"/>
    <p:sldId id="435" r:id="rId14"/>
    <p:sldId id="436" r:id="rId15"/>
    <p:sldId id="413" r:id="rId16"/>
    <p:sldId id="426" r:id="rId17"/>
    <p:sldId id="427" r:id="rId18"/>
    <p:sldId id="428" r:id="rId19"/>
    <p:sldId id="449" r:id="rId20"/>
    <p:sldId id="416" r:id="rId21"/>
    <p:sldId id="441" r:id="rId22"/>
    <p:sldId id="429" r:id="rId23"/>
    <p:sldId id="415" r:id="rId24"/>
    <p:sldId id="450" r:id="rId25"/>
    <p:sldId id="437" r:id="rId26"/>
    <p:sldId id="445" r:id="rId27"/>
    <p:sldId id="412" r:id="rId28"/>
    <p:sldId id="451" r:id="rId29"/>
    <p:sldId id="439" r:id="rId30"/>
  </p:sldIdLst>
  <p:sldSz cx="9144000" cy="5143500" type="screen16x9"/>
  <p:notesSz cx="6858000" cy="9144000"/>
  <p:defaultTextStyle>
    <a:defPPr>
      <a:defRPr lang="en-US"/>
    </a:defPPr>
    <a:lvl1pPr marL="0" algn="l" defTabSz="685464" rtl="0" eaLnBrk="1" latinLnBrk="0" hangingPunct="1">
      <a:defRPr sz="1300" kern="1200">
        <a:solidFill>
          <a:schemeClr val="tx1"/>
        </a:solidFill>
        <a:latin typeface="+mn-lt"/>
        <a:ea typeface="+mn-ea"/>
        <a:cs typeface="+mn-cs"/>
      </a:defRPr>
    </a:lvl1pPr>
    <a:lvl2pPr marL="342732" algn="l" defTabSz="685464" rtl="0" eaLnBrk="1" latinLnBrk="0" hangingPunct="1">
      <a:defRPr sz="1300" kern="1200">
        <a:solidFill>
          <a:schemeClr val="tx1"/>
        </a:solidFill>
        <a:latin typeface="+mn-lt"/>
        <a:ea typeface="+mn-ea"/>
        <a:cs typeface="+mn-cs"/>
      </a:defRPr>
    </a:lvl2pPr>
    <a:lvl3pPr marL="685464" algn="l" defTabSz="685464" rtl="0" eaLnBrk="1" latinLnBrk="0" hangingPunct="1">
      <a:defRPr sz="1300" kern="1200">
        <a:solidFill>
          <a:schemeClr val="tx1"/>
        </a:solidFill>
        <a:latin typeface="+mn-lt"/>
        <a:ea typeface="+mn-ea"/>
        <a:cs typeface="+mn-cs"/>
      </a:defRPr>
    </a:lvl3pPr>
    <a:lvl4pPr marL="1028194" algn="l" defTabSz="685464" rtl="0" eaLnBrk="1" latinLnBrk="0" hangingPunct="1">
      <a:defRPr sz="1300" kern="1200">
        <a:solidFill>
          <a:schemeClr val="tx1"/>
        </a:solidFill>
        <a:latin typeface="+mn-lt"/>
        <a:ea typeface="+mn-ea"/>
        <a:cs typeface="+mn-cs"/>
      </a:defRPr>
    </a:lvl4pPr>
    <a:lvl5pPr marL="1370927" algn="l" defTabSz="685464" rtl="0" eaLnBrk="1" latinLnBrk="0" hangingPunct="1">
      <a:defRPr sz="1300" kern="1200">
        <a:solidFill>
          <a:schemeClr val="tx1"/>
        </a:solidFill>
        <a:latin typeface="+mn-lt"/>
        <a:ea typeface="+mn-ea"/>
        <a:cs typeface="+mn-cs"/>
      </a:defRPr>
    </a:lvl5pPr>
    <a:lvl6pPr marL="1713661" algn="l" defTabSz="685464" rtl="0" eaLnBrk="1" latinLnBrk="0" hangingPunct="1">
      <a:defRPr sz="1300" kern="1200">
        <a:solidFill>
          <a:schemeClr val="tx1"/>
        </a:solidFill>
        <a:latin typeface="+mn-lt"/>
        <a:ea typeface="+mn-ea"/>
        <a:cs typeface="+mn-cs"/>
      </a:defRPr>
    </a:lvl6pPr>
    <a:lvl7pPr marL="2056393" algn="l" defTabSz="685464" rtl="0" eaLnBrk="1" latinLnBrk="0" hangingPunct="1">
      <a:defRPr sz="1300" kern="1200">
        <a:solidFill>
          <a:schemeClr val="tx1"/>
        </a:solidFill>
        <a:latin typeface="+mn-lt"/>
        <a:ea typeface="+mn-ea"/>
        <a:cs typeface="+mn-cs"/>
      </a:defRPr>
    </a:lvl7pPr>
    <a:lvl8pPr marL="2399124" algn="l" defTabSz="685464" rtl="0" eaLnBrk="1" latinLnBrk="0" hangingPunct="1">
      <a:defRPr sz="1300" kern="1200">
        <a:solidFill>
          <a:schemeClr val="tx1"/>
        </a:solidFill>
        <a:latin typeface="+mn-lt"/>
        <a:ea typeface="+mn-ea"/>
        <a:cs typeface="+mn-cs"/>
      </a:defRPr>
    </a:lvl8pPr>
    <a:lvl9pPr marL="2741855" algn="l" defTabSz="685464" rtl="0" eaLnBrk="1" latinLnBrk="0" hangingPunct="1">
      <a:defRPr sz="13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 userDrawn="1">
          <p15:clr>
            <a:srgbClr val="A4A3A4"/>
          </p15:clr>
        </p15:guide>
        <p15:guide id="2" pos="3917" userDrawn="1">
          <p15:clr>
            <a:srgbClr val="A4A3A4"/>
          </p15:clr>
        </p15:guide>
        <p15:guide id="3" pos="7661" userDrawn="1">
          <p15:clr>
            <a:srgbClr val="A4A3A4"/>
          </p15:clr>
        </p15:guide>
        <p15:guide id="4" pos="173" userDrawn="1">
          <p15:clr>
            <a:srgbClr val="A4A3A4"/>
          </p15:clr>
        </p15:guide>
        <p15:guide id="5" orient="horz" pos="187" userDrawn="1">
          <p15:clr>
            <a:srgbClr val="A4A3A4"/>
          </p15:clr>
        </p15:guide>
        <p15:guide id="6" orient="horz" pos="4243" userDrawn="1">
          <p15:clr>
            <a:srgbClr val="A4A3A4"/>
          </p15:clr>
        </p15:guide>
        <p15:guide id="7" pos="509" userDrawn="1">
          <p15:clr>
            <a:srgbClr val="A4A3A4"/>
          </p15:clr>
        </p15:guide>
        <p15:guide id="8" pos="2309" userDrawn="1">
          <p15:clr>
            <a:srgbClr val="A4A3A4"/>
          </p15:clr>
        </p15:guide>
        <p15:guide id="9" orient="horz" pos="4075" userDrawn="1">
          <p15:clr>
            <a:srgbClr val="A4A3A4"/>
          </p15:clr>
        </p15:guide>
        <p15:guide id="10" orient="horz" pos="2203" userDrawn="1">
          <p15:clr>
            <a:srgbClr val="A4A3A4"/>
          </p15:clr>
        </p15:guide>
        <p15:guide id="11" orient="horz" pos="3763" userDrawn="1">
          <p15:clr>
            <a:srgbClr val="A4A3A4"/>
          </p15:clr>
        </p15:guide>
        <p15:guide id="12" orient="horz" pos="243">
          <p15:clr>
            <a:srgbClr val="A4A3A4"/>
          </p15:clr>
        </p15:guide>
        <p15:guide id="13" orient="horz" pos="138">
          <p15:clr>
            <a:srgbClr val="A4A3A4"/>
          </p15:clr>
        </p15:guide>
        <p15:guide id="14" orient="horz" pos="3120">
          <p15:clr>
            <a:srgbClr val="A4A3A4"/>
          </p15:clr>
        </p15:guide>
        <p15:guide id="15" orient="horz" pos="2997">
          <p15:clr>
            <a:srgbClr val="A4A3A4"/>
          </p15:clr>
        </p15:guide>
        <p15:guide id="16" orient="horz" pos="1620">
          <p15:clr>
            <a:srgbClr val="A4A3A4"/>
          </p15:clr>
        </p15:guide>
        <p15:guide id="17" orient="horz" pos="2767">
          <p15:clr>
            <a:srgbClr val="A4A3A4"/>
          </p15:clr>
        </p15:guide>
        <p15:guide id="18" pos="2880">
          <p15:clr>
            <a:srgbClr val="A4A3A4"/>
          </p15:clr>
        </p15:guide>
        <p15:guide id="19" pos="5633">
          <p15:clr>
            <a:srgbClr val="A4A3A4"/>
          </p15:clr>
        </p15:guide>
        <p15:guide id="20" pos="127">
          <p15:clr>
            <a:srgbClr val="A4A3A4"/>
          </p15:clr>
        </p15:guide>
        <p15:guide id="21" pos="374">
          <p15:clr>
            <a:srgbClr val="A4A3A4"/>
          </p15:clr>
        </p15:guide>
        <p15:guide id="22" pos="169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atie Hendrickson" initials="KH"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665A0"/>
    <a:srgbClr val="5B6770"/>
    <a:srgbClr val="FFB81D"/>
    <a:srgbClr val="00ADBC"/>
    <a:srgbClr val="FFA400"/>
    <a:srgbClr val="0094CA"/>
    <a:srgbClr val="00CEDE"/>
    <a:srgbClr val="ED7D31"/>
    <a:srgbClr val="5B9BD5"/>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34" autoAdjust="0"/>
    <p:restoredTop sz="80199" autoAdjust="0"/>
  </p:normalViewPr>
  <p:slideViewPr>
    <p:cSldViewPr snapToGrid="0">
      <p:cViewPr varScale="1">
        <p:scale>
          <a:sx n="113" d="100"/>
          <a:sy n="113" d="100"/>
        </p:scale>
        <p:origin x="448" y="64"/>
      </p:cViewPr>
      <p:guideLst>
        <p:guide orient="horz" pos="331"/>
        <p:guide pos="3917"/>
        <p:guide pos="7661"/>
        <p:guide pos="173"/>
        <p:guide orient="horz" pos="187"/>
        <p:guide orient="horz" pos="4243"/>
        <p:guide pos="509"/>
        <p:guide pos="2309"/>
        <p:guide orient="horz" pos="4075"/>
        <p:guide orient="horz" pos="2203"/>
        <p:guide orient="horz" pos="3763"/>
        <p:guide orient="horz" pos="243"/>
        <p:guide orient="horz" pos="138"/>
        <p:guide orient="horz" pos="3120"/>
        <p:guide orient="horz" pos="2997"/>
        <p:guide orient="horz" pos="1620"/>
        <p:guide orient="horz" pos="2767"/>
        <p:guide pos="2880"/>
        <p:guide pos="5633"/>
        <p:guide pos="127"/>
        <p:guide pos="374"/>
        <p:guide pos="1698"/>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commentAuthors" Target="commentAuthor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osori\Downloads\APCollegeBoardDataSummaries%20(1).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osori\Downloads\APCollegeBoardDataSummaries%20(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US!$E$3</c:f>
              <c:strCache>
                <c:ptCount val="1"/>
                <c:pt idx="0">
                  <c:v>Female CSA</c:v>
                </c:pt>
              </c:strCache>
            </c:strRef>
          </c:tx>
          <c:spPr>
            <a:solidFill>
              <a:srgbClr val="C6CACD"/>
            </a:solidFill>
            <a:ln>
              <a:noFill/>
            </a:ln>
            <a:effectLst/>
          </c:spPr>
          <c:invertIfNegative val="0"/>
          <c:dPt>
            <c:idx val="10"/>
            <c:invertIfNegative val="0"/>
            <c:bubble3D val="0"/>
            <c:spPr>
              <a:solidFill>
                <a:srgbClr val="FFA400"/>
              </a:solidFill>
              <a:ln>
                <a:noFill/>
              </a:ln>
              <a:effectLst/>
            </c:spPr>
            <c:extLst>
              <c:ext xmlns:c16="http://schemas.microsoft.com/office/drawing/2014/chart" uri="{C3380CC4-5D6E-409C-BE32-E72D297353CC}">
                <c16:uniqueId val="{00000001-C4E2-A243-B02E-20DC14752774}"/>
              </c:ext>
            </c:extLst>
          </c:dPt>
          <c:val>
            <c:numRef>
              <c:f>US!$E$4:$E$14</c:f>
              <c:numCache>
                <c:formatCode>_(* #,##0_);_(* \(#,##0\);_(* "-"??_);_(@_)</c:formatCode>
                <c:ptCount val="11"/>
                <c:pt idx="0">
                  <c:v>2665</c:v>
                </c:pt>
                <c:pt idx="1">
                  <c:v>2789</c:v>
                </c:pt>
                <c:pt idx="2">
                  <c:v>3096</c:v>
                </c:pt>
                <c:pt idx="3">
                  <c:v>3726</c:v>
                </c:pt>
                <c:pt idx="4">
                  <c:v>4000</c:v>
                </c:pt>
                <c:pt idx="5">
                  <c:v>4635</c:v>
                </c:pt>
                <c:pt idx="6">
                  <c:v>5485</c:v>
                </c:pt>
                <c:pt idx="7">
                  <c:v>7458</c:v>
                </c:pt>
                <c:pt idx="8">
                  <c:v>10142</c:v>
                </c:pt>
                <c:pt idx="9">
                  <c:v>12642</c:v>
                </c:pt>
                <c:pt idx="10">
                  <c:v>14680.8</c:v>
                </c:pt>
              </c:numCache>
            </c:numRef>
          </c:val>
          <c:extLst>
            <c:ext xmlns:c16="http://schemas.microsoft.com/office/drawing/2014/chart" uri="{C3380CC4-5D6E-409C-BE32-E72D297353CC}">
              <c16:uniqueId val="{00000002-C4E2-A243-B02E-20DC14752774}"/>
            </c:ext>
          </c:extLst>
        </c:ser>
        <c:ser>
          <c:idx val="1"/>
          <c:order val="1"/>
          <c:tx>
            <c:strRef>
              <c:f>US!$F$3</c:f>
              <c:strCache>
                <c:ptCount val="1"/>
                <c:pt idx="0">
                  <c:v>Female CSP</c:v>
                </c:pt>
              </c:strCache>
            </c:strRef>
          </c:tx>
          <c:spPr>
            <a:solidFill>
              <a:srgbClr val="FEC52C"/>
            </a:solidFill>
            <a:ln>
              <a:noFill/>
            </a:ln>
            <a:effectLst/>
          </c:spPr>
          <c:invertIfNegative val="0"/>
          <c:val>
            <c:numRef>
              <c:f>US!$F$4:$F$14</c:f>
              <c:numCache>
                <c:formatCode>General</c:formatCode>
                <c:ptCount val="11"/>
                <c:pt idx="10" formatCode="_(* #,##0_);_(* \(#,##0\);_(* &quot;-&quot;??_);_(@_)">
                  <c:v>15027.6</c:v>
                </c:pt>
              </c:numCache>
            </c:numRef>
          </c:val>
          <c:extLst>
            <c:ext xmlns:c16="http://schemas.microsoft.com/office/drawing/2014/chart" uri="{C3380CC4-5D6E-409C-BE32-E72D297353CC}">
              <c16:uniqueId val="{00000003-C4E2-A243-B02E-20DC14752774}"/>
            </c:ext>
          </c:extLst>
        </c:ser>
        <c:dLbls>
          <c:showLegendKey val="0"/>
          <c:showVal val="0"/>
          <c:showCatName val="0"/>
          <c:showSerName val="0"/>
          <c:showPercent val="0"/>
          <c:showBubbleSize val="0"/>
        </c:dLbls>
        <c:gapWidth val="42"/>
        <c:overlap val="100"/>
        <c:axId val="633546128"/>
        <c:axId val="633550440"/>
      </c:barChart>
      <c:catAx>
        <c:axId val="633546128"/>
        <c:scaling>
          <c:orientation val="minMax"/>
        </c:scaling>
        <c:delete val="1"/>
        <c:axPos val="b"/>
        <c:majorTickMark val="none"/>
        <c:minorTickMark val="none"/>
        <c:tickLblPos val="nextTo"/>
        <c:crossAx val="633550440"/>
        <c:crosses val="autoZero"/>
        <c:auto val="0"/>
        <c:lblAlgn val="ctr"/>
        <c:lblOffset val="100"/>
        <c:noMultiLvlLbl val="0"/>
      </c:catAx>
      <c:valAx>
        <c:axId val="633550440"/>
        <c:scaling>
          <c:orientation val="minMax"/>
          <c:max val="30000"/>
        </c:scaling>
        <c:delete val="1"/>
        <c:axPos val="l"/>
        <c:majorGridlines>
          <c:spPr>
            <a:ln w="9525" cap="flat" cmpd="sng" algn="ctr">
              <a:noFill/>
              <a:round/>
            </a:ln>
            <a:effectLst/>
          </c:spPr>
        </c:majorGridlines>
        <c:numFmt formatCode="_(* #,##0_);_(* \(#,##0\);_(* &quot;-&quot;??_);_(@_)" sourceLinked="1"/>
        <c:majorTickMark val="none"/>
        <c:minorTickMark val="none"/>
        <c:tickLblPos val="nextTo"/>
        <c:crossAx val="63354612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US!$L$3</c:f>
              <c:strCache>
                <c:ptCount val="1"/>
                <c:pt idx="0">
                  <c:v>URM CSA</c:v>
                </c:pt>
              </c:strCache>
            </c:strRef>
          </c:tx>
          <c:spPr>
            <a:solidFill>
              <a:srgbClr val="C6CACD"/>
            </a:solidFill>
            <a:ln>
              <a:noFill/>
            </a:ln>
            <a:effectLst/>
          </c:spPr>
          <c:invertIfNegative val="0"/>
          <c:dPt>
            <c:idx val="10"/>
            <c:invertIfNegative val="0"/>
            <c:bubble3D val="0"/>
            <c:spPr>
              <a:solidFill>
                <a:srgbClr val="FFA400"/>
              </a:solidFill>
              <a:ln>
                <a:noFill/>
              </a:ln>
              <a:effectLst/>
            </c:spPr>
            <c:extLst>
              <c:ext xmlns:c16="http://schemas.microsoft.com/office/drawing/2014/chart" uri="{C3380CC4-5D6E-409C-BE32-E72D297353CC}">
                <c16:uniqueId val="{00000001-2802-FE43-83D6-EC2C1B725024}"/>
              </c:ext>
            </c:extLst>
          </c:dPt>
          <c:val>
            <c:numRef>
              <c:f>US!$L$4:$L$14</c:f>
              <c:numCache>
                <c:formatCode>_(* #,##0_);_(* \(#,##0\);_(* "-"??_);_(@_)</c:formatCode>
                <c:ptCount val="11"/>
                <c:pt idx="0">
                  <c:v>1717</c:v>
                </c:pt>
                <c:pt idx="1">
                  <c:v>1815</c:v>
                </c:pt>
                <c:pt idx="2">
                  <c:v>1986</c:v>
                </c:pt>
                <c:pt idx="3">
                  <c:v>2291</c:v>
                </c:pt>
                <c:pt idx="4">
                  <c:v>2645</c:v>
                </c:pt>
                <c:pt idx="5">
                  <c:v>2933</c:v>
                </c:pt>
                <c:pt idx="6">
                  <c:v>3498</c:v>
                </c:pt>
                <c:pt idx="7">
                  <c:v>4739</c:v>
                </c:pt>
                <c:pt idx="8">
                  <c:v>6056</c:v>
                </c:pt>
                <c:pt idx="9">
                  <c:v>8283</c:v>
                </c:pt>
                <c:pt idx="10">
                  <c:v>9175.5</c:v>
                </c:pt>
              </c:numCache>
            </c:numRef>
          </c:val>
          <c:extLst>
            <c:ext xmlns:c16="http://schemas.microsoft.com/office/drawing/2014/chart" uri="{C3380CC4-5D6E-409C-BE32-E72D297353CC}">
              <c16:uniqueId val="{00000002-2802-FE43-83D6-EC2C1B725024}"/>
            </c:ext>
          </c:extLst>
        </c:ser>
        <c:ser>
          <c:idx val="1"/>
          <c:order val="1"/>
          <c:tx>
            <c:strRef>
              <c:f>US!$M$3</c:f>
              <c:strCache>
                <c:ptCount val="1"/>
                <c:pt idx="0">
                  <c:v>URM CSP</c:v>
                </c:pt>
              </c:strCache>
            </c:strRef>
          </c:tx>
          <c:spPr>
            <a:solidFill>
              <a:srgbClr val="FEC52C"/>
            </a:solidFill>
            <a:ln>
              <a:noFill/>
            </a:ln>
            <a:effectLst/>
          </c:spPr>
          <c:invertIfNegative val="0"/>
          <c:val>
            <c:numRef>
              <c:f>US!$M$4:$M$14</c:f>
              <c:numCache>
                <c:formatCode>General</c:formatCode>
                <c:ptCount val="11"/>
                <c:pt idx="10" formatCode="_(* #,##0_);_(* \(#,##0\);_(* &quot;-&quot;??_);_(@_)">
                  <c:v>13023.92</c:v>
                </c:pt>
              </c:numCache>
            </c:numRef>
          </c:val>
          <c:extLst>
            <c:ext xmlns:c16="http://schemas.microsoft.com/office/drawing/2014/chart" uri="{C3380CC4-5D6E-409C-BE32-E72D297353CC}">
              <c16:uniqueId val="{00000003-2802-FE43-83D6-EC2C1B725024}"/>
            </c:ext>
          </c:extLst>
        </c:ser>
        <c:dLbls>
          <c:showLegendKey val="0"/>
          <c:showVal val="0"/>
          <c:showCatName val="0"/>
          <c:showSerName val="0"/>
          <c:showPercent val="0"/>
          <c:showBubbleSize val="0"/>
        </c:dLbls>
        <c:gapWidth val="42"/>
        <c:overlap val="100"/>
        <c:axId val="633553184"/>
        <c:axId val="633556712"/>
      </c:barChart>
      <c:catAx>
        <c:axId val="633553184"/>
        <c:scaling>
          <c:orientation val="minMax"/>
        </c:scaling>
        <c:delete val="1"/>
        <c:axPos val="b"/>
        <c:majorTickMark val="none"/>
        <c:minorTickMark val="none"/>
        <c:tickLblPos val="nextTo"/>
        <c:crossAx val="633556712"/>
        <c:crosses val="autoZero"/>
        <c:auto val="1"/>
        <c:lblAlgn val="ctr"/>
        <c:lblOffset val="100"/>
        <c:noMultiLvlLbl val="0"/>
      </c:catAx>
      <c:valAx>
        <c:axId val="633556712"/>
        <c:scaling>
          <c:orientation val="minMax"/>
        </c:scaling>
        <c:delete val="1"/>
        <c:axPos val="l"/>
        <c:majorGridlines>
          <c:spPr>
            <a:ln w="9525" cap="flat" cmpd="sng" algn="ctr">
              <a:noFill/>
              <a:round/>
            </a:ln>
            <a:effectLst/>
          </c:spPr>
        </c:majorGridlines>
        <c:numFmt formatCode="_(* #,##0_);_(* \(#,##0\);_(* &quot;-&quot;??_);_(@_)" sourceLinked="1"/>
        <c:majorTickMark val="none"/>
        <c:minorTickMark val="none"/>
        <c:tickLblPos val="nextTo"/>
        <c:crossAx val="63355318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F07D2D-D193-49EA-AA40-D0161EE95780}" type="datetimeFigureOut">
              <a:rPr lang="en-US" smtClean="0"/>
              <a:t>9/10/2018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522C71-FE57-4B9A-AC4B-B46CC73ADB87}" type="slidenum">
              <a:rPr lang="en-US" smtClean="0"/>
              <a:t>‹#›</a:t>
            </a:fld>
            <a:endParaRPr lang="en-US"/>
          </a:p>
        </p:txBody>
      </p:sp>
    </p:spTree>
    <p:extLst>
      <p:ext uri="{BB962C8B-B14F-4D97-AF65-F5344CB8AC3E}">
        <p14:creationId xmlns:p14="http://schemas.microsoft.com/office/powerpoint/2010/main" val="1909016580"/>
      </p:ext>
    </p:extLst>
  </p:cSld>
  <p:clrMap bg1="lt1" tx1="dk1" bg2="lt2" tx2="dk2" accent1="accent1" accent2="accent2" accent3="accent3" accent4="accent4" accent5="accent5" accent6="accent6" hlink="hlink" folHlink="folHlink"/>
  <p:notesStyle>
    <a:lvl1pPr marL="0" algn="l" defTabSz="672024" rtl="0" eaLnBrk="1" latinLnBrk="0" hangingPunct="1">
      <a:defRPr sz="900" kern="1200">
        <a:solidFill>
          <a:schemeClr val="tx1"/>
        </a:solidFill>
        <a:latin typeface="+mn-lt"/>
        <a:ea typeface="+mn-ea"/>
        <a:cs typeface="+mn-cs"/>
      </a:defRPr>
    </a:lvl1pPr>
    <a:lvl2pPr marL="336012" algn="l" defTabSz="672024" rtl="0" eaLnBrk="1" latinLnBrk="0" hangingPunct="1">
      <a:defRPr sz="900" kern="1200">
        <a:solidFill>
          <a:schemeClr val="tx1"/>
        </a:solidFill>
        <a:latin typeface="+mn-lt"/>
        <a:ea typeface="+mn-ea"/>
        <a:cs typeface="+mn-cs"/>
      </a:defRPr>
    </a:lvl2pPr>
    <a:lvl3pPr marL="672024" algn="l" defTabSz="672024" rtl="0" eaLnBrk="1" latinLnBrk="0" hangingPunct="1">
      <a:defRPr sz="900" kern="1200">
        <a:solidFill>
          <a:schemeClr val="tx1"/>
        </a:solidFill>
        <a:latin typeface="+mn-lt"/>
        <a:ea typeface="+mn-ea"/>
        <a:cs typeface="+mn-cs"/>
      </a:defRPr>
    </a:lvl3pPr>
    <a:lvl4pPr marL="1008035" algn="l" defTabSz="672024" rtl="0" eaLnBrk="1" latinLnBrk="0" hangingPunct="1">
      <a:defRPr sz="900" kern="1200">
        <a:solidFill>
          <a:schemeClr val="tx1"/>
        </a:solidFill>
        <a:latin typeface="+mn-lt"/>
        <a:ea typeface="+mn-ea"/>
        <a:cs typeface="+mn-cs"/>
      </a:defRPr>
    </a:lvl4pPr>
    <a:lvl5pPr marL="1344047" algn="l" defTabSz="672024" rtl="0" eaLnBrk="1" latinLnBrk="0" hangingPunct="1">
      <a:defRPr sz="900" kern="1200">
        <a:solidFill>
          <a:schemeClr val="tx1"/>
        </a:solidFill>
        <a:latin typeface="+mn-lt"/>
        <a:ea typeface="+mn-ea"/>
        <a:cs typeface="+mn-cs"/>
      </a:defRPr>
    </a:lvl5pPr>
    <a:lvl6pPr marL="1680058" algn="l" defTabSz="672024" rtl="0" eaLnBrk="1" latinLnBrk="0" hangingPunct="1">
      <a:defRPr sz="900" kern="1200">
        <a:solidFill>
          <a:schemeClr val="tx1"/>
        </a:solidFill>
        <a:latin typeface="+mn-lt"/>
        <a:ea typeface="+mn-ea"/>
        <a:cs typeface="+mn-cs"/>
      </a:defRPr>
    </a:lvl6pPr>
    <a:lvl7pPr marL="2016071" algn="l" defTabSz="672024" rtl="0" eaLnBrk="1" latinLnBrk="0" hangingPunct="1">
      <a:defRPr sz="900" kern="1200">
        <a:solidFill>
          <a:schemeClr val="tx1"/>
        </a:solidFill>
        <a:latin typeface="+mn-lt"/>
        <a:ea typeface="+mn-ea"/>
        <a:cs typeface="+mn-cs"/>
      </a:defRPr>
    </a:lvl7pPr>
    <a:lvl8pPr marL="2352082" algn="l" defTabSz="672024" rtl="0" eaLnBrk="1" latinLnBrk="0" hangingPunct="1">
      <a:defRPr sz="900" kern="1200">
        <a:solidFill>
          <a:schemeClr val="tx1"/>
        </a:solidFill>
        <a:latin typeface="+mn-lt"/>
        <a:ea typeface="+mn-ea"/>
        <a:cs typeface="+mn-cs"/>
      </a:defRPr>
    </a:lvl8pPr>
    <a:lvl9pPr marL="2688094" algn="l" defTabSz="672024"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Let’s talk about getting computer science into our K-12 schools</a:t>
            </a:r>
          </a:p>
          <a:p>
            <a:pPr marL="171450" indent="-171450">
              <a:buFont typeface="Arial"/>
              <a:buChar char="•"/>
            </a:pPr>
            <a:r>
              <a:rPr lang="en-US" baseline="0" dirty="0"/>
              <a:t>But let’s start by talking about dreams</a:t>
            </a:r>
          </a:p>
          <a:p>
            <a:pPr marL="171450" indent="-171450">
              <a:buFont typeface="Arial"/>
              <a:buChar char="•"/>
            </a:pPr>
            <a:r>
              <a:rPr lang="en-US" baseline="0" dirty="0"/>
              <a:t>Opportunities for you</a:t>
            </a:r>
          </a:p>
          <a:p>
            <a:pPr marL="171450" indent="-171450">
              <a:buFont typeface="Arial"/>
              <a:buChar char="•"/>
            </a:pPr>
            <a:r>
              <a:rPr lang="en-US" baseline="0" dirty="0"/>
              <a:t>Opportunities for your community</a:t>
            </a:r>
          </a:p>
          <a:p>
            <a:pPr marL="171450" indent="-171450">
              <a:buFont typeface="Arial"/>
              <a:buChar char="•"/>
            </a:pPr>
            <a:r>
              <a:rPr lang="en-US" baseline="0" dirty="0"/>
              <a:t>And most importantly, an opportunity to create something</a:t>
            </a:r>
            <a:endParaRPr lang="en-US" dirty="0"/>
          </a:p>
          <a:p>
            <a:pPr marL="171450" indent="-171450">
              <a:buFont typeface="Arial"/>
              <a:buChar char="•"/>
            </a:pPr>
            <a:r>
              <a:rPr lang="en-US" dirty="0"/>
              <a:t>The beauty</a:t>
            </a:r>
            <a:r>
              <a:rPr lang="en-US" baseline="0" dirty="0"/>
              <a:t> of computer science is that imagination and creation lie at the heart of the field</a:t>
            </a:r>
          </a:p>
          <a:p>
            <a:pPr marL="171450" indent="-171450">
              <a:buFont typeface="Arial"/>
              <a:buChar char="•"/>
            </a:pPr>
            <a:r>
              <a:rPr lang="en-US" baseline="0" dirty="0"/>
              <a:t>This smart phone I have here or the laptop driving this presentation are innovation platforms</a:t>
            </a:r>
          </a:p>
          <a:p>
            <a:pPr marL="171450" indent="-171450">
              <a:buFont typeface="Arial"/>
              <a:buChar char="•"/>
            </a:pPr>
            <a:r>
              <a:rPr lang="en-US" baseline="0" dirty="0"/>
              <a:t>They allow dreamers, idealists and entrepreneurs anywhere in world to bring their ideas into reality IF they know how to write the software that drives our modern world</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a:t>
            </a:fld>
            <a:endParaRPr lang="en-US"/>
          </a:p>
        </p:txBody>
      </p:sp>
    </p:spTree>
    <p:extLst>
      <p:ext uri="{BB962C8B-B14F-4D97-AF65-F5344CB8AC3E}">
        <p14:creationId xmlns:p14="http://schemas.microsoft.com/office/powerpoint/2010/main" val="14029768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a:t>The right way to think about</a:t>
            </a:r>
            <a:r>
              <a:rPr lang="en-US" baseline="0" dirty="0"/>
              <a:t> computer science in our education system is that it is foundational</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11</a:t>
            </a:fld>
            <a:endParaRPr lang="en-US"/>
          </a:p>
        </p:txBody>
      </p:sp>
    </p:spTree>
    <p:extLst>
      <p:ext uri="{BB962C8B-B14F-4D97-AF65-F5344CB8AC3E}">
        <p14:creationId xmlns:p14="http://schemas.microsoft.com/office/powerpoint/2010/main" val="1013044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The reality is that technology affects every field of commerce</a:t>
            </a:r>
          </a:p>
          <a:p>
            <a:pPr marL="171450" indent="-171450">
              <a:buFont typeface="Arial"/>
              <a:buChar char="•"/>
            </a:pPr>
            <a:r>
              <a:rPr lang="en-US" baseline="0" dirty="0"/>
              <a:t>In healthcare – computing is part of operating rooms every day and it is enabling breakthroughs like these contact lenses that detect levels of insulin for people with diabetes</a:t>
            </a:r>
          </a:p>
          <a:p>
            <a:pPr marL="171450" indent="-171450">
              <a:buFont typeface="Arial"/>
              <a:buChar char="•"/>
            </a:pPr>
            <a:r>
              <a:rPr lang="en-US" baseline="0" dirty="0"/>
              <a:t>In space – we are depending on a generation of robots to explore where humans cannot now</a:t>
            </a:r>
          </a:p>
          <a:p>
            <a:pPr marL="171450" indent="-171450">
              <a:buFont typeface="Arial"/>
              <a:buChar char="•"/>
            </a:pPr>
            <a:r>
              <a:rPr lang="en-US" baseline="0" dirty="0"/>
              <a:t>In our homes -- we are automating everyday things like our heating systems</a:t>
            </a:r>
          </a:p>
          <a:p>
            <a:pPr marL="171450" indent="-171450">
              <a:buFont typeface="Arial"/>
              <a:buChar char="•"/>
            </a:pPr>
            <a:r>
              <a:rPr lang="en-US" baseline="0" dirty="0"/>
              <a:t>On our roads – we depend on navigation systems to get us home and now we are experimenting with bringing self-driving cars into our everyday lives</a:t>
            </a:r>
          </a:p>
          <a:p>
            <a:pPr marL="171450" indent="-171450">
              <a:buFont typeface="Arial"/>
              <a:buChar char="•"/>
            </a:pPr>
            <a:r>
              <a:rPr lang="en-US" baseline="0" dirty="0"/>
              <a:t>In entertainment – blockbuster movies depend on computer science to bring new characters to life and provide us new completely animated worlds</a:t>
            </a:r>
          </a:p>
          <a:p>
            <a:pPr marL="171450" indent="-171450">
              <a:buFont typeface="Arial"/>
              <a:buChar char="•"/>
            </a:pPr>
            <a:r>
              <a:rPr lang="en-US" baseline="0" dirty="0"/>
              <a:t>And every single day this trend is growing across every single industry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12</a:t>
            </a:fld>
            <a:endParaRPr lang="en-US"/>
          </a:p>
        </p:txBody>
      </p:sp>
    </p:spTree>
    <p:extLst>
      <p:ext uri="{BB962C8B-B14F-4D97-AF65-F5344CB8AC3E}">
        <p14:creationId xmlns:p14="http://schemas.microsoft.com/office/powerpoint/2010/main" val="14357806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dirty="0"/>
              <a:t>So let’s take a little audience</a:t>
            </a:r>
            <a:r>
              <a:rPr lang="en-US" baseline="0" dirty="0"/>
              <a:t> pop-quiz</a:t>
            </a:r>
          </a:p>
          <a:p>
            <a:pPr marL="171450" indent="-171450">
              <a:buFont typeface="Arial"/>
              <a:buChar char="•"/>
            </a:pPr>
            <a:r>
              <a:rPr lang="en-US" dirty="0"/>
              <a:t>How many</a:t>
            </a:r>
            <a:r>
              <a:rPr lang="en-US" baseline="0" dirty="0"/>
              <a:t> of you can answer these questions?</a:t>
            </a:r>
          </a:p>
          <a:p>
            <a:pPr marL="171450" indent="-171450">
              <a:buFont typeface="Arial"/>
              <a:buChar char="•"/>
            </a:pPr>
            <a:r>
              <a:rPr lang="en-US" baseline="0" dirty="0"/>
              <a:t>What is photosynthesis?</a:t>
            </a:r>
          </a:p>
          <a:p>
            <a:pPr marL="171450" indent="-171450">
              <a:buFont typeface="Arial"/>
              <a:buChar char="•"/>
            </a:pPr>
            <a:r>
              <a:rPr lang="en-US" baseline="0" dirty="0"/>
              <a:t>Or what is H2O?</a:t>
            </a:r>
          </a:p>
          <a:p>
            <a:pPr marL="171450" indent="-171450">
              <a:buFont typeface="Arial"/>
              <a:buChar char="•"/>
            </a:pPr>
            <a:r>
              <a:rPr lang="en-US" baseline="0" dirty="0"/>
              <a:t>These are all things that we expect kids to graduate high school knowing</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Every 21</a:t>
            </a:r>
            <a:r>
              <a:rPr lang="en-US" baseline="30000" dirty="0"/>
              <a:t>st</a:t>
            </a:r>
            <a:r>
              <a:rPr lang="en-US" baseline="0" dirty="0"/>
              <a:t> century student should </a:t>
            </a:r>
            <a:r>
              <a:rPr lang="en-US" i="1" baseline="0" dirty="0"/>
              <a:t>also</a:t>
            </a:r>
            <a:r>
              <a:rPr lang="en-US" baseline="0" dirty="0"/>
              <a:t> have a chance to learn about algorithms, how to make an app, or how the internet works. </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Right now there’s no expectation in our schools that students will even have a basic understanding of these concepts, even though they are driving a large part of our society.</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is equally important that students understand what a “for loop” is and how it is used and how to design algorithms is as it is that they understand how to solve an equation or how plants live</a:t>
            </a:r>
          </a:p>
          <a:p>
            <a:pPr marL="171450" indent="-171450">
              <a:buFont typeface="Arial"/>
              <a:buChar char="•"/>
            </a:pPr>
            <a:r>
              <a:rPr lang="en-US" dirty="0"/>
              <a:t>The main reason</a:t>
            </a:r>
            <a:r>
              <a:rPr lang="en-US" baseline="0" dirty="0"/>
              <a:t> that computer science is now foundational knowledge necessary in every school is because it will allow students to think about problems differently</a:t>
            </a:r>
          </a:p>
          <a:p>
            <a:pPr marL="171450" indent="-171450">
              <a:buFont typeface="Arial"/>
              <a:buChar char="•"/>
            </a:pPr>
            <a:r>
              <a:rPr lang="en-US" baseline="0" dirty="0"/>
              <a:t>Students will gain computational thinking skills, which embody a more robust way to think about problems</a:t>
            </a:r>
          </a:p>
          <a:p>
            <a:pPr marL="171450" indent="-171450">
              <a:buFont typeface="Arial"/>
              <a:buChar char="•"/>
            </a:pPr>
            <a:r>
              <a:rPr lang="en-US" baseline="0" dirty="0"/>
              <a:t>And the problem solving process can be applied to any field of study and to any problem</a:t>
            </a:r>
          </a:p>
          <a:p>
            <a:pPr marL="171450" indent="-171450">
              <a:buFont typeface="Arial"/>
              <a:buChar char="•"/>
            </a:pPr>
            <a:r>
              <a:rPr lang="en-US" baseline="0" dirty="0"/>
              <a:t>If you are facing a big, ambiguous project at home or at work, computational thinking and problem solving processes can help you break this problem into smaller chunks. Recognizing what’s important and what needs to be solved first are critical thinking skills that are valuable in ANY context</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13</a:t>
            </a:fld>
            <a:endParaRPr lang="en-US"/>
          </a:p>
        </p:txBody>
      </p:sp>
    </p:spTree>
    <p:extLst>
      <p:ext uri="{BB962C8B-B14F-4D97-AF65-F5344CB8AC3E}">
        <p14:creationId xmlns:p14="http://schemas.microsoft.com/office/powerpoint/2010/main" val="17972699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There’s a temptation</a:t>
            </a:r>
            <a:r>
              <a:rPr lang="en-US" baseline="0" dirty="0"/>
              <a:t> to think that this is only about the IT industry</a:t>
            </a:r>
          </a:p>
          <a:p>
            <a:pPr marL="171450" indent="-171450">
              <a:buFont typeface="Arial"/>
              <a:buChar char="•"/>
            </a:pPr>
            <a:r>
              <a:rPr lang="en-US" baseline="0" dirty="0"/>
              <a:t>That only Google, Microsoft, Facebook, Twitter are participating in this new opportunity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14</a:t>
            </a:fld>
            <a:endParaRPr lang="en-US"/>
          </a:p>
        </p:txBody>
      </p:sp>
    </p:spTree>
    <p:extLst>
      <p:ext uri="{BB962C8B-B14F-4D97-AF65-F5344CB8AC3E}">
        <p14:creationId xmlns:p14="http://schemas.microsoft.com/office/powerpoint/2010/main" val="41650781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But in fact, computer programmers are needed in every industry and across the country. </a:t>
            </a:r>
          </a:p>
          <a:p>
            <a:pPr marL="171450" indent="-171450">
              <a:buFont typeface="Arial"/>
              <a:buChar char="•"/>
            </a:pPr>
            <a:r>
              <a:rPr lang="en-US" baseline="0" dirty="0"/>
              <a:t>So what will a career look like in 2030?</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will be a workforce that is very data driven, that leverages technology to bring new ideas into the marketplace</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Employers will need workers that understand not only how to use technology, but how to create and manipulate it</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Just being facile with technology will NOT be enough</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Simply put, our students will need to be innovators and creators</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And to do this they need opportunities to learn CS</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15</a:t>
            </a:fld>
            <a:endParaRPr lang="en-US"/>
          </a:p>
        </p:txBody>
      </p:sp>
    </p:spTree>
    <p:extLst>
      <p:ext uri="{BB962C8B-B14F-4D97-AF65-F5344CB8AC3E}">
        <p14:creationId xmlns:p14="http://schemas.microsoft.com/office/powerpoint/2010/main" val="8371878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4800" i="1" dirty="0"/>
              <a:t>When</a:t>
            </a:r>
            <a:r>
              <a:rPr lang="en-US" sz="4800" i="1" baseline="0" dirty="0"/>
              <a:t> giving this presentation, update the stats and </a:t>
            </a:r>
            <a:r>
              <a:rPr lang="en-US" sz="4800" b="0" i="1" baseline="0" dirty="0"/>
              <a:t>localize</a:t>
            </a:r>
            <a:r>
              <a:rPr lang="en-US" sz="4800" i="1" baseline="0" dirty="0"/>
              <a:t> to wherever you’re presenting using data from fact-sheets at http://</a:t>
            </a:r>
            <a:r>
              <a:rPr lang="en-US" sz="4800" i="1" baseline="0" dirty="0" err="1"/>
              <a:t>code.org</a:t>
            </a:r>
            <a:r>
              <a:rPr lang="en-US" sz="4800" i="1" baseline="0" dirty="0"/>
              <a:t>/promote</a:t>
            </a:r>
            <a:endParaRPr lang="en-US" sz="4800" i="1" dirty="0"/>
          </a:p>
        </p:txBody>
      </p:sp>
      <p:sp>
        <p:nvSpPr>
          <p:cNvPr id="4" name="Slide Number Placeholder 3"/>
          <p:cNvSpPr>
            <a:spLocks noGrp="1"/>
          </p:cNvSpPr>
          <p:nvPr>
            <p:ph type="sldNum" sz="quarter" idx="10"/>
          </p:nvPr>
        </p:nvSpPr>
        <p:spPr/>
        <p:txBody>
          <a:bodyPr/>
          <a:lstStyle/>
          <a:p>
            <a:fld id="{D7522C71-FE57-4B9A-AC4B-B46CC73ADB87}" type="slidenum">
              <a:rPr lang="en-US" smtClean="0"/>
              <a:t>16</a:t>
            </a:fld>
            <a:endParaRPr lang="en-US"/>
          </a:p>
        </p:txBody>
      </p:sp>
    </p:spTree>
    <p:extLst>
      <p:ext uri="{BB962C8B-B14F-4D97-AF65-F5344CB8AC3E}">
        <p14:creationId xmlns:p14="http://schemas.microsoft.com/office/powerpoint/2010/main" val="664268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a:t>A computer science major can earn 40% more than the college</a:t>
            </a:r>
            <a:r>
              <a:rPr lang="en-US" baseline="0" dirty="0"/>
              <a:t> average.</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18</a:t>
            </a:fld>
            <a:endParaRPr lang="en-US"/>
          </a:p>
        </p:txBody>
      </p:sp>
    </p:spTree>
    <p:extLst>
      <p:ext uri="{BB962C8B-B14F-4D97-AF65-F5344CB8AC3E}">
        <p14:creationId xmlns:p14="http://schemas.microsoft.com/office/powerpoint/2010/main" val="17426659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a:t>
            </a:r>
            <a:r>
              <a:rPr lang="en-US" baseline="0" dirty="0"/>
              <a:t> there are job openings across all industries and in every state. There are more than 500,000 open jobs in computing right now, representing the #1 source of new wages in the United </a:t>
            </a:r>
            <a:r>
              <a:rPr lang="en-US" baseline="0"/>
              <a:t>States, and </a:t>
            </a:r>
            <a:r>
              <a:rPr lang="en-US" baseline="0" dirty="0"/>
              <a:t>these jobs are projected to grow at twice the rate of all other jobs. </a:t>
            </a: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19</a:t>
            </a:fld>
            <a:endParaRPr lang="en-US"/>
          </a:p>
        </p:txBody>
      </p:sp>
    </p:spTree>
    <p:extLst>
      <p:ext uri="{BB962C8B-B14F-4D97-AF65-F5344CB8AC3E}">
        <p14:creationId xmlns:p14="http://schemas.microsoft.com/office/powerpoint/2010/main" val="27436464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baseline="0" dirty="0"/>
              <a:t>Everywhere from the President of the US to local school boards have identified STEM education as a major issue in facing the US</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20</a:t>
            </a:fld>
            <a:endParaRPr lang="en-US"/>
          </a:p>
        </p:txBody>
      </p:sp>
    </p:spTree>
    <p:extLst>
      <p:ext uri="{BB962C8B-B14F-4D97-AF65-F5344CB8AC3E}">
        <p14:creationId xmlns:p14="http://schemas.microsoft.com/office/powerpoint/2010/main" val="18575914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What</a:t>
            </a:r>
            <a:r>
              <a:rPr lang="en-US" baseline="0" dirty="0"/>
              <a:t> I’d suggest is that we have a major </a:t>
            </a:r>
            <a:r>
              <a:rPr lang="en-US" i="1" baseline="0" dirty="0"/>
              <a:t>computer science </a:t>
            </a:r>
            <a:r>
              <a:rPr lang="en-US" baseline="0" dirty="0"/>
              <a:t>problem when it comes the alignment between access to K-12 CS science education and opportunities in our modern economy.</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This</a:t>
            </a:r>
            <a:r>
              <a:rPr lang="en-US" baseline="0" dirty="0"/>
              <a:t> chart shows the projected STEM jobs in our US economy broken out by computing jobs and all other STEM jobs</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baseline="0" dirty="0"/>
              <a:t>And this chart shows students graduating with STEM degrees broken out by CS versus all other math/science subjects</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These graphs generally speak for</a:t>
            </a:r>
            <a:r>
              <a:rPr lang="en-US" baseline="0" dirty="0"/>
              <a:t> themselves – we clearly have a disconnect in our education system</a:t>
            </a:r>
            <a:endParaRPr lang="en-US" dirty="0"/>
          </a:p>
          <a:p>
            <a:pPr marL="0" marR="0" indent="0" algn="l" defTabSz="672024"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21</a:t>
            </a:fld>
            <a:endParaRPr lang="en-US"/>
          </a:p>
        </p:txBody>
      </p:sp>
    </p:spTree>
    <p:extLst>
      <p:ext uri="{BB962C8B-B14F-4D97-AF65-F5344CB8AC3E}">
        <p14:creationId xmlns:p14="http://schemas.microsoft.com/office/powerpoint/2010/main" val="2058175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But</a:t>
            </a:r>
            <a:r>
              <a:rPr lang="en-US" baseline="0" dirty="0"/>
              <a:t> the reality of our education system today is that it is not set up for everyone to participate in the new American economy and opportunity</a:t>
            </a:r>
          </a:p>
          <a:p>
            <a:pPr marL="171450" indent="-171450">
              <a:buFont typeface="Arial"/>
              <a:buChar char="•"/>
            </a:pPr>
            <a:r>
              <a:rPr lang="en-US" baseline="0" dirty="0"/>
              <a:t>Computer science isn’t widely taught in our schools</a:t>
            </a:r>
          </a:p>
          <a:p>
            <a:pPr marL="171450" indent="-171450">
              <a:buFont typeface="Arial"/>
              <a:buChar char="•"/>
            </a:pPr>
            <a:r>
              <a:rPr lang="en-US" dirty="0"/>
              <a:t>A recently released</a:t>
            </a:r>
            <a:r>
              <a:rPr lang="en-US" baseline="0" dirty="0"/>
              <a:t> comprehensive Gallup survey of parents and school administrators shows the stark gap between what parents want and what is happening in our schools</a:t>
            </a:r>
          </a:p>
          <a:p>
            <a:pPr marL="171450" indent="-171450">
              <a:buFont typeface="Arial"/>
              <a:buChar char="•"/>
            </a:pPr>
            <a:r>
              <a:rPr lang="en-US" baseline="0" dirty="0"/>
              <a:t>9 out of 10 parents surveyed WANT their child to learn computer science</a:t>
            </a:r>
          </a:p>
          <a:p>
            <a:pPr marL="171450" indent="-171450">
              <a:buFont typeface="Arial"/>
              <a:buChar char="•"/>
            </a:pPr>
            <a:r>
              <a:rPr lang="en-US" baseline="0" dirty="0"/>
              <a:t>But school principals and superintendents tell us that fewer than half of schools actually offer computer science classes</a:t>
            </a:r>
          </a:p>
          <a:p>
            <a:pPr marL="171450" indent="-171450">
              <a:buFont typeface="Arial"/>
              <a:buChar char="•"/>
            </a:pPr>
            <a:r>
              <a:rPr lang="en-US" baseline="0" dirty="0"/>
              <a:t>Our education system clearly needs to evolve to bring computer science to students that want to learn this subject</a:t>
            </a:r>
          </a:p>
          <a:p>
            <a:pPr marL="171450" indent="-171450">
              <a:buFont typeface="Arial"/>
              <a:buChar char="•"/>
            </a:pPr>
            <a:r>
              <a:rPr lang="en-US" baseline="0" dirty="0"/>
              <a:t>And this evolution isn’t something the tech industry wants, it is clearly something that parents and students want</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a:t>
            </a:fld>
            <a:endParaRPr lang="en-US"/>
          </a:p>
        </p:txBody>
      </p:sp>
    </p:spTree>
    <p:extLst>
      <p:ext uri="{BB962C8B-B14F-4D97-AF65-F5344CB8AC3E}">
        <p14:creationId xmlns:p14="http://schemas.microsoft.com/office/powerpoint/2010/main" val="38276606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defTabSz="228567">
              <a:lnSpc>
                <a:spcPct val="100000"/>
              </a:lnSpc>
              <a:buSzPct val="100000"/>
              <a:buFont typeface="Arial"/>
              <a:buChar char="•"/>
              <a:defRPr sz="1800"/>
            </a:pPr>
            <a:r>
              <a:rPr lang="en-US" sz="800" dirty="0">
                <a:latin typeface="+mn-lt"/>
                <a:ea typeface="Calibri"/>
                <a:cs typeface="Calibri"/>
                <a:sym typeface="Calibri"/>
              </a:rPr>
              <a:t>Generally,</a:t>
            </a:r>
            <a:r>
              <a:rPr lang="en-US" sz="800" baseline="0" dirty="0">
                <a:latin typeface="+mn-lt"/>
                <a:ea typeface="Calibri"/>
                <a:cs typeface="Calibri"/>
                <a:sym typeface="Calibri"/>
              </a:rPr>
              <a:t> VERY </a:t>
            </a:r>
            <a:r>
              <a:rPr lang="en-US" sz="800" dirty="0">
                <a:latin typeface="+mn-lt"/>
                <a:ea typeface="Calibri"/>
                <a:cs typeface="Calibri"/>
                <a:sym typeface="Calibri"/>
              </a:rPr>
              <a:t>few students are taking AP</a:t>
            </a:r>
            <a:r>
              <a:rPr lang="en-US" sz="800" baseline="0" dirty="0">
                <a:latin typeface="+mn-lt"/>
                <a:ea typeface="Calibri"/>
                <a:cs typeface="Calibri"/>
                <a:sym typeface="Calibri"/>
              </a:rPr>
              <a:t> high school </a:t>
            </a:r>
            <a:r>
              <a:rPr lang="en-US" sz="800" dirty="0">
                <a:latin typeface="+mn-lt"/>
                <a:ea typeface="Calibri"/>
                <a:cs typeface="Calibri"/>
                <a:sym typeface="Calibri"/>
              </a:rPr>
              <a:t>computer science relative to all other AP tests</a:t>
            </a:r>
          </a:p>
          <a:p>
            <a:pPr marL="171450" lvl="0" indent="-171450" defTabSz="228567">
              <a:lnSpc>
                <a:spcPct val="100000"/>
              </a:lnSpc>
              <a:buSzPct val="100000"/>
              <a:buFont typeface="Arial"/>
              <a:buChar char="•"/>
              <a:defRPr sz="1800"/>
            </a:pPr>
            <a:r>
              <a:rPr lang="en-US" sz="800" dirty="0">
                <a:latin typeface="+mn-lt"/>
                <a:ea typeface="Calibri"/>
                <a:cs typeface="Calibri"/>
                <a:sym typeface="Calibri"/>
              </a:rPr>
              <a:t>But even more troubling</a:t>
            </a:r>
            <a:r>
              <a:rPr lang="en-US" sz="800" baseline="0" dirty="0">
                <a:latin typeface="+mn-lt"/>
                <a:ea typeface="Calibri"/>
                <a:cs typeface="Calibri"/>
                <a:sym typeface="Calibri"/>
              </a:rPr>
              <a:t> is that only 23% of total students taking AP CS are female.</a:t>
            </a:r>
          </a:p>
          <a:p>
            <a:pPr marL="171450" lvl="0" indent="-171450" defTabSz="228567">
              <a:lnSpc>
                <a:spcPct val="100000"/>
              </a:lnSpc>
              <a:buSzPct val="100000"/>
              <a:buFont typeface="Arial"/>
              <a:buChar char="•"/>
              <a:defRPr sz="1800"/>
            </a:pPr>
            <a:r>
              <a:rPr lang="en-US" sz="800" baseline="0" dirty="0">
                <a:latin typeface="+mn-lt"/>
                <a:ea typeface="Calibri"/>
                <a:cs typeface="Calibri"/>
                <a:sym typeface="Calibri"/>
              </a:rPr>
              <a:t>Similar trends are found in computer science majors in college. </a:t>
            </a:r>
          </a:p>
          <a:p>
            <a:pPr marL="171450" indent="-171450">
              <a:buFont typeface="Arial"/>
              <a:buChar char="•"/>
            </a:pPr>
            <a:r>
              <a:rPr lang="en-US" sz="900" dirty="0"/>
              <a:t>And the diversity problem</a:t>
            </a:r>
            <a:r>
              <a:rPr lang="en-US" sz="900" baseline="0" dirty="0"/>
              <a:t> in computing is now something that makes front page news about major tech companies struggling to create a diverse workforce</a:t>
            </a:r>
          </a:p>
          <a:p>
            <a:pPr marL="171450" indent="-171450">
              <a:buFont typeface="Arial"/>
              <a:buChar char="•"/>
            </a:pPr>
            <a:r>
              <a:rPr lang="en-US" sz="900" baseline="0" dirty="0"/>
              <a:t>Out of all the computing jobs in our entire economy, women only make up a quarter of that workforce</a:t>
            </a:r>
          </a:p>
          <a:p>
            <a:pPr marL="171450" indent="-171450">
              <a:buFont typeface="Arial"/>
              <a:buChar char="•"/>
            </a:pPr>
            <a:r>
              <a:rPr lang="en-US" sz="900" baseline="0" dirty="0"/>
              <a:t>Consider that these are the fastest growing, highest paying, most in-demand jobs in America </a:t>
            </a:r>
          </a:p>
          <a:p>
            <a:pPr marL="171450" indent="-171450">
              <a:buFont typeface="Arial"/>
              <a:buChar char="•"/>
            </a:pPr>
            <a:r>
              <a:rPr lang="en-US" sz="900" baseline="0" dirty="0"/>
              <a:t>And if current trends continue, only one of out four of those jobs will be filled by women</a:t>
            </a:r>
          </a:p>
          <a:p>
            <a:pPr marL="171450" indent="-171450">
              <a:buFont typeface="Arial"/>
              <a:buChar char="•"/>
            </a:pPr>
            <a:r>
              <a:rPr lang="en-US" sz="900" baseline="0" dirty="0">
                <a:latin typeface="+mn-lt"/>
                <a:ea typeface="Calibri"/>
                <a:cs typeface="Calibri"/>
                <a:sym typeface="Calibri"/>
              </a:rPr>
              <a:t>And the stats about Black and Hispanic students tell a very similar story as well. </a:t>
            </a:r>
            <a:endParaRPr lang="en-US" sz="800" dirty="0">
              <a:latin typeface="+mn-lt"/>
              <a:ea typeface="Calibri"/>
              <a:cs typeface="Calibri"/>
              <a:sym typeface="Calibri"/>
            </a:endParaRPr>
          </a:p>
          <a:p>
            <a:endParaRPr lang="en-US" dirty="0"/>
          </a:p>
        </p:txBody>
      </p:sp>
      <p:sp>
        <p:nvSpPr>
          <p:cNvPr id="4" name="Slide Number Placeholder 3"/>
          <p:cNvSpPr>
            <a:spLocks noGrp="1"/>
          </p:cNvSpPr>
          <p:nvPr>
            <p:ph type="sldNum" sz="quarter" idx="10"/>
          </p:nvPr>
        </p:nvSpPr>
        <p:spPr/>
        <p:txBody>
          <a:bodyPr/>
          <a:lstStyle/>
          <a:p>
            <a:fld id="{136F2E02-B763-41E7-AEAE-2F7240946792}" type="slidenum">
              <a:rPr lang="en-US" smtClean="0">
                <a:solidFill>
                  <a:prstClr val="black"/>
                </a:solidFill>
              </a:rPr>
              <a:pPr/>
              <a:t>22</a:t>
            </a:fld>
            <a:endParaRPr lang="en-US">
              <a:solidFill>
                <a:prstClr val="black"/>
              </a:solidFill>
            </a:endParaRPr>
          </a:p>
        </p:txBody>
      </p:sp>
    </p:spTree>
    <p:extLst>
      <p:ext uri="{BB962C8B-B14F-4D97-AF65-F5344CB8AC3E}">
        <p14:creationId xmlns:p14="http://schemas.microsoft.com/office/powerpoint/2010/main" val="5100157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dirty="0"/>
              <a:t>Often, the reason that students don’t take computer science is that they don’t have access to it. </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dirty="0"/>
              <a:t>We need to think differently about the diversity problem in tech</a:t>
            </a:r>
          </a:p>
          <a:p>
            <a:pPr marL="171450" indent="-171450">
              <a:buFont typeface="Arial"/>
              <a:buChar char="•"/>
            </a:pPr>
            <a:r>
              <a:rPr lang="en-US" dirty="0"/>
              <a:t>And that needs to</a:t>
            </a:r>
            <a:r>
              <a:rPr lang="en-US" baseline="0" dirty="0"/>
              <a:t> start with exposing all students early on to CS, by starting in the FORMAL education space</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23</a:t>
            </a:fld>
            <a:endParaRPr lang="en-US"/>
          </a:p>
        </p:txBody>
      </p:sp>
    </p:spTree>
    <p:extLst>
      <p:ext uri="{BB962C8B-B14F-4D97-AF65-F5344CB8AC3E}">
        <p14:creationId xmlns:p14="http://schemas.microsoft.com/office/powerpoint/2010/main" val="11178828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dirty="0"/>
              <a:t>The question is, what to</a:t>
            </a:r>
            <a:r>
              <a:rPr lang="en-US" baseline="0" dirty="0"/>
              <a:t> do about the lack of access to K-12 computer science?</a:t>
            </a:r>
          </a:p>
          <a:p>
            <a:pPr marL="171450" indent="-171450">
              <a:buFont typeface="Arial"/>
              <a:buChar char="•"/>
            </a:pPr>
            <a:r>
              <a:rPr lang="en-US" baseline="0" dirty="0"/>
              <a:t>What can we do when a student’s access to CS is determined largely on whether or not the school is lucky enough or forward thinking enough to have a computer science teacher?</a:t>
            </a:r>
          </a:p>
          <a:p>
            <a:pPr marL="171450" indent="-171450">
              <a:buFont typeface="Arial"/>
              <a:buChar char="•"/>
            </a:pPr>
            <a:r>
              <a:rPr lang="en-US" baseline="0" dirty="0"/>
              <a:t>What can we do when girls are not participating in this field or thinking that computer science is “not for them”?</a:t>
            </a:r>
          </a:p>
          <a:p>
            <a:pPr marL="171450" indent="-171450">
              <a:buFont typeface="Arial"/>
              <a:buChar char="•"/>
            </a:pPr>
            <a:r>
              <a:rPr lang="en-US" baseline="0" dirty="0"/>
              <a:t>The real question we face is how can our education system evolve to ensure that computer science is part of our student’s daily lives?</a:t>
            </a:r>
          </a:p>
          <a:p>
            <a:pPr marL="171450" indent="-171450">
              <a:buFont typeface="Arial"/>
              <a:buChar char="•"/>
            </a:pPr>
            <a:r>
              <a:rPr lang="en-US" baseline="0" dirty="0"/>
              <a:t>I’m here to tell you that it is already evolving</a:t>
            </a:r>
          </a:p>
          <a:p>
            <a:pPr marL="171450" indent="-171450">
              <a:buFont typeface="Arial"/>
              <a:buChar char="•"/>
            </a:pPr>
            <a:r>
              <a:rPr lang="en-US" baseline="0" dirty="0"/>
              <a:t>Already, several states have created K-12 computer science standards, all but one of those in the past two years, and several more are in progress. </a:t>
            </a:r>
          </a:p>
          <a:p>
            <a:pPr marL="171450" indent="-171450">
              <a:buFont typeface="Arial"/>
              <a:buChar char="•"/>
            </a:pPr>
            <a:endParaRPr lang="en-US" baseline="0" dirty="0"/>
          </a:p>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24</a:t>
            </a:fld>
            <a:endParaRPr lang="en-US"/>
          </a:p>
        </p:txBody>
      </p:sp>
    </p:spTree>
    <p:extLst>
      <p:ext uri="{BB962C8B-B14F-4D97-AF65-F5344CB8AC3E}">
        <p14:creationId xmlns:p14="http://schemas.microsoft.com/office/powerpoint/2010/main" val="13639515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baseline="0" dirty="0"/>
              <a:t>And in the past four years, we’ve changed policies to allow computer science to count for graduation in 25 states, bringing the total number of states that allow CS to count to 35 plus DC. </a:t>
            </a:r>
            <a:endParaRPr lang="en-US" dirty="0"/>
          </a:p>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25</a:t>
            </a:fld>
            <a:endParaRPr lang="en-US"/>
          </a:p>
        </p:txBody>
      </p:sp>
    </p:spTree>
    <p:extLst>
      <p:ext uri="{BB962C8B-B14F-4D97-AF65-F5344CB8AC3E}">
        <p14:creationId xmlns:p14="http://schemas.microsoft.com/office/powerpoint/2010/main" val="13639515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And</a:t>
            </a:r>
            <a:r>
              <a:rPr lang="en-US" baseline="0" dirty="0"/>
              <a:t> in schools that offer computer science, enrollment is through the roof. </a:t>
            </a:r>
            <a:endParaRPr lang="en-US" dirty="0"/>
          </a:p>
          <a:p>
            <a:pPr marL="171450" indent="-171450">
              <a:buFont typeface="Arial"/>
              <a:buChar char="•"/>
            </a:pPr>
            <a:r>
              <a:rPr lang="en-US" baseline="0" dirty="0"/>
              <a:t>AP Computer Science A is the fastest growing course of the decade. </a:t>
            </a:r>
          </a:p>
          <a:p>
            <a:pPr marL="171450" indent="-171450">
              <a:buFont typeface="Arial"/>
              <a:buChar char="•"/>
            </a:pPr>
            <a:r>
              <a:rPr lang="en-US" baseline="0" dirty="0"/>
              <a:t>And both female and underrepresented minority participation has been increasing</a:t>
            </a:r>
          </a:p>
        </p:txBody>
      </p:sp>
      <p:sp>
        <p:nvSpPr>
          <p:cNvPr id="4" name="Slide Number Placeholder 3"/>
          <p:cNvSpPr>
            <a:spLocks noGrp="1"/>
          </p:cNvSpPr>
          <p:nvPr>
            <p:ph type="sldNum" sz="quarter" idx="10"/>
          </p:nvPr>
        </p:nvSpPr>
        <p:spPr/>
        <p:txBody>
          <a:bodyPr/>
          <a:lstStyle/>
          <a:p>
            <a:fld id="{D7522C71-FE57-4B9A-AC4B-B46CC73ADB87}" type="slidenum">
              <a:rPr lang="en-US" smtClean="0"/>
              <a:t>26</a:t>
            </a:fld>
            <a:endParaRPr lang="en-US"/>
          </a:p>
        </p:txBody>
      </p:sp>
    </p:spTree>
    <p:extLst>
      <p:ext uri="{BB962C8B-B14F-4D97-AF65-F5344CB8AC3E}">
        <p14:creationId xmlns:p14="http://schemas.microsoft.com/office/powerpoint/2010/main" val="3594627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baseline="0" dirty="0"/>
              <a:t>Education today has numerous controversial topics</a:t>
            </a:r>
          </a:p>
          <a:p>
            <a:pPr marL="171450" indent="-171450">
              <a:buFont typeface="Arial"/>
              <a:buChar char="•"/>
            </a:pPr>
            <a:r>
              <a:rPr lang="en-US" baseline="0" dirty="0"/>
              <a:t>But computer science isn’t one of them</a:t>
            </a:r>
          </a:p>
          <a:p>
            <a:pPr marL="171450" indent="-171450">
              <a:buFont typeface="Arial"/>
              <a:buChar char="•"/>
            </a:pPr>
            <a:r>
              <a:rPr lang="en-US" baseline="0" dirty="0"/>
              <a:t>At a time that we are fighting about what should or shouldn’t be taught in our schools, 90% of parents are asking for computer science in their schools</a:t>
            </a:r>
          </a:p>
          <a:p>
            <a:pPr marL="171450" indent="-171450">
              <a:buFont typeface="Arial"/>
              <a:buChar char="•"/>
            </a:pPr>
            <a:r>
              <a:rPr lang="en-US" baseline="0" dirty="0"/>
              <a:t>We have momentum</a:t>
            </a:r>
          </a:p>
          <a:p>
            <a:pPr marL="171450" indent="-171450">
              <a:buFont typeface="Arial"/>
              <a:buChar char="•"/>
            </a:pPr>
            <a:r>
              <a:rPr lang="en-US" baseline="0" dirty="0"/>
              <a:t>We have grassroots support</a:t>
            </a:r>
          </a:p>
          <a:p>
            <a:pPr marL="171450" indent="-171450">
              <a:buFont typeface="Arial"/>
              <a:buChar char="•"/>
            </a:pPr>
            <a:r>
              <a:rPr lang="en-US" baseline="0" dirty="0"/>
              <a:t>What we need now is schools to put two things into place:</a:t>
            </a:r>
          </a:p>
          <a:p>
            <a:pPr marL="171450" indent="-171450">
              <a:buFont typeface="Arial"/>
              <a:buChar char="•"/>
            </a:pPr>
            <a:r>
              <a:rPr lang="en-US" baseline="0" dirty="0"/>
              <a:t>First, high-quality, rigorous curriculum and courses</a:t>
            </a:r>
          </a:p>
          <a:p>
            <a:pPr marL="171450" indent="-171450">
              <a:buFont typeface="Arial"/>
              <a:buChar char="•"/>
            </a:pPr>
            <a:r>
              <a:rPr lang="en-US" baseline="0" dirty="0"/>
              <a:t>Second, we need to prepare teachers to teach our students</a:t>
            </a:r>
          </a:p>
          <a:p>
            <a:pPr marL="171450" indent="-171450">
              <a:buFont typeface="Arial"/>
              <a:buChar char="•"/>
            </a:pPr>
            <a:r>
              <a:rPr lang="en-US" baseline="0" dirty="0"/>
              <a:t>We need states to launch initiatives build on these two goals and focused on improving access to CS education</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27</a:t>
            </a:fld>
            <a:endParaRPr lang="en-US"/>
          </a:p>
        </p:txBody>
      </p:sp>
    </p:spTree>
    <p:extLst>
      <p:ext uri="{BB962C8B-B14F-4D97-AF65-F5344CB8AC3E}">
        <p14:creationId xmlns:p14="http://schemas.microsoft.com/office/powerpoint/2010/main" val="3827660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Let’s address a few misconceptions and themes we consistently hear from our advocacy for students across the country</a:t>
            </a:r>
          </a:p>
          <a:p>
            <a:pPr marL="171450" indent="-171450">
              <a:buFont typeface="Arial"/>
              <a:buChar char="•"/>
            </a:pPr>
            <a:r>
              <a:rPr lang="en-US" baseline="0" dirty="0"/>
              <a:t>The first is that we should be teaching our kids to code</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4</a:t>
            </a:fld>
            <a:endParaRPr lang="en-US"/>
          </a:p>
        </p:txBody>
      </p:sp>
    </p:spTree>
    <p:extLst>
      <p:ext uri="{BB962C8B-B14F-4D97-AF65-F5344CB8AC3E}">
        <p14:creationId xmlns:p14="http://schemas.microsoft.com/office/powerpoint/2010/main" val="3475093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Our view </a:t>
            </a:r>
            <a:r>
              <a:rPr lang="en-US" baseline="0" dirty="0"/>
              <a:t>is that schools should be teaching computer science</a:t>
            </a:r>
          </a:p>
          <a:p>
            <a:pPr marL="171450" indent="-171450">
              <a:buFont typeface="Arial"/>
              <a:buChar char="•"/>
            </a:pPr>
            <a:r>
              <a:rPr lang="en-US" baseline="0" dirty="0"/>
              <a:t>Coding is an important TOOL for computer science but it is a bit like arithmetic is a TOOL for doing mathematics, and words are a TOOL for English</a:t>
            </a:r>
          </a:p>
          <a:p>
            <a:pPr marL="171450" indent="-171450">
              <a:buFont typeface="Arial"/>
              <a:buChar char="•"/>
            </a:pPr>
            <a:r>
              <a:rPr lang="en-US" baseline="0" dirty="0"/>
              <a:t>Coding creates software, but computer science is a broad field encompassing deep concepts that go well beyond coding. </a:t>
            </a:r>
          </a:p>
          <a:p>
            <a:pPr marL="171450" indent="-171450">
              <a:buFont typeface="Arial"/>
              <a:buChar char="•"/>
            </a:pPr>
            <a:r>
              <a:rPr lang="en-US" baseline="0" dirty="0"/>
              <a:t>And all students should have access to computer science courses in their schools. </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5</a:t>
            </a:fld>
            <a:endParaRPr lang="en-US"/>
          </a:p>
        </p:txBody>
      </p:sp>
    </p:spTree>
    <p:extLst>
      <p:ext uri="{BB962C8B-B14F-4D97-AF65-F5344CB8AC3E}">
        <p14:creationId xmlns:p14="http://schemas.microsoft.com/office/powerpoint/2010/main" val="2342952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dirty="0"/>
              <a:t>When</a:t>
            </a:r>
            <a:r>
              <a:rPr lang="en-US" baseline="0" dirty="0"/>
              <a:t> people hear the term computer science, they often simply think of the technology it creates</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What they don’t realize is that the beauty of computer science lies in the process to create that technology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6</a:t>
            </a:fld>
            <a:endParaRPr lang="en-US"/>
          </a:p>
        </p:txBody>
      </p:sp>
    </p:spTree>
    <p:extLst>
      <p:ext uri="{BB962C8B-B14F-4D97-AF65-F5344CB8AC3E}">
        <p14:creationId xmlns:p14="http://schemas.microsoft.com/office/powerpoint/2010/main" val="3070454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dirty="0"/>
              <a:t>The reality</a:t>
            </a:r>
            <a:r>
              <a:rPr lang="en-US" baseline="0" dirty="0"/>
              <a:t> is that computer science is about logic, problem solving, and creativity</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teaches students how to think differently about problems they are trying to solve in any context</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teaches kids how to create digital artifacts and how those artifacts impact the world around them by looking at issues such as privacy and security</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A very simple way to think about this is CS teaches kids how to CREATE new technologies instead of just being consumers of technology</a:t>
            </a:r>
          </a:p>
          <a:p>
            <a:pPr marL="171450" indent="-171450">
              <a:buFont typeface="Arial"/>
              <a:buChar char="•"/>
            </a:pPr>
            <a:r>
              <a:rPr lang="en-US" baseline="0" dirty="0"/>
              <a:t>Just as important as recognizing what computer science is, is recognizing what it is not</a:t>
            </a:r>
          </a:p>
          <a:p>
            <a:pPr marL="171450" indent="-171450">
              <a:buFont typeface="Arial"/>
              <a:buChar char="•"/>
            </a:pPr>
            <a:r>
              <a:rPr lang="en-US" baseline="0" dirty="0"/>
              <a:t>It is not basic HTML design, it is not learning to use applications or a </a:t>
            </a:r>
            <a:r>
              <a:rPr lang="en-US" baseline="0" dirty="0" err="1"/>
              <a:t>photoshop</a:t>
            </a:r>
            <a:r>
              <a:rPr lang="en-US" baseline="0" dirty="0"/>
              <a:t> course</a:t>
            </a:r>
          </a:p>
          <a:p>
            <a:pPr marL="171450" indent="-171450">
              <a:buFont typeface="Arial"/>
              <a:buChar char="•"/>
            </a:pPr>
            <a:r>
              <a:rPr lang="en-US" baseline="0" dirty="0"/>
              <a:t>Many of these thing CAN be part of a computer science course, but they are not the foundation of the curriculum</a:t>
            </a:r>
          </a:p>
          <a:p>
            <a:pPr marL="171450" indent="-171450">
              <a:buFont typeface="Arial"/>
              <a:buChar char="•"/>
            </a:pPr>
            <a:r>
              <a:rPr lang="en-US" baseline="0" dirty="0"/>
              <a:t>We can do better than simple technology literacy – we can make kids creators of technology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7</a:t>
            </a:fld>
            <a:endParaRPr lang="en-US"/>
          </a:p>
        </p:txBody>
      </p:sp>
    </p:spTree>
    <p:extLst>
      <p:ext uri="{BB962C8B-B14F-4D97-AF65-F5344CB8AC3E}">
        <p14:creationId xmlns:p14="http://schemas.microsoft.com/office/powerpoint/2010/main" val="37814404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a:t>For</a:t>
            </a:r>
            <a:r>
              <a:rPr lang="en-US" baseline="0" dirty="0"/>
              <a:t> example, consider the fact that t</a:t>
            </a:r>
            <a:r>
              <a:rPr lang="en-US" dirty="0"/>
              <a:t>he first computer was built in 1943</a:t>
            </a:r>
            <a:r>
              <a:rPr lang="is-IS" dirty="0"/>
              <a:t>….</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8</a:t>
            </a:fld>
            <a:endParaRPr lang="en-US"/>
          </a:p>
        </p:txBody>
      </p:sp>
    </p:spTree>
    <p:extLst>
      <p:ext uri="{BB962C8B-B14F-4D97-AF65-F5344CB8AC3E}">
        <p14:creationId xmlns:p14="http://schemas.microsoft.com/office/powerpoint/2010/main" val="9745755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is-IS" dirty="0"/>
              <a:t>…but the first computer </a:t>
            </a:r>
            <a:r>
              <a:rPr lang="is-IS" i="1" dirty="0"/>
              <a:t>program </a:t>
            </a:r>
            <a:r>
              <a:rPr lang="is-IS" dirty="0"/>
              <a:t>was written</a:t>
            </a:r>
            <a:r>
              <a:rPr lang="is-IS" baseline="0" dirty="0"/>
              <a:t> in 1843, by Ada Lovelace. </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is-IS" baseline="0" dirty="0"/>
              <a:t>Writing a computer program is about using logic to creatively solve a problem... </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i="1" baseline="0" dirty="0"/>
              <a:t>N</a:t>
            </a:r>
            <a:r>
              <a:rPr lang="is-IS" i="1" baseline="0" dirty="0"/>
              <a:t>ot</a:t>
            </a:r>
            <a:r>
              <a:rPr lang="is-IS" i="0" baseline="0" dirty="0"/>
              <a:t> just about the technology that carries out that program.</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9</a:t>
            </a:fld>
            <a:endParaRPr lang="en-US"/>
          </a:p>
        </p:txBody>
      </p:sp>
    </p:spTree>
    <p:extLst>
      <p:ext uri="{BB962C8B-B14F-4D97-AF65-F5344CB8AC3E}">
        <p14:creationId xmlns:p14="http://schemas.microsoft.com/office/powerpoint/2010/main" val="7773191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We hear a lot about the number of computing jobs in the US economy</a:t>
            </a:r>
          </a:p>
          <a:p>
            <a:pPr marL="171450" indent="-171450">
              <a:buFont typeface="Arial"/>
              <a:buChar char="•"/>
            </a:pPr>
            <a:r>
              <a:rPr lang="en-US" baseline="0" dirty="0"/>
              <a:t>And many view computer science as simply vocational,</a:t>
            </a:r>
          </a:p>
          <a:p>
            <a:pPr marL="171450" indent="-171450">
              <a:buFont typeface="Arial"/>
              <a:buChar char="•"/>
            </a:pPr>
            <a:r>
              <a:rPr lang="en-US" baseline="0" dirty="0"/>
              <a:t>That learning computer science is just about getting a great job</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10</a:t>
            </a:fld>
            <a:endParaRPr lang="en-US"/>
          </a:p>
        </p:txBody>
      </p:sp>
    </p:spTree>
    <p:extLst>
      <p:ext uri="{BB962C8B-B14F-4D97-AF65-F5344CB8AC3E}">
        <p14:creationId xmlns:p14="http://schemas.microsoft.com/office/powerpoint/2010/main" val="2265551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6735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grpSp>
        <p:nvGrpSpPr>
          <p:cNvPr id="4" name="Grid" hidden="1"/>
          <p:cNvGrpSpPr>
            <a:grpSpLocks noChangeAspect="1"/>
          </p:cNvGrpSpPr>
          <p:nvPr userDrawn="1"/>
        </p:nvGrpSpPr>
        <p:grpSpPr bwMode="auto">
          <a:xfrm>
            <a:off x="69472" y="71476"/>
            <a:ext cx="8996924" cy="5000569"/>
            <a:chOff x="-631" y="-324"/>
            <a:chExt cx="8936" cy="4968"/>
          </a:xfrm>
        </p:grpSpPr>
        <p:sp>
          <p:nvSpPr>
            <p:cNvPr id="5"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75" name="Text Placeholder 5"/>
          <p:cNvSpPr>
            <a:spLocks noGrp="1"/>
          </p:cNvSpPr>
          <p:nvPr>
            <p:ph type="body" sz="quarter" idx="10" hasCustomPrompt="1"/>
          </p:nvPr>
        </p:nvSpPr>
        <p:spPr>
          <a:xfrm>
            <a:off x="579523" y="4136882"/>
            <a:ext cx="4887519"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Demo title</a:t>
            </a:r>
          </a:p>
        </p:txBody>
      </p:sp>
      <p:sp>
        <p:nvSpPr>
          <p:cNvPr id="76" name="Text Placeholder 5"/>
          <p:cNvSpPr>
            <a:spLocks noGrp="1"/>
          </p:cNvSpPr>
          <p:nvPr>
            <p:ph type="body" sz="quarter" idx="12" hasCustomPrompt="1"/>
          </p:nvPr>
        </p:nvSpPr>
        <p:spPr>
          <a:xfrm>
            <a:off x="588395" y="3887467"/>
            <a:ext cx="4878624"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Demo</a:t>
            </a:r>
          </a:p>
        </p:txBody>
      </p:sp>
    </p:spTree>
    <p:extLst>
      <p:ext uri="{BB962C8B-B14F-4D97-AF65-F5344CB8AC3E}">
        <p14:creationId xmlns:p14="http://schemas.microsoft.com/office/powerpoint/2010/main" val="40809634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600"/>
                                        <p:tgtEl>
                                          <p:spTgt spid="76"/>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76"/>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75"/>
                                        </p:tgtEl>
                                        <p:attrNameLst>
                                          <p:attrName>style.visibility</p:attrName>
                                        </p:attrNameLst>
                                      </p:cBhvr>
                                      <p:to>
                                        <p:strVal val="visible"/>
                                      </p:to>
                                    </p:set>
                                    <p:animEffect transition="in" filter="fade">
                                      <p:cBhvr>
                                        <p:cTn id="12" dur="600"/>
                                        <p:tgtEl>
                                          <p:spTgt spid="75"/>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75"/>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tmplLst>
          <p:tmpl>
            <p:tnLst>
              <p:par>
                <p:cTn presetID="10" presetClass="entr" presetSubtype="0" fill="hold" nodeType="withEffect">
                  <p:stCondLst>
                    <p:cond delay="150"/>
                  </p:stCondLst>
                  <p:childTnLst>
                    <p:set>
                      <p:cBhvr>
                        <p:cTn dur="1" fill="hold">
                          <p:stCondLst>
                            <p:cond delay="0"/>
                          </p:stCondLst>
                        </p:cTn>
                        <p:tgtEl>
                          <p:spTgt spid="75"/>
                        </p:tgtEl>
                        <p:attrNameLst>
                          <p:attrName>style.visibility</p:attrName>
                        </p:attrNameLst>
                      </p:cBhvr>
                      <p:to>
                        <p:strVal val="visible"/>
                      </p:to>
                    </p:set>
                    <p:animEffect transition="in" filter="fade">
                      <p:cBhvr>
                        <p:cTn dur="600"/>
                        <p:tgtEl>
                          <p:spTgt spid="75"/>
                        </p:tgtEl>
                      </p:cBhvr>
                    </p:animEffect>
                  </p:childTnLst>
                </p:cTn>
              </p:par>
            </p:tnLst>
          </p:tmpl>
        </p:tmplLst>
      </p:bldP>
      <p:bldP spid="75" grpId="1"/>
      <p:bldP spid="76" grpId="0">
        <p:tmplLst>
          <p:tmpl>
            <p:tnLst>
              <p:par>
                <p:cTn presetID="10" presetClass="entr" presetSubtype="0" fill="hold" nodeType="withEffect">
                  <p:stCondLst>
                    <p:cond delay="150"/>
                  </p:stCondLst>
                  <p:childTnLst>
                    <p:set>
                      <p:cBhvr>
                        <p:cTn dur="1" fill="hold">
                          <p:stCondLst>
                            <p:cond delay="0"/>
                          </p:stCondLst>
                        </p:cTn>
                        <p:tgtEl>
                          <p:spTgt spid="76"/>
                        </p:tgtEl>
                        <p:attrNameLst>
                          <p:attrName>style.visibility</p:attrName>
                        </p:attrNameLst>
                      </p:cBhvr>
                      <p:to>
                        <p:strVal val="visible"/>
                      </p:to>
                    </p:set>
                    <p:animEffect transition="in" filter="fade">
                      <p:cBhvr>
                        <p:cTn dur="600"/>
                        <p:tgtEl>
                          <p:spTgt spid="76"/>
                        </p:tgtEl>
                      </p:cBhvr>
                    </p:animEffect>
                  </p:childTnLst>
                </p:cTn>
              </p:par>
            </p:tnLst>
          </p:tmpl>
        </p:tmplLst>
      </p:bldP>
      <p:bldP spid="76" grpId="1"/>
    </p:bldLst>
  </p:timing>
  <p:extLst mod="1">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313413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779157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43605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Accent Color 3">
    <p:spTree>
      <p:nvGrpSpPr>
        <p:cNvPr id="1" name=""/>
        <p:cNvGrpSpPr/>
        <p:nvPr/>
      </p:nvGrpSpPr>
      <p:grpSpPr>
        <a:xfrm>
          <a:off x="0" y="0"/>
          <a:ext cx="0" cy="0"/>
          <a:chOff x="0" y="0"/>
          <a:chExt cx="0" cy="0"/>
        </a:xfrm>
      </p:grpSpPr>
      <p:grpSp>
        <p:nvGrpSpPr>
          <p:cNvPr id="2" name="Group 82" hidden="1"/>
          <p:cNvGrpSpPr>
            <a:grpSpLocks noChangeAspect="1"/>
          </p:cNvGrpSpPr>
          <p:nvPr userDrawn="1"/>
        </p:nvGrpSpPr>
        <p:grpSpPr bwMode="auto">
          <a:xfrm>
            <a:off x="69472" y="71476"/>
            <a:ext cx="8996924" cy="5000569"/>
            <a:chOff x="-631" y="-324"/>
            <a:chExt cx="8936" cy="4968"/>
          </a:xfrm>
        </p:grpSpPr>
        <p:sp>
          <p:nvSpPr>
            <p:cNvPr id="3"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9"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Tree>
    <p:extLst>
      <p:ext uri="{BB962C8B-B14F-4D97-AF65-F5344CB8AC3E}">
        <p14:creationId xmlns:p14="http://schemas.microsoft.com/office/powerpoint/2010/main" val="306752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7176504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84938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Blank (colore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41119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and Content (bullets)">
    <p:spTree>
      <p:nvGrpSpPr>
        <p:cNvPr id="1" name=""/>
        <p:cNvGrpSpPr/>
        <p:nvPr/>
      </p:nvGrpSpPr>
      <p:grpSpPr>
        <a:xfrm>
          <a:off x="0" y="0"/>
          <a:ext cx="0" cy="0"/>
          <a:chOff x="0" y="0"/>
          <a:chExt cx="0" cy="0"/>
        </a:xfrm>
      </p:grpSpPr>
      <p:sp>
        <p:nvSpPr>
          <p:cNvPr id="2" name="Title 1"/>
          <p:cNvSpPr>
            <a:spLocks noGrp="1"/>
          </p:cNvSpPr>
          <p:nvPr>
            <p:ph type="title"/>
          </p:nvPr>
        </p:nvSpPr>
        <p:spPr>
          <a:xfrm>
            <a:off x="781867" y="818546"/>
            <a:ext cx="8016545" cy="857250"/>
          </a:xfrm>
          <a:prstGeom prst="rect">
            <a:avLst/>
          </a:prstGeom>
        </p:spPr>
        <p:txBody>
          <a:bodyPr lIns="91394" tIns="45697" rIns="91394" bIns="45697"/>
          <a:lstStyle/>
          <a:p>
            <a:r>
              <a:rPr lang="en-US"/>
              <a:t>Click to edit Master title style</a:t>
            </a:r>
            <a:endParaRPr lang="en-US" dirty="0"/>
          </a:p>
        </p:txBody>
      </p:sp>
      <p:sp>
        <p:nvSpPr>
          <p:cNvPr id="3" name="Content Placeholder 2"/>
          <p:cNvSpPr>
            <a:spLocks noGrp="1"/>
          </p:cNvSpPr>
          <p:nvPr>
            <p:ph idx="1"/>
          </p:nvPr>
        </p:nvSpPr>
        <p:spPr>
          <a:xfrm>
            <a:off x="781867" y="1714506"/>
            <a:ext cx="8016545" cy="3286125"/>
          </a:xfrm>
          <a:prstGeom prst="rect">
            <a:avLst/>
          </a:prstGeom>
        </p:spPr>
        <p:txBody>
          <a:bodyPr lIns="91394" tIns="45697" rIns="91394" bIns="45697"/>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89914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7491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a:prstGeom prst="rect">
            <a:avLst/>
          </a:prstGeom>
        </p:spPr>
        <p:txBody>
          <a:bodyPr lIns="68580" tIns="34290" rIns="68580" bIns="34290"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2701528"/>
            <a:ext cx="6858000" cy="1241822"/>
          </a:xfrm>
          <a:prstGeom prst="rect">
            <a:avLst/>
          </a:prstGeom>
        </p:spPr>
        <p:txBody>
          <a:bodyPr lIns="68580" tIns="34290" rIns="68580" bIns="34290"/>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628650" y="4767263"/>
            <a:ext cx="2057400" cy="273844"/>
          </a:xfrm>
          <a:prstGeom prst="rect">
            <a:avLst/>
          </a:prstGeom>
        </p:spPr>
        <p:txBody>
          <a:bodyPr lIns="68580" tIns="34290" rIns="68580" bIns="34290"/>
          <a:lstStyle/>
          <a:p>
            <a:fld id="{5355355A-278A-4177-940D-D180E0E2D021}" type="datetimeFigureOut">
              <a:rPr lang="en-US" smtClean="0"/>
              <a:t>9/10/2018</a:t>
            </a:fld>
            <a:endParaRPr lang="en-US"/>
          </a:p>
        </p:txBody>
      </p:sp>
      <p:sp>
        <p:nvSpPr>
          <p:cNvPr id="5" name="Footer Placeholder 4"/>
          <p:cNvSpPr>
            <a:spLocks noGrp="1"/>
          </p:cNvSpPr>
          <p:nvPr>
            <p:ph type="ftr" sz="quarter" idx="11"/>
          </p:nvPr>
        </p:nvSpPr>
        <p:spPr>
          <a:xfrm>
            <a:off x="3028950" y="4767263"/>
            <a:ext cx="3086100" cy="273844"/>
          </a:xfrm>
          <a:prstGeom prst="rect">
            <a:avLst/>
          </a:prstGeom>
        </p:spPr>
        <p:txBody>
          <a:bodyPr lIns="68580" tIns="34290" rIns="68580" bIns="34290"/>
          <a:lstStyle/>
          <a:p>
            <a:endParaRPr lang="en-US"/>
          </a:p>
        </p:txBody>
      </p:sp>
      <p:sp>
        <p:nvSpPr>
          <p:cNvPr id="6" name="Slide Number Placeholder 5"/>
          <p:cNvSpPr>
            <a:spLocks noGrp="1"/>
          </p:cNvSpPr>
          <p:nvPr>
            <p:ph type="sldNum" sz="quarter" idx="12"/>
          </p:nvPr>
        </p:nvSpPr>
        <p:spPr>
          <a:xfrm>
            <a:off x="6457950" y="4767263"/>
            <a:ext cx="2057400" cy="273844"/>
          </a:xfrm>
          <a:prstGeom prst="rect">
            <a:avLst/>
          </a:prstGeom>
        </p:spPr>
        <p:txBody>
          <a:bodyPr lIns="68580" tIns="34290" rIns="68580" bIns="34290"/>
          <a:lstStyle/>
          <a:p>
            <a:fld id="{EC777CF9-132C-43A1-ACE8-EBE6AC215721}" type="slidenum">
              <a:rPr lang="en-US" smtClean="0"/>
              <a:t>‹#›</a:t>
            </a:fld>
            <a:endParaRPr lang="en-US"/>
          </a:p>
        </p:txBody>
      </p:sp>
    </p:spTree>
    <p:extLst>
      <p:ext uri="{BB962C8B-B14F-4D97-AF65-F5344CB8AC3E}">
        <p14:creationId xmlns:p14="http://schemas.microsoft.com/office/powerpoint/2010/main" val="435462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Rectangle 8"/>
          <p:cNvSpPr/>
          <p:nvPr userDrawn="1"/>
        </p:nvSpPr>
        <p:spPr bwMode="auto">
          <a:xfrm>
            <a:off x="668127" y="4979099"/>
            <a:ext cx="7801227" cy="1644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080" tIns="109665" rIns="137080" bIns="109665" numCol="1" spcCol="0" rtlCol="0" fromWordArt="0" anchor="t" anchorCtr="0" forceAA="0" compatLnSpc="1">
            <a:prstTxWarp prst="textNoShape">
              <a:avLst/>
            </a:prstTxWarp>
            <a:noAutofit/>
          </a:bodyPr>
          <a:lstStyle/>
          <a:p>
            <a:pPr algn="ctr" defTabSz="698944" fontAlgn="base">
              <a:lnSpc>
                <a:spcPct val="90000"/>
              </a:lnSpc>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81" name="Freeform 9"/>
          <p:cNvSpPr>
            <a:spLocks noEditPoints="1"/>
          </p:cNvSpPr>
          <p:nvPr userDrawn="1"/>
        </p:nvSpPr>
        <p:spPr bwMode="auto">
          <a:xfrm>
            <a:off x="661186" y="1622096"/>
            <a:ext cx="1262783" cy="252984"/>
          </a:xfrm>
          <a:custGeom>
            <a:avLst/>
            <a:gdLst>
              <a:gd name="T0" fmla="*/ 6735 w 9533"/>
              <a:gd name="T1" fmla="*/ 453 h 1908"/>
              <a:gd name="T2" fmla="*/ 6418 w 9533"/>
              <a:gd name="T3" fmla="*/ 688 h 1908"/>
              <a:gd name="T4" fmla="*/ 6157 w 9533"/>
              <a:gd name="T5" fmla="*/ 1879 h 1908"/>
              <a:gd name="T6" fmla="*/ 6734 w 9533"/>
              <a:gd name="T7" fmla="*/ 0 h 1908"/>
              <a:gd name="T8" fmla="*/ 6735 w 9533"/>
              <a:gd name="T9" fmla="*/ 237 h 1908"/>
              <a:gd name="T10" fmla="*/ 6421 w 9533"/>
              <a:gd name="T11" fmla="*/ 453 h 1908"/>
              <a:gd name="T12" fmla="*/ 9533 w 9533"/>
              <a:gd name="T13" fmla="*/ 1879 h 1908"/>
              <a:gd name="T14" fmla="*/ 8817 w 9533"/>
              <a:gd name="T15" fmla="*/ 1332 h 1908"/>
              <a:gd name="T16" fmla="*/ 8101 w 9533"/>
              <a:gd name="T17" fmla="*/ 1879 h 1908"/>
              <a:gd name="T18" fmla="*/ 8149 w 9533"/>
              <a:gd name="T19" fmla="*/ 453 h 1908"/>
              <a:gd name="T20" fmla="*/ 8817 w 9533"/>
              <a:gd name="T21" fmla="*/ 939 h 1908"/>
              <a:gd name="T22" fmla="*/ 9485 w 9533"/>
              <a:gd name="T23" fmla="*/ 453 h 1908"/>
              <a:gd name="T24" fmla="*/ 7484 w 9533"/>
              <a:gd name="T25" fmla="*/ 424 h 1908"/>
              <a:gd name="T26" fmla="*/ 7484 w 9533"/>
              <a:gd name="T27" fmla="*/ 1907 h 1908"/>
              <a:gd name="T28" fmla="*/ 7484 w 9533"/>
              <a:gd name="T29" fmla="*/ 424 h 1908"/>
              <a:gd name="T30" fmla="*/ 7042 w 9533"/>
              <a:gd name="T31" fmla="*/ 1166 h 1908"/>
              <a:gd name="T32" fmla="*/ 7927 w 9533"/>
              <a:gd name="T33" fmla="*/ 1166 h 1908"/>
              <a:gd name="T34" fmla="*/ 1200 w 9533"/>
              <a:gd name="T35" fmla="*/ 1319 h 1908"/>
              <a:gd name="T36" fmla="*/ 650 w 9533"/>
              <a:gd name="T37" fmla="*/ 1908 h 1908"/>
              <a:gd name="T38" fmla="*/ 265 w 9533"/>
              <a:gd name="T39" fmla="*/ 1441 h 1908"/>
              <a:gd name="T40" fmla="*/ 965 w 9533"/>
              <a:gd name="T41" fmla="*/ 1515 h 1908"/>
              <a:gd name="T42" fmla="*/ 195 w 9533"/>
              <a:gd name="T43" fmla="*/ 1122 h 1908"/>
              <a:gd name="T44" fmla="*/ 658 w 9533"/>
              <a:gd name="T45" fmla="*/ 427 h 1908"/>
              <a:gd name="T46" fmla="*/ 932 w 9533"/>
              <a:gd name="T47" fmla="*/ 852 h 1908"/>
              <a:gd name="T48" fmla="*/ 295 w 9533"/>
              <a:gd name="T49" fmla="*/ 821 h 1908"/>
              <a:gd name="T50" fmla="*/ 1200 w 9533"/>
              <a:gd name="T51" fmla="*/ 1319 h 1908"/>
              <a:gd name="T52" fmla="*/ 1389 w 9533"/>
              <a:gd name="T53" fmla="*/ 0 h 1908"/>
              <a:gd name="T54" fmla="*/ 1651 w 9533"/>
              <a:gd name="T55" fmla="*/ 270 h 1908"/>
              <a:gd name="T56" fmla="*/ 1389 w 9533"/>
              <a:gd name="T57" fmla="*/ 1879 h 1908"/>
              <a:gd name="T58" fmla="*/ 1651 w 9533"/>
              <a:gd name="T59" fmla="*/ 453 h 1908"/>
              <a:gd name="T60" fmla="*/ 1389 w 9533"/>
              <a:gd name="T61" fmla="*/ 1879 h 1908"/>
              <a:gd name="T62" fmla="*/ 1845 w 9533"/>
              <a:gd name="T63" fmla="*/ 0 h 1908"/>
              <a:gd name="T64" fmla="*/ 2107 w 9533"/>
              <a:gd name="T65" fmla="*/ 1879 h 1908"/>
              <a:gd name="T66" fmla="*/ 3657 w 9533"/>
              <a:gd name="T67" fmla="*/ 453 h 1908"/>
              <a:gd name="T68" fmla="*/ 2794 w 9533"/>
              <a:gd name="T69" fmla="*/ 1879 h 1908"/>
              <a:gd name="T70" fmla="*/ 2502 w 9533"/>
              <a:gd name="T71" fmla="*/ 453 h 1908"/>
              <a:gd name="T72" fmla="*/ 3379 w 9533"/>
              <a:gd name="T73" fmla="*/ 453 h 1908"/>
              <a:gd name="T74" fmla="*/ 5963 w 9533"/>
              <a:gd name="T75" fmla="*/ 688 h 1908"/>
              <a:gd name="T76" fmla="*/ 5465 w 9533"/>
              <a:gd name="T77" fmla="*/ 1879 h 1908"/>
              <a:gd name="T78" fmla="*/ 5204 w 9533"/>
              <a:gd name="T79" fmla="*/ 453 h 1908"/>
              <a:gd name="T80" fmla="*/ 5465 w 9533"/>
              <a:gd name="T81" fmla="*/ 647 h 1908"/>
              <a:gd name="T82" fmla="*/ 5963 w 9533"/>
              <a:gd name="T83" fmla="*/ 688 h 1908"/>
              <a:gd name="T84" fmla="*/ 5039 w 9533"/>
              <a:gd name="T85" fmla="*/ 1166 h 1908"/>
              <a:gd name="T86" fmla="*/ 3631 w 9533"/>
              <a:gd name="T87" fmla="*/ 1166 h 1908"/>
              <a:gd name="T88" fmla="*/ 4999 w 9533"/>
              <a:gd name="T89" fmla="*/ 1441 h 1908"/>
              <a:gd name="T90" fmla="*/ 4335 w 9533"/>
              <a:gd name="T91" fmla="*/ 1672 h 1908"/>
              <a:gd name="T92" fmla="*/ 5037 w 9533"/>
              <a:gd name="T93" fmla="*/ 1234 h 1908"/>
              <a:gd name="T94" fmla="*/ 4760 w 9533"/>
              <a:gd name="T95" fmla="*/ 998 h 1908"/>
              <a:gd name="T96" fmla="*/ 4335 w 9533"/>
              <a:gd name="T97" fmla="*/ 660 h 1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533" h="1908">
                <a:moveTo>
                  <a:pt x="6421" y="453"/>
                </a:moveTo>
                <a:cubicBezTo>
                  <a:pt x="6735" y="453"/>
                  <a:pt x="6735" y="453"/>
                  <a:pt x="6735" y="453"/>
                </a:cubicBezTo>
                <a:cubicBezTo>
                  <a:pt x="6735" y="688"/>
                  <a:pt x="6735" y="688"/>
                  <a:pt x="6735" y="688"/>
                </a:cubicBezTo>
                <a:cubicBezTo>
                  <a:pt x="6418" y="688"/>
                  <a:pt x="6418" y="688"/>
                  <a:pt x="6418" y="688"/>
                </a:cubicBezTo>
                <a:cubicBezTo>
                  <a:pt x="6418" y="1879"/>
                  <a:pt x="6418" y="1879"/>
                  <a:pt x="6418" y="1879"/>
                </a:cubicBezTo>
                <a:cubicBezTo>
                  <a:pt x="6157" y="1879"/>
                  <a:pt x="6157" y="1879"/>
                  <a:pt x="6157" y="1879"/>
                </a:cubicBezTo>
                <a:cubicBezTo>
                  <a:pt x="6157" y="503"/>
                  <a:pt x="6157" y="503"/>
                  <a:pt x="6157" y="503"/>
                </a:cubicBezTo>
                <a:cubicBezTo>
                  <a:pt x="6157" y="190"/>
                  <a:pt x="6370" y="0"/>
                  <a:pt x="6734" y="0"/>
                </a:cubicBezTo>
                <a:cubicBezTo>
                  <a:pt x="6735" y="0"/>
                  <a:pt x="6735" y="0"/>
                  <a:pt x="6735" y="0"/>
                </a:cubicBezTo>
                <a:cubicBezTo>
                  <a:pt x="6735" y="237"/>
                  <a:pt x="6735" y="237"/>
                  <a:pt x="6735" y="237"/>
                </a:cubicBezTo>
                <a:cubicBezTo>
                  <a:pt x="6734" y="237"/>
                  <a:pt x="6734" y="237"/>
                  <a:pt x="6734" y="237"/>
                </a:cubicBezTo>
                <a:cubicBezTo>
                  <a:pt x="6531" y="237"/>
                  <a:pt x="6438" y="311"/>
                  <a:pt x="6421" y="453"/>
                </a:cubicBezTo>
                <a:close/>
                <a:moveTo>
                  <a:pt x="8975" y="1134"/>
                </a:moveTo>
                <a:cubicBezTo>
                  <a:pt x="9533" y="1879"/>
                  <a:pt x="9533" y="1879"/>
                  <a:pt x="9533" y="1879"/>
                </a:cubicBezTo>
                <a:cubicBezTo>
                  <a:pt x="9217" y="1879"/>
                  <a:pt x="9217" y="1879"/>
                  <a:pt x="9217" y="1879"/>
                </a:cubicBezTo>
                <a:cubicBezTo>
                  <a:pt x="8817" y="1332"/>
                  <a:pt x="8817" y="1332"/>
                  <a:pt x="8817" y="1332"/>
                </a:cubicBezTo>
                <a:cubicBezTo>
                  <a:pt x="8416" y="1879"/>
                  <a:pt x="8416" y="1879"/>
                  <a:pt x="8416" y="1879"/>
                </a:cubicBezTo>
                <a:cubicBezTo>
                  <a:pt x="8101" y="1879"/>
                  <a:pt x="8101" y="1879"/>
                  <a:pt x="8101" y="1879"/>
                </a:cubicBezTo>
                <a:cubicBezTo>
                  <a:pt x="8659" y="1134"/>
                  <a:pt x="8659" y="1134"/>
                  <a:pt x="8659" y="1134"/>
                </a:cubicBezTo>
                <a:cubicBezTo>
                  <a:pt x="8149" y="453"/>
                  <a:pt x="8149" y="453"/>
                  <a:pt x="8149" y="453"/>
                </a:cubicBezTo>
                <a:cubicBezTo>
                  <a:pt x="8464" y="453"/>
                  <a:pt x="8464" y="453"/>
                  <a:pt x="8464" y="453"/>
                </a:cubicBezTo>
                <a:cubicBezTo>
                  <a:pt x="8817" y="939"/>
                  <a:pt x="8817" y="939"/>
                  <a:pt x="8817" y="939"/>
                </a:cubicBezTo>
                <a:cubicBezTo>
                  <a:pt x="9170" y="453"/>
                  <a:pt x="9170" y="453"/>
                  <a:pt x="9170" y="453"/>
                </a:cubicBezTo>
                <a:cubicBezTo>
                  <a:pt x="9485" y="453"/>
                  <a:pt x="9485" y="453"/>
                  <a:pt x="9485" y="453"/>
                </a:cubicBezTo>
                <a:lnTo>
                  <a:pt x="8975" y="1134"/>
                </a:lnTo>
                <a:close/>
                <a:moveTo>
                  <a:pt x="7484" y="424"/>
                </a:moveTo>
                <a:cubicBezTo>
                  <a:pt x="7170" y="424"/>
                  <a:pt x="6780" y="627"/>
                  <a:pt x="6780" y="1166"/>
                </a:cubicBezTo>
                <a:cubicBezTo>
                  <a:pt x="6780" y="1704"/>
                  <a:pt x="7170" y="1907"/>
                  <a:pt x="7484" y="1907"/>
                </a:cubicBezTo>
                <a:cubicBezTo>
                  <a:pt x="7799" y="1907"/>
                  <a:pt x="8188" y="1704"/>
                  <a:pt x="8188" y="1166"/>
                </a:cubicBezTo>
                <a:cubicBezTo>
                  <a:pt x="8188" y="627"/>
                  <a:pt x="7799" y="424"/>
                  <a:pt x="7484" y="424"/>
                </a:cubicBezTo>
                <a:close/>
                <a:moveTo>
                  <a:pt x="7484" y="1672"/>
                </a:moveTo>
                <a:cubicBezTo>
                  <a:pt x="7349" y="1672"/>
                  <a:pt x="7042" y="1604"/>
                  <a:pt x="7042" y="1166"/>
                </a:cubicBezTo>
                <a:cubicBezTo>
                  <a:pt x="7042" y="728"/>
                  <a:pt x="7349" y="660"/>
                  <a:pt x="7484" y="660"/>
                </a:cubicBezTo>
                <a:cubicBezTo>
                  <a:pt x="7619" y="660"/>
                  <a:pt x="7927" y="728"/>
                  <a:pt x="7927" y="1166"/>
                </a:cubicBezTo>
                <a:cubicBezTo>
                  <a:pt x="7927" y="1604"/>
                  <a:pt x="7619" y="1672"/>
                  <a:pt x="7484" y="1672"/>
                </a:cubicBezTo>
                <a:close/>
                <a:moveTo>
                  <a:pt x="1200" y="1319"/>
                </a:moveTo>
                <a:cubicBezTo>
                  <a:pt x="1244" y="1412"/>
                  <a:pt x="1256" y="1563"/>
                  <a:pt x="1165" y="1690"/>
                </a:cubicBezTo>
                <a:cubicBezTo>
                  <a:pt x="1082" y="1807"/>
                  <a:pt x="912" y="1908"/>
                  <a:pt x="650" y="1908"/>
                </a:cubicBezTo>
                <a:cubicBezTo>
                  <a:pt x="384" y="1908"/>
                  <a:pt x="45" y="1774"/>
                  <a:pt x="0" y="1441"/>
                </a:cubicBezTo>
                <a:cubicBezTo>
                  <a:pt x="265" y="1441"/>
                  <a:pt x="265" y="1441"/>
                  <a:pt x="265" y="1441"/>
                </a:cubicBezTo>
                <a:cubicBezTo>
                  <a:pt x="302" y="1594"/>
                  <a:pt x="463" y="1657"/>
                  <a:pt x="604" y="1671"/>
                </a:cubicBezTo>
                <a:cubicBezTo>
                  <a:pt x="759" y="1683"/>
                  <a:pt x="942" y="1629"/>
                  <a:pt x="965" y="1515"/>
                </a:cubicBezTo>
                <a:cubicBezTo>
                  <a:pt x="990" y="1397"/>
                  <a:pt x="939" y="1315"/>
                  <a:pt x="604" y="1257"/>
                </a:cubicBezTo>
                <a:cubicBezTo>
                  <a:pt x="516" y="1242"/>
                  <a:pt x="322" y="1209"/>
                  <a:pt x="195" y="1122"/>
                </a:cubicBezTo>
                <a:cubicBezTo>
                  <a:pt x="93" y="1053"/>
                  <a:pt x="13" y="947"/>
                  <a:pt x="35" y="791"/>
                </a:cubicBezTo>
                <a:cubicBezTo>
                  <a:pt x="72" y="531"/>
                  <a:pt x="371" y="402"/>
                  <a:pt x="658" y="427"/>
                </a:cubicBezTo>
                <a:cubicBezTo>
                  <a:pt x="907" y="447"/>
                  <a:pt x="1159" y="582"/>
                  <a:pt x="1197" y="852"/>
                </a:cubicBezTo>
                <a:cubicBezTo>
                  <a:pt x="932" y="852"/>
                  <a:pt x="932" y="852"/>
                  <a:pt x="932" y="852"/>
                </a:cubicBezTo>
                <a:cubicBezTo>
                  <a:pt x="900" y="729"/>
                  <a:pt x="752" y="670"/>
                  <a:pt x="634" y="661"/>
                </a:cubicBezTo>
                <a:cubicBezTo>
                  <a:pt x="490" y="651"/>
                  <a:pt x="297" y="685"/>
                  <a:pt x="295" y="821"/>
                </a:cubicBezTo>
                <a:cubicBezTo>
                  <a:pt x="293" y="911"/>
                  <a:pt x="344" y="972"/>
                  <a:pt x="657" y="1026"/>
                </a:cubicBezTo>
                <a:cubicBezTo>
                  <a:pt x="867" y="1062"/>
                  <a:pt x="1109" y="1127"/>
                  <a:pt x="1200" y="1319"/>
                </a:cubicBezTo>
                <a:close/>
                <a:moveTo>
                  <a:pt x="1389" y="270"/>
                </a:moveTo>
                <a:cubicBezTo>
                  <a:pt x="1389" y="0"/>
                  <a:pt x="1389" y="0"/>
                  <a:pt x="1389" y="0"/>
                </a:cubicBezTo>
                <a:cubicBezTo>
                  <a:pt x="1651" y="0"/>
                  <a:pt x="1651" y="0"/>
                  <a:pt x="1651" y="0"/>
                </a:cubicBezTo>
                <a:cubicBezTo>
                  <a:pt x="1651" y="270"/>
                  <a:pt x="1651" y="270"/>
                  <a:pt x="1651" y="270"/>
                </a:cubicBezTo>
                <a:lnTo>
                  <a:pt x="1389" y="270"/>
                </a:lnTo>
                <a:close/>
                <a:moveTo>
                  <a:pt x="1389" y="1879"/>
                </a:moveTo>
                <a:cubicBezTo>
                  <a:pt x="1389" y="453"/>
                  <a:pt x="1389" y="453"/>
                  <a:pt x="1389" y="453"/>
                </a:cubicBezTo>
                <a:cubicBezTo>
                  <a:pt x="1651" y="453"/>
                  <a:pt x="1651" y="453"/>
                  <a:pt x="1651" y="453"/>
                </a:cubicBezTo>
                <a:cubicBezTo>
                  <a:pt x="1651" y="1879"/>
                  <a:pt x="1651" y="1879"/>
                  <a:pt x="1651" y="1879"/>
                </a:cubicBezTo>
                <a:lnTo>
                  <a:pt x="1389" y="1879"/>
                </a:lnTo>
                <a:close/>
                <a:moveTo>
                  <a:pt x="1845" y="1879"/>
                </a:moveTo>
                <a:cubicBezTo>
                  <a:pt x="1845" y="0"/>
                  <a:pt x="1845" y="0"/>
                  <a:pt x="1845" y="0"/>
                </a:cubicBezTo>
                <a:cubicBezTo>
                  <a:pt x="2107" y="0"/>
                  <a:pt x="2107" y="0"/>
                  <a:pt x="2107" y="0"/>
                </a:cubicBezTo>
                <a:cubicBezTo>
                  <a:pt x="2107" y="1879"/>
                  <a:pt x="2107" y="1879"/>
                  <a:pt x="2107" y="1879"/>
                </a:cubicBezTo>
                <a:lnTo>
                  <a:pt x="1845" y="1879"/>
                </a:lnTo>
                <a:close/>
                <a:moveTo>
                  <a:pt x="3657" y="453"/>
                </a:moveTo>
                <a:cubicBezTo>
                  <a:pt x="3087" y="1879"/>
                  <a:pt x="3087" y="1879"/>
                  <a:pt x="3087" y="1879"/>
                </a:cubicBezTo>
                <a:cubicBezTo>
                  <a:pt x="2794" y="1879"/>
                  <a:pt x="2794" y="1879"/>
                  <a:pt x="2794" y="1879"/>
                </a:cubicBezTo>
                <a:cubicBezTo>
                  <a:pt x="2224" y="453"/>
                  <a:pt x="2224" y="453"/>
                  <a:pt x="2224" y="453"/>
                </a:cubicBezTo>
                <a:cubicBezTo>
                  <a:pt x="2502" y="453"/>
                  <a:pt x="2502" y="453"/>
                  <a:pt x="2502" y="453"/>
                </a:cubicBezTo>
                <a:cubicBezTo>
                  <a:pt x="2941" y="1563"/>
                  <a:pt x="2941" y="1563"/>
                  <a:pt x="2941" y="1563"/>
                </a:cubicBezTo>
                <a:cubicBezTo>
                  <a:pt x="3379" y="453"/>
                  <a:pt x="3379" y="453"/>
                  <a:pt x="3379" y="453"/>
                </a:cubicBezTo>
                <a:lnTo>
                  <a:pt x="3657" y="453"/>
                </a:lnTo>
                <a:close/>
                <a:moveTo>
                  <a:pt x="5963" y="688"/>
                </a:moveTo>
                <a:cubicBezTo>
                  <a:pt x="5554" y="688"/>
                  <a:pt x="5465" y="1041"/>
                  <a:pt x="5465" y="1226"/>
                </a:cubicBezTo>
                <a:cubicBezTo>
                  <a:pt x="5465" y="1879"/>
                  <a:pt x="5465" y="1879"/>
                  <a:pt x="5465" y="1879"/>
                </a:cubicBezTo>
                <a:cubicBezTo>
                  <a:pt x="5204" y="1879"/>
                  <a:pt x="5204" y="1879"/>
                  <a:pt x="5204" y="1879"/>
                </a:cubicBezTo>
                <a:cubicBezTo>
                  <a:pt x="5204" y="453"/>
                  <a:pt x="5204" y="453"/>
                  <a:pt x="5204" y="453"/>
                </a:cubicBezTo>
                <a:cubicBezTo>
                  <a:pt x="5465" y="453"/>
                  <a:pt x="5465" y="453"/>
                  <a:pt x="5465" y="453"/>
                </a:cubicBezTo>
                <a:cubicBezTo>
                  <a:pt x="5465" y="647"/>
                  <a:pt x="5465" y="647"/>
                  <a:pt x="5465" y="647"/>
                </a:cubicBezTo>
                <a:cubicBezTo>
                  <a:pt x="5541" y="565"/>
                  <a:pt x="5724" y="453"/>
                  <a:pt x="5963" y="453"/>
                </a:cubicBezTo>
                <a:lnTo>
                  <a:pt x="5963" y="688"/>
                </a:lnTo>
                <a:close/>
                <a:moveTo>
                  <a:pt x="5037" y="1234"/>
                </a:moveTo>
                <a:cubicBezTo>
                  <a:pt x="5038" y="1212"/>
                  <a:pt x="5039" y="1189"/>
                  <a:pt x="5039" y="1166"/>
                </a:cubicBezTo>
                <a:cubicBezTo>
                  <a:pt x="5039" y="627"/>
                  <a:pt x="4650" y="424"/>
                  <a:pt x="4335" y="424"/>
                </a:cubicBezTo>
                <a:cubicBezTo>
                  <a:pt x="4020" y="424"/>
                  <a:pt x="3631" y="627"/>
                  <a:pt x="3631" y="1166"/>
                </a:cubicBezTo>
                <a:cubicBezTo>
                  <a:pt x="3631" y="1704"/>
                  <a:pt x="4020" y="1907"/>
                  <a:pt x="4335" y="1907"/>
                </a:cubicBezTo>
                <a:cubicBezTo>
                  <a:pt x="4589" y="1907"/>
                  <a:pt x="4892" y="1775"/>
                  <a:pt x="4999" y="1441"/>
                </a:cubicBezTo>
                <a:cubicBezTo>
                  <a:pt x="4722" y="1441"/>
                  <a:pt x="4722" y="1441"/>
                  <a:pt x="4722" y="1441"/>
                </a:cubicBezTo>
                <a:cubicBezTo>
                  <a:pt x="4627" y="1635"/>
                  <a:pt x="4434" y="1672"/>
                  <a:pt x="4335" y="1672"/>
                </a:cubicBezTo>
                <a:cubicBezTo>
                  <a:pt x="4208" y="1672"/>
                  <a:pt x="3926" y="1611"/>
                  <a:pt x="3895" y="1234"/>
                </a:cubicBezTo>
                <a:lnTo>
                  <a:pt x="5037" y="1234"/>
                </a:lnTo>
                <a:close/>
                <a:moveTo>
                  <a:pt x="4335" y="660"/>
                </a:moveTo>
                <a:cubicBezTo>
                  <a:pt x="4451" y="660"/>
                  <a:pt x="4692" y="710"/>
                  <a:pt x="4760" y="998"/>
                </a:cubicBezTo>
                <a:cubicBezTo>
                  <a:pt x="3911" y="998"/>
                  <a:pt x="3911" y="998"/>
                  <a:pt x="3911" y="998"/>
                </a:cubicBezTo>
                <a:cubicBezTo>
                  <a:pt x="3978" y="710"/>
                  <a:pt x="4220" y="660"/>
                  <a:pt x="4335" y="660"/>
                </a:cubicBezTo>
                <a:close/>
              </a:path>
            </a:pathLst>
          </a:custGeom>
          <a:solidFill>
            <a:schemeClr val="accent1"/>
          </a:solidFill>
          <a:ln>
            <a:noFill/>
          </a:ln>
        </p:spPr>
        <p:txBody>
          <a:bodyPr vert="horz" wrap="square" lIns="68540" tIns="34270" rIns="68540" bIns="34270" numCol="1" anchor="t" anchorCtr="0" compatLnSpc="1">
            <a:prstTxWarp prst="textNoShape">
              <a:avLst/>
            </a:prstTxWarp>
          </a:bodyPr>
          <a:lstStyle/>
          <a:p>
            <a:pPr defTabSz="685301"/>
            <a:endParaRPr lang="en-US" sz="1300">
              <a:solidFill>
                <a:srgbClr val="FFFFFF"/>
              </a:solidFill>
            </a:endParaRPr>
          </a:p>
        </p:txBody>
      </p:sp>
      <p:sp>
        <p:nvSpPr>
          <p:cNvPr id="82" name="Rectangle 81"/>
          <p:cNvSpPr/>
          <p:nvPr userDrawn="1"/>
        </p:nvSpPr>
        <p:spPr>
          <a:xfrm>
            <a:off x="564973" y="2458988"/>
            <a:ext cx="7885699" cy="1475484"/>
          </a:xfrm>
          <a:prstGeom prst="rect">
            <a:avLst/>
          </a:prstGeom>
        </p:spPr>
        <p:txBody>
          <a:bodyPr wrap="square" lIns="67202" tIns="33602" rIns="67202" bIns="33602" anchor="b">
            <a:spAutoFit/>
          </a:bodyPr>
          <a:lstStyle/>
          <a:p>
            <a:pPr defTabSz="685301">
              <a:lnSpc>
                <a:spcPts val="5396"/>
              </a:lnSpc>
            </a:pPr>
            <a:r>
              <a:rPr lang="en-US" sz="5400" dirty="0">
                <a:gradFill>
                  <a:gsLst>
                    <a:gs pos="2917">
                      <a:srgbClr val="FFFFFF"/>
                    </a:gs>
                    <a:gs pos="30000">
                      <a:srgbClr val="FFFFFF"/>
                    </a:gs>
                  </a:gsLst>
                  <a:lin ang="5400000" scaled="0"/>
                </a:gradFill>
                <a:latin typeface="Rail Headline" pitchFamily="2" charset="0"/>
              </a:rPr>
              <a:t>TEDxRainier 2014</a:t>
            </a:r>
          </a:p>
          <a:p>
            <a:pPr defTabSz="685301">
              <a:lnSpc>
                <a:spcPts val="5396"/>
              </a:lnSpc>
            </a:pPr>
            <a:r>
              <a:rPr lang="en-US" sz="5400" dirty="0">
                <a:gradFill>
                  <a:gsLst>
                    <a:gs pos="2917">
                      <a:srgbClr val="FFFFFF"/>
                    </a:gs>
                    <a:gs pos="30000">
                      <a:srgbClr val="FFFFFF"/>
                    </a:gs>
                  </a:gsLst>
                  <a:lin ang="5400000" scaled="0"/>
                </a:gradFill>
                <a:latin typeface="Rail Headline" pitchFamily="2" charset="0"/>
              </a:rPr>
              <a:t>branding competition</a:t>
            </a:r>
          </a:p>
        </p:txBody>
      </p:sp>
      <p:sp>
        <p:nvSpPr>
          <p:cNvPr id="83" name="Rectangle 82"/>
          <p:cNvSpPr/>
          <p:nvPr userDrawn="1"/>
        </p:nvSpPr>
        <p:spPr>
          <a:xfrm>
            <a:off x="568734" y="3788525"/>
            <a:ext cx="2559285" cy="652224"/>
          </a:xfrm>
          <a:prstGeom prst="rect">
            <a:avLst/>
          </a:prstGeom>
        </p:spPr>
        <p:txBody>
          <a:bodyPr wrap="none" lIns="67202" tIns="33602" rIns="67202" bIns="33602">
            <a:spAutoFit/>
          </a:bodyPr>
          <a:lstStyle/>
          <a:p>
            <a:pPr defTabSz="685301">
              <a:lnSpc>
                <a:spcPts val="4724"/>
              </a:lnSpc>
              <a:spcBef>
                <a:spcPts val="1050"/>
              </a:spcBef>
            </a:pPr>
            <a:r>
              <a:rPr lang="en-US" sz="3100" spc="-52" dirty="0">
                <a:gradFill>
                  <a:gsLst>
                    <a:gs pos="82143">
                      <a:srgbClr val="FFFFFF"/>
                    </a:gs>
                    <a:gs pos="47000">
                      <a:srgbClr val="FFFFFF"/>
                    </a:gs>
                  </a:gsLst>
                  <a:lin ang="5400000" scaled="0"/>
                </a:gradFill>
                <a:latin typeface="Rail 400"/>
              </a:rPr>
              <a:t>Summer 2014</a:t>
            </a:r>
          </a:p>
        </p:txBody>
      </p:sp>
    </p:spTree>
    <p:extLst>
      <p:ext uri="{BB962C8B-B14F-4D97-AF65-F5344CB8AC3E}">
        <p14:creationId xmlns:p14="http://schemas.microsoft.com/office/powerpoint/2010/main" val="20966803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Walkin">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Rectangle 8"/>
          <p:cNvSpPr/>
          <p:nvPr userDrawn="1"/>
        </p:nvSpPr>
        <p:spPr bwMode="auto">
          <a:xfrm>
            <a:off x="668127" y="4979099"/>
            <a:ext cx="7801227" cy="1644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080" tIns="109665" rIns="137080" bIns="109665" numCol="1" spcCol="0" rtlCol="0" fromWordArt="0" anchor="t" anchorCtr="0" forceAA="0" compatLnSpc="1">
            <a:prstTxWarp prst="textNoShape">
              <a:avLst/>
            </a:prstTxWarp>
            <a:noAutofit/>
          </a:bodyPr>
          <a:lstStyle/>
          <a:p>
            <a:pPr algn="ctr" defTabSz="698944" fontAlgn="base">
              <a:lnSpc>
                <a:spcPct val="90000"/>
              </a:lnSpc>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82" name="Rectangle 81"/>
          <p:cNvSpPr/>
          <p:nvPr userDrawn="1"/>
        </p:nvSpPr>
        <p:spPr>
          <a:xfrm>
            <a:off x="564973" y="2838102"/>
            <a:ext cx="7885699" cy="1096363"/>
          </a:xfrm>
          <a:prstGeom prst="rect">
            <a:avLst/>
          </a:prstGeom>
        </p:spPr>
        <p:txBody>
          <a:bodyPr wrap="square" lIns="67202" tIns="33602" rIns="67202" bIns="33602" anchor="b">
            <a:spAutoFit/>
          </a:bodyPr>
          <a:lstStyle/>
          <a:p>
            <a:pPr defTabSz="685301">
              <a:lnSpc>
                <a:spcPts val="7870"/>
              </a:lnSpc>
            </a:pPr>
            <a:r>
              <a:rPr lang="en-US" sz="7300" dirty="0">
                <a:gradFill>
                  <a:gsLst>
                    <a:gs pos="2917">
                      <a:srgbClr val="FFFFFF"/>
                    </a:gs>
                    <a:gs pos="30000">
                      <a:srgbClr val="FFFFFF"/>
                    </a:gs>
                  </a:gsLst>
                  <a:lin ang="5400000" scaled="0"/>
                </a:gradFill>
                <a:latin typeface="Rail Headline" pitchFamily="2" charset="0"/>
              </a:rPr>
              <a:t>mentorship</a:t>
            </a:r>
          </a:p>
        </p:txBody>
      </p:sp>
      <p:sp>
        <p:nvSpPr>
          <p:cNvPr id="83" name="Rectangle 82"/>
          <p:cNvSpPr/>
          <p:nvPr userDrawn="1"/>
        </p:nvSpPr>
        <p:spPr>
          <a:xfrm>
            <a:off x="568721" y="3788525"/>
            <a:ext cx="2206386" cy="652224"/>
          </a:xfrm>
          <a:prstGeom prst="rect">
            <a:avLst/>
          </a:prstGeom>
        </p:spPr>
        <p:txBody>
          <a:bodyPr wrap="none" lIns="67202" tIns="33602" rIns="67202" bIns="33602">
            <a:spAutoFit/>
          </a:bodyPr>
          <a:lstStyle/>
          <a:p>
            <a:pPr defTabSz="685301">
              <a:lnSpc>
                <a:spcPts val="4724"/>
              </a:lnSpc>
              <a:spcBef>
                <a:spcPts val="1050"/>
              </a:spcBef>
            </a:pPr>
            <a:r>
              <a:rPr lang="en-US" sz="3100" spc="-52" dirty="0">
                <a:gradFill>
                  <a:gsLst>
                    <a:gs pos="96429">
                      <a:srgbClr val="00BEFF"/>
                    </a:gs>
                    <a:gs pos="82143">
                      <a:srgbClr val="00BEFF"/>
                    </a:gs>
                  </a:gsLst>
                  <a:lin ang="5400000" scaled="0"/>
                </a:gradFill>
                <a:latin typeface="Rail 400"/>
              </a:rPr>
              <a:t>Spring 2013</a:t>
            </a:r>
          </a:p>
        </p:txBody>
      </p:sp>
      <p:grpSp>
        <p:nvGrpSpPr>
          <p:cNvPr id="84" name="Group 4"/>
          <p:cNvGrpSpPr>
            <a:grpSpLocks noChangeAspect="1"/>
          </p:cNvGrpSpPr>
          <p:nvPr userDrawn="1"/>
        </p:nvGrpSpPr>
        <p:grpSpPr bwMode="auto">
          <a:xfrm>
            <a:off x="661186" y="1294875"/>
            <a:ext cx="1262783" cy="580206"/>
            <a:chOff x="-7383" y="-2998"/>
            <a:chExt cx="22442" cy="10314"/>
          </a:xfrm>
        </p:grpSpPr>
        <p:sp>
          <p:nvSpPr>
            <p:cNvPr id="85" name="Freeform 5"/>
            <p:cNvSpPr>
              <a:spLocks noEditPoints="1"/>
            </p:cNvSpPr>
            <p:nvPr/>
          </p:nvSpPr>
          <p:spPr bwMode="auto">
            <a:xfrm>
              <a:off x="-7289" y="-2998"/>
              <a:ext cx="22348" cy="10312"/>
            </a:xfrm>
            <a:custGeom>
              <a:avLst/>
              <a:gdLst>
                <a:gd name="T0" fmla="*/ 8733 w 9457"/>
                <a:gd name="T1" fmla="*/ 1162 h 4362"/>
                <a:gd name="T2" fmla="*/ 7717 w 9457"/>
                <a:gd name="T3" fmla="*/ 1730 h 4362"/>
                <a:gd name="T4" fmla="*/ 8373 w 9457"/>
                <a:gd name="T5" fmla="*/ 1321 h 4362"/>
                <a:gd name="T6" fmla="*/ 8306 w 9457"/>
                <a:gd name="T7" fmla="*/ 1207 h 4362"/>
                <a:gd name="T8" fmla="*/ 7592 w 9457"/>
                <a:gd name="T9" fmla="*/ 735 h 4362"/>
                <a:gd name="T10" fmla="*/ 7268 w 9457"/>
                <a:gd name="T11" fmla="*/ 884 h 4362"/>
                <a:gd name="T12" fmla="*/ 5404 w 9457"/>
                <a:gd name="T13" fmla="*/ 840 h 4362"/>
                <a:gd name="T14" fmla="*/ 2944 w 9457"/>
                <a:gd name="T15" fmla="*/ 469 h 4362"/>
                <a:gd name="T16" fmla="*/ 418 w 9457"/>
                <a:gd name="T17" fmla="*/ 248 h 4362"/>
                <a:gd name="T18" fmla="*/ 2222 w 9457"/>
                <a:gd name="T19" fmla="*/ 947 h 4362"/>
                <a:gd name="T20" fmla="*/ 3549 w 9457"/>
                <a:gd name="T21" fmla="*/ 1250 h 4362"/>
                <a:gd name="T22" fmla="*/ 2211 w 9457"/>
                <a:gd name="T23" fmla="*/ 1142 h 4362"/>
                <a:gd name="T24" fmla="*/ 0 w 9457"/>
                <a:gd name="T25" fmla="*/ 0 h 4362"/>
                <a:gd name="T26" fmla="*/ 3221 w 9457"/>
                <a:gd name="T27" fmla="*/ 311 h 4362"/>
                <a:gd name="T28" fmla="*/ 5420 w 9457"/>
                <a:gd name="T29" fmla="*/ 645 h 4362"/>
                <a:gd name="T30" fmla="*/ 7038 w 9457"/>
                <a:gd name="T31" fmla="*/ 753 h 4362"/>
                <a:gd name="T32" fmla="*/ 7650 w 9457"/>
                <a:gd name="T33" fmla="*/ 563 h 4362"/>
                <a:gd name="T34" fmla="*/ 8455 w 9457"/>
                <a:gd name="T35" fmla="*/ 1070 h 4362"/>
                <a:gd name="T36" fmla="*/ 8290 w 9457"/>
                <a:gd name="T37" fmla="*/ 2763 h 4362"/>
                <a:gd name="T38" fmla="*/ 3843 w 9457"/>
                <a:gd name="T39" fmla="*/ 1637 h 4362"/>
                <a:gd name="T40" fmla="*/ 1263 w 9457"/>
                <a:gd name="T41" fmla="*/ 1478 h 4362"/>
                <a:gd name="T42" fmla="*/ 3874 w 9457"/>
                <a:gd name="T43" fmla="*/ 1830 h 4362"/>
                <a:gd name="T44" fmla="*/ 7983 w 9457"/>
                <a:gd name="T45" fmla="*/ 2763 h 4362"/>
                <a:gd name="T46" fmla="*/ 6669 w 9457"/>
                <a:gd name="T47" fmla="*/ 2697 h 4362"/>
                <a:gd name="T48" fmla="*/ 6669 w 9457"/>
                <a:gd name="T49" fmla="*/ 2462 h 4362"/>
                <a:gd name="T50" fmla="*/ 6093 w 9457"/>
                <a:gd name="T51" fmla="*/ 2962 h 4362"/>
                <a:gd name="T52" fmla="*/ 6354 w 9457"/>
                <a:gd name="T53" fmla="*/ 4334 h 4362"/>
                <a:gd name="T54" fmla="*/ 6669 w 9457"/>
                <a:gd name="T55" fmla="*/ 3147 h 4362"/>
                <a:gd name="T56" fmla="*/ 6357 w 9457"/>
                <a:gd name="T57" fmla="*/ 2913 h 4362"/>
                <a:gd name="T58" fmla="*/ 9409 w 9457"/>
                <a:gd name="T59" fmla="*/ 2913 h 4362"/>
                <a:gd name="T60" fmla="*/ 8743 w 9457"/>
                <a:gd name="T61" fmla="*/ 3397 h 4362"/>
                <a:gd name="T62" fmla="*/ 8078 w 9457"/>
                <a:gd name="T63" fmla="*/ 2913 h 4362"/>
                <a:gd name="T64" fmla="*/ 8030 w 9457"/>
                <a:gd name="T65" fmla="*/ 4334 h 4362"/>
                <a:gd name="T66" fmla="*/ 8743 w 9457"/>
                <a:gd name="T67" fmla="*/ 3789 h 4362"/>
                <a:gd name="T68" fmla="*/ 9457 w 9457"/>
                <a:gd name="T69" fmla="*/ 4334 h 4362"/>
                <a:gd name="T70" fmla="*/ 9409 w 9457"/>
                <a:gd name="T71" fmla="*/ 2913 h 4362"/>
                <a:gd name="T72" fmla="*/ 7416 w 9457"/>
                <a:gd name="T73" fmla="*/ 4362 h 4362"/>
                <a:gd name="T74" fmla="*/ 7416 w 9457"/>
                <a:gd name="T75" fmla="*/ 2884 h 4362"/>
                <a:gd name="T76" fmla="*/ 7857 w 9457"/>
                <a:gd name="T77" fmla="*/ 3623 h 4362"/>
                <a:gd name="T78" fmla="*/ 6975 w 9457"/>
                <a:gd name="T79" fmla="*/ 3623 h 4362"/>
                <a:gd name="T80" fmla="*/ 7857 w 9457"/>
                <a:gd name="T81" fmla="*/ 3623 h 4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457" h="4362">
                  <a:moveTo>
                    <a:pt x="8733" y="1084"/>
                  </a:moveTo>
                  <a:cubicBezTo>
                    <a:pt x="8733" y="1162"/>
                    <a:pt x="8733" y="1162"/>
                    <a:pt x="8733" y="1162"/>
                  </a:cubicBezTo>
                  <a:cubicBezTo>
                    <a:pt x="8723" y="1367"/>
                    <a:pt x="8463" y="1461"/>
                    <a:pt x="8413" y="1480"/>
                  </a:cubicBezTo>
                  <a:cubicBezTo>
                    <a:pt x="8290" y="1504"/>
                    <a:pt x="7883" y="1583"/>
                    <a:pt x="7717" y="1730"/>
                  </a:cubicBezTo>
                  <a:cubicBezTo>
                    <a:pt x="7481" y="1730"/>
                    <a:pt x="7481" y="1730"/>
                    <a:pt x="7481" y="1730"/>
                  </a:cubicBezTo>
                  <a:cubicBezTo>
                    <a:pt x="7564" y="1505"/>
                    <a:pt x="7938" y="1389"/>
                    <a:pt x="8373" y="1321"/>
                  </a:cubicBezTo>
                  <a:cubicBezTo>
                    <a:pt x="8414" y="1308"/>
                    <a:pt x="8453" y="1290"/>
                    <a:pt x="8534" y="1231"/>
                  </a:cubicBezTo>
                  <a:cubicBezTo>
                    <a:pt x="8517" y="1230"/>
                    <a:pt x="8375" y="1222"/>
                    <a:pt x="8306" y="1207"/>
                  </a:cubicBezTo>
                  <a:cubicBezTo>
                    <a:pt x="8175" y="1178"/>
                    <a:pt x="8027" y="1127"/>
                    <a:pt x="7971" y="995"/>
                  </a:cubicBezTo>
                  <a:cubicBezTo>
                    <a:pt x="7866" y="813"/>
                    <a:pt x="7659" y="756"/>
                    <a:pt x="7592" y="735"/>
                  </a:cubicBezTo>
                  <a:cubicBezTo>
                    <a:pt x="7510" y="709"/>
                    <a:pt x="7257" y="648"/>
                    <a:pt x="7215" y="640"/>
                  </a:cubicBezTo>
                  <a:cubicBezTo>
                    <a:pt x="7216" y="643"/>
                    <a:pt x="7252" y="808"/>
                    <a:pt x="7268" y="884"/>
                  </a:cubicBezTo>
                  <a:cubicBezTo>
                    <a:pt x="7132" y="918"/>
                    <a:pt x="6817" y="1060"/>
                    <a:pt x="6659" y="1148"/>
                  </a:cubicBezTo>
                  <a:cubicBezTo>
                    <a:pt x="6456" y="1052"/>
                    <a:pt x="6106" y="897"/>
                    <a:pt x="5404" y="840"/>
                  </a:cubicBezTo>
                  <a:cubicBezTo>
                    <a:pt x="5194" y="823"/>
                    <a:pt x="4676" y="792"/>
                    <a:pt x="4103" y="877"/>
                  </a:cubicBezTo>
                  <a:cubicBezTo>
                    <a:pt x="3729" y="571"/>
                    <a:pt x="3284" y="509"/>
                    <a:pt x="2944" y="469"/>
                  </a:cubicBezTo>
                  <a:cubicBezTo>
                    <a:pt x="2908" y="465"/>
                    <a:pt x="2444" y="424"/>
                    <a:pt x="1923" y="379"/>
                  </a:cubicBezTo>
                  <a:cubicBezTo>
                    <a:pt x="1244" y="320"/>
                    <a:pt x="562" y="271"/>
                    <a:pt x="418" y="248"/>
                  </a:cubicBezTo>
                  <a:cubicBezTo>
                    <a:pt x="824" y="685"/>
                    <a:pt x="1153" y="800"/>
                    <a:pt x="1493" y="865"/>
                  </a:cubicBezTo>
                  <a:cubicBezTo>
                    <a:pt x="1835" y="931"/>
                    <a:pt x="2098" y="945"/>
                    <a:pt x="2222" y="947"/>
                  </a:cubicBezTo>
                  <a:cubicBezTo>
                    <a:pt x="2803" y="955"/>
                    <a:pt x="3024" y="991"/>
                    <a:pt x="3123" y="1018"/>
                  </a:cubicBezTo>
                  <a:cubicBezTo>
                    <a:pt x="3202" y="1040"/>
                    <a:pt x="3386" y="1087"/>
                    <a:pt x="3549" y="1250"/>
                  </a:cubicBezTo>
                  <a:cubicBezTo>
                    <a:pt x="3204" y="1250"/>
                    <a:pt x="3204" y="1250"/>
                    <a:pt x="3204" y="1250"/>
                  </a:cubicBezTo>
                  <a:cubicBezTo>
                    <a:pt x="3007" y="1132"/>
                    <a:pt x="2427" y="1153"/>
                    <a:pt x="2211" y="1142"/>
                  </a:cubicBezTo>
                  <a:cubicBezTo>
                    <a:pt x="1904" y="1127"/>
                    <a:pt x="1430" y="1094"/>
                    <a:pt x="1003" y="926"/>
                  </a:cubicBezTo>
                  <a:cubicBezTo>
                    <a:pt x="934" y="898"/>
                    <a:pt x="408" y="689"/>
                    <a:pt x="0" y="0"/>
                  </a:cubicBezTo>
                  <a:cubicBezTo>
                    <a:pt x="329" y="41"/>
                    <a:pt x="942" y="108"/>
                    <a:pt x="1809" y="172"/>
                  </a:cubicBezTo>
                  <a:cubicBezTo>
                    <a:pt x="2658" y="235"/>
                    <a:pt x="2919" y="260"/>
                    <a:pt x="3221" y="311"/>
                  </a:cubicBezTo>
                  <a:cubicBezTo>
                    <a:pt x="3680" y="387"/>
                    <a:pt x="3930" y="506"/>
                    <a:pt x="4157" y="673"/>
                  </a:cubicBezTo>
                  <a:cubicBezTo>
                    <a:pt x="4676" y="599"/>
                    <a:pt x="5203" y="627"/>
                    <a:pt x="5420" y="645"/>
                  </a:cubicBezTo>
                  <a:cubicBezTo>
                    <a:pt x="5660" y="665"/>
                    <a:pt x="6175" y="715"/>
                    <a:pt x="6652" y="929"/>
                  </a:cubicBezTo>
                  <a:cubicBezTo>
                    <a:pt x="6747" y="884"/>
                    <a:pt x="6915" y="798"/>
                    <a:pt x="7038" y="753"/>
                  </a:cubicBezTo>
                  <a:cubicBezTo>
                    <a:pt x="7035" y="738"/>
                    <a:pt x="7002" y="589"/>
                    <a:pt x="6987" y="405"/>
                  </a:cubicBezTo>
                  <a:cubicBezTo>
                    <a:pt x="7112" y="423"/>
                    <a:pt x="7316" y="452"/>
                    <a:pt x="7650" y="563"/>
                  </a:cubicBezTo>
                  <a:cubicBezTo>
                    <a:pt x="7864" y="634"/>
                    <a:pt x="8006" y="726"/>
                    <a:pt x="8120" y="917"/>
                  </a:cubicBezTo>
                  <a:cubicBezTo>
                    <a:pt x="8149" y="990"/>
                    <a:pt x="8232" y="1042"/>
                    <a:pt x="8455" y="1070"/>
                  </a:cubicBezTo>
                  <a:cubicBezTo>
                    <a:pt x="8562" y="1084"/>
                    <a:pt x="8655" y="1084"/>
                    <a:pt x="8733" y="1084"/>
                  </a:cubicBezTo>
                  <a:close/>
                  <a:moveTo>
                    <a:pt x="8290" y="2763"/>
                  </a:moveTo>
                  <a:cubicBezTo>
                    <a:pt x="7679" y="2176"/>
                    <a:pt x="6861" y="1746"/>
                    <a:pt x="5480" y="1571"/>
                  </a:cubicBezTo>
                  <a:cubicBezTo>
                    <a:pt x="4793" y="1485"/>
                    <a:pt x="4078" y="1599"/>
                    <a:pt x="3843" y="1637"/>
                  </a:cubicBezTo>
                  <a:cubicBezTo>
                    <a:pt x="3843" y="1637"/>
                    <a:pt x="2512" y="1920"/>
                    <a:pt x="1642" y="1478"/>
                  </a:cubicBezTo>
                  <a:cubicBezTo>
                    <a:pt x="1263" y="1478"/>
                    <a:pt x="1263" y="1478"/>
                    <a:pt x="1263" y="1478"/>
                  </a:cubicBezTo>
                  <a:cubicBezTo>
                    <a:pt x="1658" y="1755"/>
                    <a:pt x="2092" y="1876"/>
                    <a:pt x="2662" y="1916"/>
                  </a:cubicBezTo>
                  <a:cubicBezTo>
                    <a:pt x="3207" y="1955"/>
                    <a:pt x="3874" y="1830"/>
                    <a:pt x="3874" y="1830"/>
                  </a:cubicBezTo>
                  <a:cubicBezTo>
                    <a:pt x="4102" y="1793"/>
                    <a:pt x="4796" y="1682"/>
                    <a:pt x="5456" y="1765"/>
                  </a:cubicBezTo>
                  <a:cubicBezTo>
                    <a:pt x="6682" y="1920"/>
                    <a:pt x="7328" y="2239"/>
                    <a:pt x="7983" y="2763"/>
                  </a:cubicBezTo>
                  <a:lnTo>
                    <a:pt x="8290" y="2763"/>
                  </a:lnTo>
                  <a:close/>
                  <a:moveTo>
                    <a:pt x="6669" y="2697"/>
                  </a:moveTo>
                  <a:cubicBezTo>
                    <a:pt x="6669" y="2697"/>
                    <a:pt x="6669" y="2697"/>
                    <a:pt x="6669" y="2697"/>
                  </a:cubicBezTo>
                  <a:cubicBezTo>
                    <a:pt x="6669" y="2462"/>
                    <a:pt x="6669" y="2462"/>
                    <a:pt x="6669" y="2462"/>
                  </a:cubicBezTo>
                  <a:cubicBezTo>
                    <a:pt x="6669" y="2462"/>
                    <a:pt x="6669" y="2462"/>
                    <a:pt x="6669" y="2462"/>
                  </a:cubicBezTo>
                  <a:cubicBezTo>
                    <a:pt x="6306" y="2462"/>
                    <a:pt x="6093" y="2652"/>
                    <a:pt x="6093" y="2962"/>
                  </a:cubicBezTo>
                  <a:cubicBezTo>
                    <a:pt x="6093" y="4334"/>
                    <a:pt x="6093" y="4334"/>
                    <a:pt x="6093" y="4334"/>
                  </a:cubicBezTo>
                  <a:cubicBezTo>
                    <a:pt x="6354" y="4334"/>
                    <a:pt x="6354" y="4334"/>
                    <a:pt x="6354" y="4334"/>
                  </a:cubicBezTo>
                  <a:cubicBezTo>
                    <a:pt x="6354" y="3147"/>
                    <a:pt x="6354" y="3147"/>
                    <a:pt x="6354" y="3147"/>
                  </a:cubicBezTo>
                  <a:cubicBezTo>
                    <a:pt x="6669" y="3147"/>
                    <a:pt x="6669" y="3147"/>
                    <a:pt x="6669" y="3147"/>
                  </a:cubicBezTo>
                  <a:cubicBezTo>
                    <a:pt x="6669" y="2913"/>
                    <a:pt x="6669" y="2913"/>
                    <a:pt x="6669" y="2913"/>
                  </a:cubicBezTo>
                  <a:cubicBezTo>
                    <a:pt x="6357" y="2913"/>
                    <a:pt x="6357" y="2913"/>
                    <a:pt x="6357" y="2913"/>
                  </a:cubicBezTo>
                  <a:cubicBezTo>
                    <a:pt x="6374" y="2772"/>
                    <a:pt x="6466" y="2697"/>
                    <a:pt x="6669" y="2697"/>
                  </a:cubicBezTo>
                  <a:close/>
                  <a:moveTo>
                    <a:pt x="9409" y="2913"/>
                  </a:moveTo>
                  <a:cubicBezTo>
                    <a:pt x="9095" y="2913"/>
                    <a:pt x="9095" y="2913"/>
                    <a:pt x="9095" y="2913"/>
                  </a:cubicBezTo>
                  <a:cubicBezTo>
                    <a:pt x="8743" y="3397"/>
                    <a:pt x="8743" y="3397"/>
                    <a:pt x="8743" y="3397"/>
                  </a:cubicBezTo>
                  <a:cubicBezTo>
                    <a:pt x="8392" y="2913"/>
                    <a:pt x="8392" y="2913"/>
                    <a:pt x="8392" y="2913"/>
                  </a:cubicBezTo>
                  <a:cubicBezTo>
                    <a:pt x="8078" y="2913"/>
                    <a:pt x="8078" y="2913"/>
                    <a:pt x="8078" y="2913"/>
                  </a:cubicBezTo>
                  <a:cubicBezTo>
                    <a:pt x="8586" y="3591"/>
                    <a:pt x="8586" y="3591"/>
                    <a:pt x="8586" y="3591"/>
                  </a:cubicBezTo>
                  <a:cubicBezTo>
                    <a:pt x="8030" y="4334"/>
                    <a:pt x="8030" y="4334"/>
                    <a:pt x="8030" y="4334"/>
                  </a:cubicBezTo>
                  <a:cubicBezTo>
                    <a:pt x="8344" y="4334"/>
                    <a:pt x="8344" y="4334"/>
                    <a:pt x="8344" y="4334"/>
                  </a:cubicBezTo>
                  <a:cubicBezTo>
                    <a:pt x="8743" y="3789"/>
                    <a:pt x="8743" y="3789"/>
                    <a:pt x="8743" y="3789"/>
                  </a:cubicBezTo>
                  <a:cubicBezTo>
                    <a:pt x="9142" y="4334"/>
                    <a:pt x="9142" y="4334"/>
                    <a:pt x="9142" y="4334"/>
                  </a:cubicBezTo>
                  <a:cubicBezTo>
                    <a:pt x="9457" y="4334"/>
                    <a:pt x="9457" y="4334"/>
                    <a:pt x="9457" y="4334"/>
                  </a:cubicBezTo>
                  <a:cubicBezTo>
                    <a:pt x="8901" y="3591"/>
                    <a:pt x="8901" y="3591"/>
                    <a:pt x="8901" y="3591"/>
                  </a:cubicBezTo>
                  <a:lnTo>
                    <a:pt x="9409" y="2913"/>
                  </a:lnTo>
                  <a:close/>
                  <a:moveTo>
                    <a:pt x="8117" y="3623"/>
                  </a:moveTo>
                  <a:cubicBezTo>
                    <a:pt x="8117" y="4160"/>
                    <a:pt x="7730" y="4362"/>
                    <a:pt x="7416" y="4362"/>
                  </a:cubicBezTo>
                  <a:cubicBezTo>
                    <a:pt x="7102" y="4362"/>
                    <a:pt x="6715" y="4160"/>
                    <a:pt x="6715" y="3623"/>
                  </a:cubicBezTo>
                  <a:cubicBezTo>
                    <a:pt x="6715" y="3087"/>
                    <a:pt x="7102" y="2884"/>
                    <a:pt x="7416" y="2884"/>
                  </a:cubicBezTo>
                  <a:cubicBezTo>
                    <a:pt x="7730" y="2884"/>
                    <a:pt x="8117" y="3087"/>
                    <a:pt x="8117" y="3623"/>
                  </a:cubicBezTo>
                  <a:close/>
                  <a:moveTo>
                    <a:pt x="7857" y="3623"/>
                  </a:moveTo>
                  <a:cubicBezTo>
                    <a:pt x="7857" y="3187"/>
                    <a:pt x="7551" y="3119"/>
                    <a:pt x="7416" y="3119"/>
                  </a:cubicBezTo>
                  <a:cubicBezTo>
                    <a:pt x="7282" y="3119"/>
                    <a:pt x="6975" y="3187"/>
                    <a:pt x="6975" y="3623"/>
                  </a:cubicBezTo>
                  <a:cubicBezTo>
                    <a:pt x="6975" y="4060"/>
                    <a:pt x="7282" y="4127"/>
                    <a:pt x="7416" y="4127"/>
                  </a:cubicBezTo>
                  <a:cubicBezTo>
                    <a:pt x="7551" y="4127"/>
                    <a:pt x="7857" y="4060"/>
                    <a:pt x="7857" y="3623"/>
                  </a:cubicBez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6" name="Freeform 6"/>
            <p:cNvSpPr>
              <a:spLocks noEditPoints="1"/>
            </p:cNvSpPr>
            <p:nvPr/>
          </p:nvSpPr>
          <p:spPr bwMode="auto">
            <a:xfrm>
              <a:off x="-7383" y="2822"/>
              <a:ext cx="14039" cy="4494"/>
            </a:xfrm>
            <a:custGeom>
              <a:avLst/>
              <a:gdLst>
                <a:gd name="T0" fmla="*/ 1196 w 5941"/>
                <a:gd name="T1" fmla="*/ 1314 h 1901"/>
                <a:gd name="T2" fmla="*/ 1161 w 5941"/>
                <a:gd name="T3" fmla="*/ 1683 h 1901"/>
                <a:gd name="T4" fmla="*/ 648 w 5941"/>
                <a:gd name="T5" fmla="*/ 1901 h 1901"/>
                <a:gd name="T6" fmla="*/ 0 w 5941"/>
                <a:gd name="T7" fmla="*/ 1435 h 1901"/>
                <a:gd name="T8" fmla="*/ 264 w 5941"/>
                <a:gd name="T9" fmla="*/ 1435 h 1901"/>
                <a:gd name="T10" fmla="*/ 602 w 5941"/>
                <a:gd name="T11" fmla="*/ 1664 h 1901"/>
                <a:gd name="T12" fmla="*/ 962 w 5941"/>
                <a:gd name="T13" fmla="*/ 1509 h 1901"/>
                <a:gd name="T14" fmla="*/ 601 w 5941"/>
                <a:gd name="T15" fmla="*/ 1252 h 1901"/>
                <a:gd name="T16" fmla="*/ 194 w 5941"/>
                <a:gd name="T17" fmla="*/ 1118 h 1901"/>
                <a:gd name="T18" fmla="*/ 36 w 5941"/>
                <a:gd name="T19" fmla="*/ 788 h 1901"/>
                <a:gd name="T20" fmla="*/ 655 w 5941"/>
                <a:gd name="T21" fmla="*/ 425 h 1901"/>
                <a:gd name="T22" fmla="*/ 1193 w 5941"/>
                <a:gd name="T23" fmla="*/ 848 h 1901"/>
                <a:gd name="T24" fmla="*/ 928 w 5941"/>
                <a:gd name="T25" fmla="*/ 848 h 1901"/>
                <a:gd name="T26" fmla="*/ 632 w 5941"/>
                <a:gd name="T27" fmla="*/ 659 h 1901"/>
                <a:gd name="T28" fmla="*/ 294 w 5941"/>
                <a:gd name="T29" fmla="*/ 818 h 1901"/>
                <a:gd name="T30" fmla="*/ 654 w 5941"/>
                <a:gd name="T31" fmla="*/ 1022 h 1901"/>
                <a:gd name="T32" fmla="*/ 1196 w 5941"/>
                <a:gd name="T33" fmla="*/ 1314 h 1901"/>
                <a:gd name="T34" fmla="*/ 1384 w 5941"/>
                <a:gd name="T35" fmla="*/ 268 h 1901"/>
                <a:gd name="T36" fmla="*/ 1384 w 5941"/>
                <a:gd name="T37" fmla="*/ 0 h 1901"/>
                <a:gd name="T38" fmla="*/ 1644 w 5941"/>
                <a:gd name="T39" fmla="*/ 0 h 1901"/>
                <a:gd name="T40" fmla="*/ 1644 w 5941"/>
                <a:gd name="T41" fmla="*/ 268 h 1901"/>
                <a:gd name="T42" fmla="*/ 1384 w 5941"/>
                <a:gd name="T43" fmla="*/ 268 h 1901"/>
                <a:gd name="T44" fmla="*/ 1384 w 5941"/>
                <a:gd name="T45" fmla="*/ 1872 h 1901"/>
                <a:gd name="T46" fmla="*/ 1384 w 5941"/>
                <a:gd name="T47" fmla="*/ 451 h 1901"/>
                <a:gd name="T48" fmla="*/ 1644 w 5941"/>
                <a:gd name="T49" fmla="*/ 451 h 1901"/>
                <a:gd name="T50" fmla="*/ 1644 w 5941"/>
                <a:gd name="T51" fmla="*/ 1872 h 1901"/>
                <a:gd name="T52" fmla="*/ 1384 w 5941"/>
                <a:gd name="T53" fmla="*/ 1872 h 1901"/>
                <a:gd name="T54" fmla="*/ 1838 w 5941"/>
                <a:gd name="T55" fmla="*/ 1872 h 1901"/>
                <a:gd name="T56" fmla="*/ 1838 w 5941"/>
                <a:gd name="T57" fmla="*/ 0 h 1901"/>
                <a:gd name="T58" fmla="*/ 2099 w 5941"/>
                <a:gd name="T59" fmla="*/ 0 h 1901"/>
                <a:gd name="T60" fmla="*/ 2099 w 5941"/>
                <a:gd name="T61" fmla="*/ 1872 h 1901"/>
                <a:gd name="T62" fmla="*/ 1838 w 5941"/>
                <a:gd name="T63" fmla="*/ 1872 h 1901"/>
                <a:gd name="T64" fmla="*/ 3643 w 5941"/>
                <a:gd name="T65" fmla="*/ 451 h 1901"/>
                <a:gd name="T66" fmla="*/ 3075 w 5941"/>
                <a:gd name="T67" fmla="*/ 1872 h 1901"/>
                <a:gd name="T68" fmla="*/ 2784 w 5941"/>
                <a:gd name="T69" fmla="*/ 1872 h 1901"/>
                <a:gd name="T70" fmla="*/ 2216 w 5941"/>
                <a:gd name="T71" fmla="*/ 451 h 1901"/>
                <a:gd name="T72" fmla="*/ 2493 w 5941"/>
                <a:gd name="T73" fmla="*/ 451 h 1901"/>
                <a:gd name="T74" fmla="*/ 2930 w 5941"/>
                <a:gd name="T75" fmla="*/ 1557 h 1901"/>
                <a:gd name="T76" fmla="*/ 3367 w 5941"/>
                <a:gd name="T77" fmla="*/ 451 h 1901"/>
                <a:gd name="T78" fmla="*/ 3643 w 5941"/>
                <a:gd name="T79" fmla="*/ 451 h 1901"/>
                <a:gd name="T80" fmla="*/ 5941 w 5941"/>
                <a:gd name="T81" fmla="*/ 685 h 1901"/>
                <a:gd name="T82" fmla="*/ 5445 w 5941"/>
                <a:gd name="T83" fmla="*/ 1221 h 1901"/>
                <a:gd name="T84" fmla="*/ 5445 w 5941"/>
                <a:gd name="T85" fmla="*/ 1872 h 1901"/>
                <a:gd name="T86" fmla="*/ 5184 w 5941"/>
                <a:gd name="T87" fmla="*/ 1872 h 1901"/>
                <a:gd name="T88" fmla="*/ 5184 w 5941"/>
                <a:gd name="T89" fmla="*/ 451 h 1901"/>
                <a:gd name="T90" fmla="*/ 5445 w 5941"/>
                <a:gd name="T91" fmla="*/ 451 h 1901"/>
                <a:gd name="T92" fmla="*/ 5445 w 5941"/>
                <a:gd name="T93" fmla="*/ 644 h 1901"/>
                <a:gd name="T94" fmla="*/ 5941 w 5941"/>
                <a:gd name="T95" fmla="*/ 451 h 1901"/>
                <a:gd name="T96" fmla="*/ 5941 w 5941"/>
                <a:gd name="T97" fmla="*/ 685 h 1901"/>
                <a:gd name="T98" fmla="*/ 5018 w 5941"/>
                <a:gd name="T99" fmla="*/ 1229 h 1901"/>
                <a:gd name="T100" fmla="*/ 5020 w 5941"/>
                <a:gd name="T101" fmla="*/ 1161 h 1901"/>
                <a:gd name="T102" fmla="*/ 4319 w 5941"/>
                <a:gd name="T103" fmla="*/ 422 h 1901"/>
                <a:gd name="T104" fmla="*/ 3618 w 5941"/>
                <a:gd name="T105" fmla="*/ 1161 h 1901"/>
                <a:gd name="T106" fmla="*/ 4319 w 5941"/>
                <a:gd name="T107" fmla="*/ 1900 h 1901"/>
                <a:gd name="T108" fmla="*/ 4980 w 5941"/>
                <a:gd name="T109" fmla="*/ 1435 h 1901"/>
                <a:gd name="T110" fmla="*/ 4704 w 5941"/>
                <a:gd name="T111" fmla="*/ 1435 h 1901"/>
                <a:gd name="T112" fmla="*/ 4319 w 5941"/>
                <a:gd name="T113" fmla="*/ 1665 h 1901"/>
                <a:gd name="T114" fmla="*/ 3881 w 5941"/>
                <a:gd name="T115" fmla="*/ 1229 h 1901"/>
                <a:gd name="T116" fmla="*/ 5018 w 5941"/>
                <a:gd name="T117" fmla="*/ 1229 h 1901"/>
                <a:gd name="T118" fmla="*/ 4319 w 5941"/>
                <a:gd name="T119" fmla="*/ 657 h 1901"/>
                <a:gd name="T120" fmla="*/ 4742 w 5941"/>
                <a:gd name="T121" fmla="*/ 994 h 1901"/>
                <a:gd name="T122" fmla="*/ 3896 w 5941"/>
                <a:gd name="T123" fmla="*/ 994 h 1901"/>
                <a:gd name="T124" fmla="*/ 4319 w 5941"/>
                <a:gd name="T125" fmla="*/ 657 h 1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41" h="1901">
                  <a:moveTo>
                    <a:pt x="1196" y="1314"/>
                  </a:moveTo>
                  <a:cubicBezTo>
                    <a:pt x="1239" y="1407"/>
                    <a:pt x="1251" y="1557"/>
                    <a:pt x="1161" y="1683"/>
                  </a:cubicBezTo>
                  <a:cubicBezTo>
                    <a:pt x="1078" y="1800"/>
                    <a:pt x="909" y="1901"/>
                    <a:pt x="648" y="1901"/>
                  </a:cubicBezTo>
                  <a:cubicBezTo>
                    <a:pt x="383" y="1901"/>
                    <a:pt x="45" y="1767"/>
                    <a:pt x="0" y="1435"/>
                  </a:cubicBezTo>
                  <a:cubicBezTo>
                    <a:pt x="264" y="1435"/>
                    <a:pt x="264" y="1435"/>
                    <a:pt x="264" y="1435"/>
                  </a:cubicBezTo>
                  <a:cubicBezTo>
                    <a:pt x="301" y="1588"/>
                    <a:pt x="462" y="1650"/>
                    <a:pt x="602" y="1664"/>
                  </a:cubicBezTo>
                  <a:cubicBezTo>
                    <a:pt x="756" y="1677"/>
                    <a:pt x="939" y="1623"/>
                    <a:pt x="962" y="1509"/>
                  </a:cubicBezTo>
                  <a:cubicBezTo>
                    <a:pt x="986" y="1392"/>
                    <a:pt x="935" y="1310"/>
                    <a:pt x="601" y="1252"/>
                  </a:cubicBezTo>
                  <a:cubicBezTo>
                    <a:pt x="514" y="1237"/>
                    <a:pt x="321" y="1204"/>
                    <a:pt x="194" y="1118"/>
                  </a:cubicBezTo>
                  <a:cubicBezTo>
                    <a:pt x="93" y="1049"/>
                    <a:pt x="13" y="944"/>
                    <a:pt x="36" y="788"/>
                  </a:cubicBezTo>
                  <a:cubicBezTo>
                    <a:pt x="71" y="529"/>
                    <a:pt x="370" y="400"/>
                    <a:pt x="655" y="425"/>
                  </a:cubicBezTo>
                  <a:cubicBezTo>
                    <a:pt x="903" y="445"/>
                    <a:pt x="1155" y="579"/>
                    <a:pt x="1193" y="848"/>
                  </a:cubicBezTo>
                  <a:cubicBezTo>
                    <a:pt x="928" y="848"/>
                    <a:pt x="928" y="848"/>
                    <a:pt x="928" y="848"/>
                  </a:cubicBezTo>
                  <a:cubicBezTo>
                    <a:pt x="897" y="726"/>
                    <a:pt x="750" y="667"/>
                    <a:pt x="632" y="659"/>
                  </a:cubicBezTo>
                  <a:cubicBezTo>
                    <a:pt x="489" y="649"/>
                    <a:pt x="296" y="682"/>
                    <a:pt x="294" y="818"/>
                  </a:cubicBezTo>
                  <a:cubicBezTo>
                    <a:pt x="293" y="907"/>
                    <a:pt x="343" y="968"/>
                    <a:pt x="654" y="1022"/>
                  </a:cubicBezTo>
                  <a:cubicBezTo>
                    <a:pt x="864" y="1058"/>
                    <a:pt x="1105" y="1122"/>
                    <a:pt x="1196" y="1314"/>
                  </a:cubicBezTo>
                  <a:close/>
                  <a:moveTo>
                    <a:pt x="1384" y="268"/>
                  </a:moveTo>
                  <a:cubicBezTo>
                    <a:pt x="1384" y="0"/>
                    <a:pt x="1384" y="0"/>
                    <a:pt x="1384" y="0"/>
                  </a:cubicBezTo>
                  <a:cubicBezTo>
                    <a:pt x="1644" y="0"/>
                    <a:pt x="1644" y="0"/>
                    <a:pt x="1644" y="0"/>
                  </a:cubicBezTo>
                  <a:cubicBezTo>
                    <a:pt x="1644" y="268"/>
                    <a:pt x="1644" y="268"/>
                    <a:pt x="1644" y="268"/>
                  </a:cubicBezTo>
                  <a:lnTo>
                    <a:pt x="1384" y="268"/>
                  </a:lnTo>
                  <a:close/>
                  <a:moveTo>
                    <a:pt x="1384" y="1872"/>
                  </a:moveTo>
                  <a:cubicBezTo>
                    <a:pt x="1384" y="451"/>
                    <a:pt x="1384" y="451"/>
                    <a:pt x="1384" y="451"/>
                  </a:cubicBezTo>
                  <a:cubicBezTo>
                    <a:pt x="1644" y="451"/>
                    <a:pt x="1644" y="451"/>
                    <a:pt x="1644" y="451"/>
                  </a:cubicBezTo>
                  <a:cubicBezTo>
                    <a:pt x="1644" y="1872"/>
                    <a:pt x="1644" y="1872"/>
                    <a:pt x="1644" y="1872"/>
                  </a:cubicBezTo>
                  <a:lnTo>
                    <a:pt x="1384" y="1872"/>
                  </a:lnTo>
                  <a:close/>
                  <a:moveTo>
                    <a:pt x="1838" y="1872"/>
                  </a:moveTo>
                  <a:cubicBezTo>
                    <a:pt x="1838" y="0"/>
                    <a:pt x="1838" y="0"/>
                    <a:pt x="1838" y="0"/>
                  </a:cubicBezTo>
                  <a:cubicBezTo>
                    <a:pt x="2099" y="0"/>
                    <a:pt x="2099" y="0"/>
                    <a:pt x="2099" y="0"/>
                  </a:cubicBezTo>
                  <a:cubicBezTo>
                    <a:pt x="2099" y="1872"/>
                    <a:pt x="2099" y="1872"/>
                    <a:pt x="2099" y="1872"/>
                  </a:cubicBezTo>
                  <a:lnTo>
                    <a:pt x="1838" y="1872"/>
                  </a:lnTo>
                  <a:close/>
                  <a:moveTo>
                    <a:pt x="3643" y="451"/>
                  </a:moveTo>
                  <a:cubicBezTo>
                    <a:pt x="3075" y="1872"/>
                    <a:pt x="3075" y="1872"/>
                    <a:pt x="3075" y="1872"/>
                  </a:cubicBezTo>
                  <a:cubicBezTo>
                    <a:pt x="2784" y="1872"/>
                    <a:pt x="2784" y="1872"/>
                    <a:pt x="2784" y="1872"/>
                  </a:cubicBezTo>
                  <a:cubicBezTo>
                    <a:pt x="2216" y="451"/>
                    <a:pt x="2216" y="451"/>
                    <a:pt x="2216" y="451"/>
                  </a:cubicBezTo>
                  <a:cubicBezTo>
                    <a:pt x="2493" y="451"/>
                    <a:pt x="2493" y="451"/>
                    <a:pt x="2493" y="451"/>
                  </a:cubicBezTo>
                  <a:cubicBezTo>
                    <a:pt x="2930" y="1557"/>
                    <a:pt x="2930" y="1557"/>
                    <a:pt x="2930" y="1557"/>
                  </a:cubicBezTo>
                  <a:cubicBezTo>
                    <a:pt x="3367" y="451"/>
                    <a:pt x="3367" y="451"/>
                    <a:pt x="3367" y="451"/>
                  </a:cubicBezTo>
                  <a:lnTo>
                    <a:pt x="3643" y="451"/>
                  </a:lnTo>
                  <a:close/>
                  <a:moveTo>
                    <a:pt x="5941" y="685"/>
                  </a:moveTo>
                  <a:cubicBezTo>
                    <a:pt x="5533" y="685"/>
                    <a:pt x="5445" y="1037"/>
                    <a:pt x="5445" y="1221"/>
                  </a:cubicBezTo>
                  <a:cubicBezTo>
                    <a:pt x="5445" y="1872"/>
                    <a:pt x="5445" y="1872"/>
                    <a:pt x="5445" y="1872"/>
                  </a:cubicBezTo>
                  <a:cubicBezTo>
                    <a:pt x="5184" y="1872"/>
                    <a:pt x="5184" y="1872"/>
                    <a:pt x="5184" y="1872"/>
                  </a:cubicBezTo>
                  <a:cubicBezTo>
                    <a:pt x="5184" y="451"/>
                    <a:pt x="5184" y="451"/>
                    <a:pt x="5184" y="451"/>
                  </a:cubicBezTo>
                  <a:cubicBezTo>
                    <a:pt x="5445" y="451"/>
                    <a:pt x="5445" y="451"/>
                    <a:pt x="5445" y="451"/>
                  </a:cubicBezTo>
                  <a:cubicBezTo>
                    <a:pt x="5445" y="644"/>
                    <a:pt x="5445" y="644"/>
                    <a:pt x="5445" y="644"/>
                  </a:cubicBezTo>
                  <a:cubicBezTo>
                    <a:pt x="5520" y="563"/>
                    <a:pt x="5703" y="451"/>
                    <a:pt x="5941" y="451"/>
                  </a:cubicBezTo>
                  <a:lnTo>
                    <a:pt x="5941" y="685"/>
                  </a:lnTo>
                  <a:close/>
                  <a:moveTo>
                    <a:pt x="5018" y="1229"/>
                  </a:moveTo>
                  <a:cubicBezTo>
                    <a:pt x="5019" y="1207"/>
                    <a:pt x="5020" y="1184"/>
                    <a:pt x="5020" y="1161"/>
                  </a:cubicBezTo>
                  <a:cubicBezTo>
                    <a:pt x="5020" y="625"/>
                    <a:pt x="4632" y="422"/>
                    <a:pt x="4319" y="422"/>
                  </a:cubicBezTo>
                  <a:cubicBezTo>
                    <a:pt x="4005" y="422"/>
                    <a:pt x="3618" y="625"/>
                    <a:pt x="3618" y="1161"/>
                  </a:cubicBezTo>
                  <a:cubicBezTo>
                    <a:pt x="3618" y="1698"/>
                    <a:pt x="4005" y="1900"/>
                    <a:pt x="4319" y="1900"/>
                  </a:cubicBezTo>
                  <a:cubicBezTo>
                    <a:pt x="4572" y="1900"/>
                    <a:pt x="4873" y="1768"/>
                    <a:pt x="4980" y="1435"/>
                  </a:cubicBezTo>
                  <a:cubicBezTo>
                    <a:pt x="4704" y="1435"/>
                    <a:pt x="4704" y="1435"/>
                    <a:pt x="4704" y="1435"/>
                  </a:cubicBezTo>
                  <a:cubicBezTo>
                    <a:pt x="4610" y="1628"/>
                    <a:pt x="4418" y="1665"/>
                    <a:pt x="4319" y="1665"/>
                  </a:cubicBezTo>
                  <a:cubicBezTo>
                    <a:pt x="4192" y="1665"/>
                    <a:pt x="3911" y="1605"/>
                    <a:pt x="3881" y="1229"/>
                  </a:cubicBezTo>
                  <a:lnTo>
                    <a:pt x="5018" y="1229"/>
                  </a:lnTo>
                  <a:close/>
                  <a:moveTo>
                    <a:pt x="4319" y="657"/>
                  </a:moveTo>
                  <a:cubicBezTo>
                    <a:pt x="4434" y="657"/>
                    <a:pt x="4675" y="707"/>
                    <a:pt x="4742" y="994"/>
                  </a:cubicBezTo>
                  <a:cubicBezTo>
                    <a:pt x="3896" y="994"/>
                    <a:pt x="3896" y="994"/>
                    <a:pt x="3896" y="994"/>
                  </a:cubicBezTo>
                  <a:cubicBezTo>
                    <a:pt x="3963" y="707"/>
                    <a:pt x="4204" y="657"/>
                    <a:pt x="4319" y="657"/>
                  </a:cubicBez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Tree>
    <p:extLst>
      <p:ext uri="{BB962C8B-B14F-4D97-AF65-F5344CB8AC3E}">
        <p14:creationId xmlns:p14="http://schemas.microsoft.com/office/powerpoint/2010/main" val="40420532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81" name="Title 1"/>
          <p:cNvSpPr>
            <a:spLocks noGrp="1"/>
          </p:cNvSpPr>
          <p:nvPr>
            <p:ph type="title" hasCustomPrompt="1"/>
          </p:nvPr>
        </p:nvSpPr>
        <p:spPr>
          <a:xfrm>
            <a:off x="583657" y="1957067"/>
            <a:ext cx="7882695" cy="911898"/>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meeting title</a:t>
            </a:r>
          </a:p>
        </p:txBody>
      </p:sp>
      <p:sp>
        <p:nvSpPr>
          <p:cNvPr id="82" name="Text Placeholder 5"/>
          <p:cNvSpPr>
            <a:spLocks noGrp="1"/>
          </p:cNvSpPr>
          <p:nvPr>
            <p:ph type="body" sz="quarter" idx="10" hasCustomPrompt="1"/>
          </p:nvPr>
        </p:nvSpPr>
        <p:spPr>
          <a:xfrm>
            <a:off x="579521" y="3536251"/>
            <a:ext cx="5485797"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Name</a:t>
            </a:r>
          </a:p>
        </p:txBody>
      </p:sp>
      <p:sp>
        <p:nvSpPr>
          <p:cNvPr id="83" name="Text Placeholder 5"/>
          <p:cNvSpPr>
            <a:spLocks noGrp="1"/>
          </p:cNvSpPr>
          <p:nvPr>
            <p:ph type="body" sz="quarter" idx="11" hasCustomPrompt="1"/>
          </p:nvPr>
        </p:nvSpPr>
        <p:spPr>
          <a:xfrm>
            <a:off x="590377" y="3887903"/>
            <a:ext cx="5485797" cy="98355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1000" b="0" kern="1200" cap="none" spc="0" baseline="0" dirty="0">
                <a:ln w="3175">
                  <a:noFill/>
                </a:ln>
                <a:gradFill>
                  <a:gsLst>
                    <a:gs pos="2917">
                      <a:schemeClr val="tx1"/>
                    </a:gs>
                    <a:gs pos="30000">
                      <a:schemeClr val="tx1"/>
                    </a:gs>
                  </a:gsLst>
                  <a:lin ang="5400000" scaled="0"/>
                </a:gradFill>
                <a:effectLst/>
                <a:latin typeface="+mn-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Silver Fox Productions</a:t>
            </a:r>
          </a:p>
        </p:txBody>
      </p:sp>
      <p:sp>
        <p:nvSpPr>
          <p:cNvPr id="84" name="Text Placeholder 5"/>
          <p:cNvSpPr>
            <a:spLocks noGrp="1"/>
          </p:cNvSpPr>
          <p:nvPr>
            <p:ph type="body" sz="quarter" idx="12" hasCustomPrompt="1"/>
          </p:nvPr>
        </p:nvSpPr>
        <p:spPr>
          <a:xfrm>
            <a:off x="588395" y="1685838"/>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a:t>
            </a:r>
          </a:p>
        </p:txBody>
      </p:sp>
    </p:spTree>
    <p:extLst>
      <p:ext uri="{BB962C8B-B14F-4D97-AF65-F5344CB8AC3E}">
        <p14:creationId xmlns:p14="http://schemas.microsoft.com/office/powerpoint/2010/main" val="42385781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81"/>
                                        </p:tgtEl>
                                        <p:attrNameLst>
                                          <p:attrName>style.visibility</p:attrName>
                                        </p:attrNameLst>
                                      </p:cBhvr>
                                      <p:to>
                                        <p:strVal val="visible"/>
                                      </p:to>
                                    </p:set>
                                    <p:animEffect transition="in" filter="fade">
                                      <p:cBhvr>
                                        <p:cTn id="12" dur="600"/>
                                        <p:tgtEl>
                                          <p:spTgt spid="81"/>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81"/>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600"/>
                                        <p:tgtEl>
                                          <p:spTgt spid="82"/>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82"/>
                                        </p:tgtEl>
                                        <p:attrNameLst>
                                          <p:attrName>ppt_x</p:attrName>
                                          <p:attrName>ppt_y</p:attrName>
                                        </p:attrNameLst>
                                      </p:cBhvr>
                                      <p:rCtr x="-1302" y="0"/>
                                    </p:animMotion>
                                  </p:childTnLst>
                                </p:cTn>
                              </p:par>
                              <p:par>
                                <p:cTn id="20" presetID="10" presetClass="entr" presetSubtype="0" fill="hold" grpId="0" nodeType="withEffect">
                                  <p:stCondLst>
                                    <p:cond delay="150"/>
                                  </p:stCondLst>
                                  <p:childTnLst>
                                    <p:set>
                                      <p:cBhvr>
                                        <p:cTn id="21" dur="1" fill="hold">
                                          <p:stCondLst>
                                            <p:cond delay="0"/>
                                          </p:stCondLst>
                                        </p:cTn>
                                        <p:tgtEl>
                                          <p:spTgt spid="83"/>
                                        </p:tgtEl>
                                        <p:attrNameLst>
                                          <p:attrName>style.visibility</p:attrName>
                                        </p:attrNameLst>
                                      </p:cBhvr>
                                      <p:to>
                                        <p:strVal val="visible"/>
                                      </p:to>
                                    </p:set>
                                    <p:animEffect transition="in" filter="fade">
                                      <p:cBhvr>
                                        <p:cTn id="22" dur="600"/>
                                        <p:tgtEl>
                                          <p:spTgt spid="83"/>
                                        </p:tgtEl>
                                      </p:cBhvr>
                                    </p:animEffect>
                                  </p:childTnLst>
                                </p:cTn>
                              </p:par>
                              <p:par>
                                <p:cTn id="23" presetID="63" presetClass="path" presetSubtype="0" decel="100000" fill="hold" grpId="1" nodeType="withEffect">
                                  <p:stCondLst>
                                    <p:cond delay="150"/>
                                  </p:stCondLst>
                                  <p:childTnLst>
                                    <p:animMotion origin="layout" path="M 0.02604 -1.39355E-6 L -1.71049E-7 -1.39355E-6 " pathEditMode="relative" rAng="0" ptsTypes="AA">
                                      <p:cBhvr>
                                        <p:cTn id="24" dur="600" fill="hold"/>
                                        <p:tgtEl>
                                          <p:spTgt spid="83"/>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1" grpId="1"/>
      <p:bldP spid="82" grpId="0">
        <p:tmplLst>
          <p:tmpl>
            <p:tnLst>
              <p:par>
                <p:cTn presetID="10" presetClass="entr" presetSubtype="0" fill="hold" nodeType="withEffect">
                  <p:stCondLst>
                    <p:cond delay="150"/>
                  </p:stCondLst>
                  <p:childTnLst>
                    <p:set>
                      <p:cBhvr>
                        <p:cTn dur="1" fill="hold">
                          <p:stCondLst>
                            <p:cond delay="0"/>
                          </p:stCondLst>
                        </p:cTn>
                        <p:tgtEl>
                          <p:spTgt spid="82"/>
                        </p:tgtEl>
                        <p:attrNameLst>
                          <p:attrName>style.visibility</p:attrName>
                        </p:attrNameLst>
                      </p:cBhvr>
                      <p:to>
                        <p:strVal val="visible"/>
                      </p:to>
                    </p:set>
                    <p:animEffect transition="in" filter="fade">
                      <p:cBhvr>
                        <p:cTn dur="600"/>
                        <p:tgtEl>
                          <p:spTgt spid="82"/>
                        </p:tgtEl>
                      </p:cBhvr>
                    </p:animEffect>
                  </p:childTnLst>
                </p:cTn>
              </p:par>
            </p:tnLst>
          </p:tmpl>
        </p:tmplLst>
      </p:bldP>
      <p:bldP spid="82" grpId="1"/>
      <p:bldP spid="83" grpId="0">
        <p:tmplLst>
          <p:tmpl>
            <p:tnLst>
              <p:par>
                <p:cTn presetID="10" presetClass="entr" presetSubtype="0" fill="hold" nodeType="withEffect">
                  <p:stCondLst>
                    <p:cond delay="150"/>
                  </p:stCondLst>
                  <p:childTnLst>
                    <p:set>
                      <p:cBhvr>
                        <p:cTn dur="1" fill="hold">
                          <p:stCondLst>
                            <p:cond delay="0"/>
                          </p:stCondLst>
                        </p:cTn>
                        <p:tgtEl>
                          <p:spTgt spid="83"/>
                        </p:tgtEl>
                        <p:attrNameLst>
                          <p:attrName>style.visibility</p:attrName>
                        </p:attrNameLst>
                      </p:cBhvr>
                      <p:to>
                        <p:strVal val="visible"/>
                      </p:to>
                    </p:set>
                    <p:animEffect transition="in" filter="fade">
                      <p:cBhvr>
                        <p:cTn dur="600"/>
                        <p:tgtEl>
                          <p:spTgt spid="83"/>
                        </p:tgtEl>
                      </p:cBhvr>
                    </p:animEffect>
                  </p:childTnLst>
                </p:cTn>
              </p:par>
            </p:tnLst>
          </p:tmpl>
        </p:tmplLst>
      </p:bldP>
      <p:bldP spid="83" grpId="1"/>
      <p:bldP spid="84" grpId="0">
        <p:tmplLst>
          <p:tmpl>
            <p:tnLst>
              <p:par>
                <p:cT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grpSp>
        <p:nvGrpSpPr>
          <p:cNvPr id="10" name="Grid" hidden="1"/>
          <p:cNvGrpSpPr>
            <a:grpSpLocks noChangeAspect="1"/>
          </p:cNvGrpSpPr>
          <p:nvPr userDrawn="1"/>
        </p:nvGrpSpPr>
        <p:grpSpPr bwMode="auto">
          <a:xfrm>
            <a:off x="69472" y="71476"/>
            <a:ext cx="8996924" cy="5000569"/>
            <a:chOff x="-631" y="-324"/>
            <a:chExt cx="8936" cy="4968"/>
          </a:xfrm>
        </p:grpSpPr>
        <p:sp>
          <p:nvSpPr>
            <p:cNvPr id="11"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Title 1"/>
          <p:cNvSpPr>
            <a:spLocks noGrp="1"/>
          </p:cNvSpPr>
          <p:nvPr>
            <p:ph type="title" hasCustomPrompt="1"/>
          </p:nvPr>
        </p:nvSpPr>
        <p:spPr>
          <a:xfrm>
            <a:off x="583657" y="1070988"/>
            <a:ext cx="7882695" cy="1797989"/>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section title</a:t>
            </a:r>
          </a:p>
        </p:txBody>
      </p:sp>
      <p:sp>
        <p:nvSpPr>
          <p:cNvPr id="82" name="Text Placeholder 5"/>
          <p:cNvSpPr>
            <a:spLocks noGrp="1"/>
          </p:cNvSpPr>
          <p:nvPr>
            <p:ph type="body" sz="quarter" idx="10" hasCustomPrompt="1"/>
          </p:nvPr>
        </p:nvSpPr>
        <p:spPr>
          <a:xfrm>
            <a:off x="579521" y="3139770"/>
            <a:ext cx="5485797"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Subtitle</a:t>
            </a:r>
          </a:p>
        </p:txBody>
      </p:sp>
      <p:sp>
        <p:nvSpPr>
          <p:cNvPr id="83" name="Text Placeholder 5"/>
          <p:cNvSpPr>
            <a:spLocks noGrp="1"/>
          </p:cNvSpPr>
          <p:nvPr>
            <p:ph type="body" sz="quarter" idx="11" hasCustomPrompt="1"/>
          </p:nvPr>
        </p:nvSpPr>
        <p:spPr>
          <a:xfrm>
            <a:off x="590377" y="3687874"/>
            <a:ext cx="5485797" cy="98355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1000" b="0" kern="1200" cap="none" spc="0" baseline="0" dirty="0">
                <a:ln w="3175">
                  <a:noFill/>
                </a:ln>
                <a:gradFill>
                  <a:gsLst>
                    <a:gs pos="2917">
                      <a:schemeClr val="tx1"/>
                    </a:gs>
                    <a:gs pos="30000">
                      <a:schemeClr val="tx1"/>
                    </a:gs>
                  </a:gsLst>
                  <a:lin ang="5400000" scaled="0"/>
                </a:gradFill>
                <a:effectLst/>
                <a:latin typeface="+mn-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Explanatory text.</a:t>
            </a:r>
          </a:p>
        </p:txBody>
      </p:sp>
      <p:sp>
        <p:nvSpPr>
          <p:cNvPr id="84" name="Text Placeholder 5"/>
          <p:cNvSpPr>
            <a:spLocks noGrp="1"/>
          </p:cNvSpPr>
          <p:nvPr>
            <p:ph type="body" sz="quarter" idx="12" hasCustomPrompt="1"/>
          </p:nvPr>
        </p:nvSpPr>
        <p:spPr>
          <a:xfrm>
            <a:off x="588395" y="487455"/>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 title</a:t>
            </a:r>
          </a:p>
        </p:txBody>
      </p:sp>
    </p:spTree>
    <p:extLst>
      <p:ext uri="{BB962C8B-B14F-4D97-AF65-F5344CB8AC3E}">
        <p14:creationId xmlns:p14="http://schemas.microsoft.com/office/powerpoint/2010/main" val="35698788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600"/>
                                        <p:tgtEl>
                                          <p:spTgt spid="9"/>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9"/>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600"/>
                                        <p:tgtEl>
                                          <p:spTgt spid="82"/>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82"/>
                                        </p:tgtEl>
                                        <p:attrNameLst>
                                          <p:attrName>ppt_x</p:attrName>
                                          <p:attrName>ppt_y</p:attrName>
                                        </p:attrNameLst>
                                      </p:cBhvr>
                                      <p:rCtr x="-1302" y="0"/>
                                    </p:animMotion>
                                  </p:childTnLst>
                                </p:cTn>
                              </p:par>
                              <p:par>
                                <p:cTn id="20" presetID="10" presetClass="entr" presetSubtype="0" fill="hold" grpId="0" nodeType="withEffect">
                                  <p:stCondLst>
                                    <p:cond delay="150"/>
                                  </p:stCondLst>
                                  <p:childTnLst>
                                    <p:set>
                                      <p:cBhvr>
                                        <p:cTn id="21" dur="1" fill="hold">
                                          <p:stCondLst>
                                            <p:cond delay="0"/>
                                          </p:stCondLst>
                                        </p:cTn>
                                        <p:tgtEl>
                                          <p:spTgt spid="83"/>
                                        </p:tgtEl>
                                        <p:attrNameLst>
                                          <p:attrName>style.visibility</p:attrName>
                                        </p:attrNameLst>
                                      </p:cBhvr>
                                      <p:to>
                                        <p:strVal val="visible"/>
                                      </p:to>
                                    </p:set>
                                    <p:animEffect transition="in" filter="fade">
                                      <p:cBhvr>
                                        <p:cTn id="22" dur="600"/>
                                        <p:tgtEl>
                                          <p:spTgt spid="83"/>
                                        </p:tgtEl>
                                      </p:cBhvr>
                                    </p:animEffect>
                                  </p:childTnLst>
                                </p:cTn>
                              </p:par>
                              <p:par>
                                <p:cTn id="23" presetID="63" presetClass="path" presetSubtype="0" decel="100000" fill="hold" grpId="1" nodeType="withEffect">
                                  <p:stCondLst>
                                    <p:cond delay="150"/>
                                  </p:stCondLst>
                                  <p:childTnLst>
                                    <p:animMotion origin="layout" path="M 0.02604 -1.39355E-6 L -1.71049E-7 -1.39355E-6 " pathEditMode="relative" rAng="0" ptsTypes="AA">
                                      <p:cBhvr>
                                        <p:cTn id="24" dur="600" fill="hold"/>
                                        <p:tgtEl>
                                          <p:spTgt spid="83"/>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82" grpId="0">
        <p:tmplLst>
          <p:tmpl>
            <p:tnLst>
              <p:par>
                <p:cTn presetID="10" presetClass="entr" presetSubtype="0" fill="hold" nodeType="withEffect">
                  <p:stCondLst>
                    <p:cond delay="150"/>
                  </p:stCondLst>
                  <p:childTnLst>
                    <p:set>
                      <p:cBhvr>
                        <p:cTn dur="1" fill="hold">
                          <p:stCondLst>
                            <p:cond delay="0"/>
                          </p:stCondLst>
                        </p:cTn>
                        <p:tgtEl>
                          <p:spTgt spid="82"/>
                        </p:tgtEl>
                        <p:attrNameLst>
                          <p:attrName>style.visibility</p:attrName>
                        </p:attrNameLst>
                      </p:cBhvr>
                      <p:to>
                        <p:strVal val="visible"/>
                      </p:to>
                    </p:set>
                    <p:animEffect transition="in" filter="fade">
                      <p:cBhvr>
                        <p:cTn dur="600"/>
                        <p:tgtEl>
                          <p:spTgt spid="82"/>
                        </p:tgtEl>
                      </p:cBhvr>
                    </p:animEffect>
                  </p:childTnLst>
                </p:cTn>
              </p:par>
            </p:tnLst>
          </p:tmpl>
        </p:tmplLst>
      </p:bldP>
      <p:bldP spid="82" grpId="1"/>
      <p:bldP spid="83" grpId="0">
        <p:tmplLst>
          <p:tmpl>
            <p:tnLst>
              <p:par>
                <p:cTn presetID="10" presetClass="entr" presetSubtype="0" fill="hold" nodeType="withEffect">
                  <p:stCondLst>
                    <p:cond delay="150"/>
                  </p:stCondLst>
                  <p:childTnLst>
                    <p:set>
                      <p:cBhvr>
                        <p:cTn dur="1" fill="hold">
                          <p:stCondLst>
                            <p:cond delay="0"/>
                          </p:stCondLst>
                        </p:cTn>
                        <p:tgtEl>
                          <p:spTgt spid="83"/>
                        </p:tgtEl>
                        <p:attrNameLst>
                          <p:attrName>style.visibility</p:attrName>
                        </p:attrNameLst>
                      </p:cBhvr>
                      <p:to>
                        <p:strVal val="visible"/>
                      </p:to>
                    </p:set>
                    <p:animEffect transition="in" filter="fade">
                      <p:cBhvr>
                        <p:cTn dur="600"/>
                        <p:tgtEl>
                          <p:spTgt spid="83"/>
                        </p:tgtEl>
                      </p:cBhvr>
                    </p:animEffect>
                  </p:childTnLst>
                </p:cTn>
              </p:par>
            </p:tnLst>
          </p:tmpl>
        </p:tmplLst>
      </p:bldP>
      <p:bldP spid="83" grpId="1"/>
      <p:bldP spid="84" grpId="0">
        <p:tmplLst>
          <p:tmpl>
            <p:tnLst>
              <p:par>
                <p:cT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bldLst>
  </p:timing>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amp;A">
    <p:spTree>
      <p:nvGrpSpPr>
        <p:cNvPr id="1" name=""/>
        <p:cNvGrpSpPr/>
        <p:nvPr/>
      </p:nvGrpSpPr>
      <p:grpSpPr>
        <a:xfrm>
          <a:off x="0" y="0"/>
          <a:ext cx="0" cy="0"/>
          <a:chOff x="0" y="0"/>
          <a:chExt cx="0" cy="0"/>
        </a:xfrm>
      </p:grpSpPr>
      <p:grpSp>
        <p:nvGrpSpPr>
          <p:cNvPr id="10" name="Grid" hidden="1"/>
          <p:cNvGrpSpPr>
            <a:grpSpLocks noChangeAspect="1"/>
          </p:cNvGrpSpPr>
          <p:nvPr userDrawn="1"/>
        </p:nvGrpSpPr>
        <p:grpSpPr bwMode="auto">
          <a:xfrm>
            <a:off x="69472" y="71476"/>
            <a:ext cx="8996924" cy="5000569"/>
            <a:chOff x="-631" y="-324"/>
            <a:chExt cx="8936" cy="4968"/>
          </a:xfrm>
        </p:grpSpPr>
        <p:sp>
          <p:nvSpPr>
            <p:cNvPr id="11"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Title 1"/>
          <p:cNvSpPr>
            <a:spLocks noGrp="1"/>
          </p:cNvSpPr>
          <p:nvPr>
            <p:ph type="title" hasCustomPrompt="1"/>
          </p:nvPr>
        </p:nvSpPr>
        <p:spPr>
          <a:xfrm>
            <a:off x="583657" y="3688161"/>
            <a:ext cx="7882695" cy="980537"/>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section title</a:t>
            </a:r>
          </a:p>
        </p:txBody>
      </p:sp>
      <p:sp>
        <p:nvSpPr>
          <p:cNvPr id="84" name="Text Placeholder 5"/>
          <p:cNvSpPr>
            <a:spLocks noGrp="1"/>
          </p:cNvSpPr>
          <p:nvPr>
            <p:ph type="body" sz="quarter" idx="12" hasCustomPrompt="1"/>
          </p:nvPr>
        </p:nvSpPr>
        <p:spPr>
          <a:xfrm>
            <a:off x="588395" y="3485533"/>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 title</a:t>
            </a:r>
          </a:p>
        </p:txBody>
      </p:sp>
    </p:spTree>
    <p:extLst>
      <p:ext uri="{BB962C8B-B14F-4D97-AF65-F5344CB8AC3E}">
        <p14:creationId xmlns:p14="http://schemas.microsoft.com/office/powerpoint/2010/main" val="20452291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5 4.81481E-6 L 2.18286E-6 4.81481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600"/>
                                        <p:tgtEl>
                                          <p:spTgt spid="9"/>
                                        </p:tgtEl>
                                      </p:cBhvr>
                                    </p:animEffect>
                                  </p:childTnLst>
                                </p:cTn>
                              </p:par>
                              <p:par>
                                <p:cTn id="13" presetID="63" presetClass="path" presetSubtype="0" decel="100000" fill="hold" grpId="1" nodeType="withEffect">
                                  <p:stCondLst>
                                    <p:cond delay="150"/>
                                  </p:stCondLst>
                                  <p:childTnLst>
                                    <p:animMotion origin="layout" path="M 0.02605 1.48148E-6 L -3.09977E-7 1.48148E-6 " pathEditMode="relative" rAng="0" ptsTypes="AA">
                                      <p:cBhvr>
                                        <p:cTn id="14" dur="600" fill="hold"/>
                                        <p:tgtEl>
                                          <p:spTgt spid="9"/>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84" grpId="0">
        <p:tmplLst>
          <p:tmpl>
            <p:tnLst>
              <p:par>
                <p:cT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tmplLst>
          <p:tmpl>
            <p:tnLst>
              <p:par>
                <p:cTn presetID="63" presetClass="path" presetSubtype="0" decel="100000" fill="hold" nodeType="withEffect">
                  <p:stCondLst>
                    <p:cond delay="150"/>
                  </p:stCondLst>
                  <p:childTnLst>
                    <p:animMotion origin="layout" path="M 0.02605 4.81481E-6 L 2.18286E-6 4.81481E-6 " pathEditMode="relative" rAng="0" ptsTypes="AA">
                      <p:cBhvr>
                        <p:cTn dur="600" fill="hold"/>
                        <p:tgtEl>
                          <p:spTgt spid="84"/>
                        </p:tgtEl>
                        <p:attrNameLst>
                          <p:attrName>ppt_x</p:attrName>
                          <p:attrName>ppt_y</p:attrName>
                        </p:attrNameLst>
                      </p:cBhvr>
                      <p:rCtr x="-1302" y="0"/>
                    </p:animMotion>
                  </p:childTnLst>
                </p:cTn>
              </p:par>
            </p:tnLst>
          </p:tmpl>
        </p:tmplLst>
      </p:bldP>
    </p:bldLst>
  </p:timing>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ist Slide">
    <p:spTree>
      <p:nvGrpSpPr>
        <p:cNvPr id="1" name=""/>
        <p:cNvGrpSpPr/>
        <p:nvPr/>
      </p:nvGrpSpPr>
      <p:grpSpPr>
        <a:xfrm>
          <a:off x="0" y="0"/>
          <a:ext cx="0" cy="0"/>
          <a:chOff x="0" y="0"/>
          <a:chExt cx="0" cy="0"/>
        </a:xfrm>
      </p:grpSpPr>
      <p:grpSp>
        <p:nvGrpSpPr>
          <p:cNvPr id="4" name="Grid" hidden="1"/>
          <p:cNvGrpSpPr>
            <a:grpSpLocks noChangeAspect="1"/>
          </p:cNvGrpSpPr>
          <p:nvPr userDrawn="1"/>
        </p:nvGrpSpPr>
        <p:grpSpPr bwMode="auto">
          <a:xfrm>
            <a:off x="69472" y="71476"/>
            <a:ext cx="8996924" cy="5000569"/>
            <a:chOff x="-631" y="-324"/>
            <a:chExt cx="8936" cy="4968"/>
          </a:xfrm>
        </p:grpSpPr>
        <p:sp>
          <p:nvSpPr>
            <p:cNvPr id="5"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76" name="Title 1"/>
          <p:cNvSpPr>
            <a:spLocks noGrp="1"/>
          </p:cNvSpPr>
          <p:nvPr>
            <p:ph type="title" hasCustomPrompt="1"/>
          </p:nvPr>
        </p:nvSpPr>
        <p:spPr>
          <a:xfrm>
            <a:off x="583641" y="998788"/>
            <a:ext cx="3678241" cy="3672641"/>
          </a:xfrm>
        </p:spPr>
        <p:txBody>
          <a:bodyPr wrap="square" lIns="67202" tIns="33602" rIns="67202" bIns="33602" anchor="t">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list title</a:t>
            </a:r>
          </a:p>
        </p:txBody>
      </p:sp>
      <p:sp>
        <p:nvSpPr>
          <p:cNvPr id="77" name="Text Placeholder 5"/>
          <p:cNvSpPr>
            <a:spLocks noGrp="1"/>
          </p:cNvSpPr>
          <p:nvPr>
            <p:ph type="body" sz="quarter" idx="11" hasCustomPrompt="1"/>
          </p:nvPr>
        </p:nvSpPr>
        <p:spPr>
          <a:xfrm>
            <a:off x="4387493" y="1486651"/>
            <a:ext cx="4089996" cy="319906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2100" b="0" kern="1200" cap="none" spc="-52" baseline="0" dirty="0">
                <a:ln w="3175">
                  <a:noFill/>
                </a:ln>
                <a:gradFill>
                  <a:gsLst>
                    <a:gs pos="82143">
                      <a:schemeClr val="tx1"/>
                    </a:gs>
                    <a:gs pos="47000">
                      <a:schemeClr val="tx1"/>
                    </a:gs>
                  </a:gsLst>
                  <a:lin ang="5400000" scaled="0"/>
                </a:gradFill>
                <a:effectLst/>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marL="0" marR="0" lvl="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a:pPr>
            <a:r>
              <a:rPr lang="en-US" dirty="0"/>
              <a:t>Subtitle</a:t>
            </a:r>
          </a:p>
        </p:txBody>
      </p:sp>
      <p:sp>
        <p:nvSpPr>
          <p:cNvPr id="78" name="Text Placeholder 5"/>
          <p:cNvSpPr>
            <a:spLocks noGrp="1"/>
          </p:cNvSpPr>
          <p:nvPr>
            <p:ph type="body" sz="quarter" idx="12" hasCustomPrompt="1"/>
          </p:nvPr>
        </p:nvSpPr>
        <p:spPr>
          <a:xfrm>
            <a:off x="588396" y="487455"/>
            <a:ext cx="387684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 title</a:t>
            </a:r>
          </a:p>
        </p:txBody>
      </p:sp>
    </p:spTree>
    <p:extLst>
      <p:ext uri="{BB962C8B-B14F-4D97-AF65-F5344CB8AC3E}">
        <p14:creationId xmlns:p14="http://schemas.microsoft.com/office/powerpoint/2010/main" val="2511060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78"/>
                                        </p:tgtEl>
                                        <p:attrNameLst>
                                          <p:attrName>style.visibility</p:attrName>
                                        </p:attrNameLst>
                                      </p:cBhvr>
                                      <p:to>
                                        <p:strVal val="visible"/>
                                      </p:to>
                                    </p:set>
                                    <p:animEffect transition="in" filter="fade">
                                      <p:cBhvr>
                                        <p:cTn id="7" dur="600"/>
                                        <p:tgtEl>
                                          <p:spTgt spid="78"/>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78"/>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76"/>
                                        </p:tgtEl>
                                        <p:attrNameLst>
                                          <p:attrName>style.visibility</p:attrName>
                                        </p:attrNameLst>
                                      </p:cBhvr>
                                      <p:to>
                                        <p:strVal val="visible"/>
                                      </p:to>
                                    </p:set>
                                    <p:animEffect transition="in" filter="fade">
                                      <p:cBhvr>
                                        <p:cTn id="12" dur="600"/>
                                        <p:tgtEl>
                                          <p:spTgt spid="76"/>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76"/>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77"/>
                                        </p:tgtEl>
                                        <p:attrNameLst>
                                          <p:attrName>style.visibility</p:attrName>
                                        </p:attrNameLst>
                                      </p:cBhvr>
                                      <p:to>
                                        <p:strVal val="visible"/>
                                      </p:to>
                                    </p:set>
                                    <p:animEffect transition="in" filter="fade">
                                      <p:cBhvr>
                                        <p:cTn id="17" dur="600"/>
                                        <p:tgtEl>
                                          <p:spTgt spid="77"/>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77"/>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76" grpId="1"/>
      <p:bldP spid="77" grpId="0">
        <p:tmplLst>
          <p:tmpl>
            <p:tnLst>
              <p:par>
                <p:cTn presetID="10" presetClass="entr" presetSubtype="0" fill="hold" nodeType="withEffect">
                  <p:stCondLst>
                    <p:cond delay="150"/>
                  </p:stCondLst>
                  <p:childTnLst>
                    <p:set>
                      <p:cBhvr>
                        <p:cTn dur="1" fill="hold">
                          <p:stCondLst>
                            <p:cond delay="0"/>
                          </p:stCondLst>
                        </p:cTn>
                        <p:tgtEl>
                          <p:spTgt spid="77"/>
                        </p:tgtEl>
                        <p:attrNameLst>
                          <p:attrName>style.visibility</p:attrName>
                        </p:attrNameLst>
                      </p:cBhvr>
                      <p:to>
                        <p:strVal val="visible"/>
                      </p:to>
                    </p:set>
                    <p:animEffect transition="in" filter="fade">
                      <p:cBhvr>
                        <p:cTn dur="600"/>
                        <p:tgtEl>
                          <p:spTgt spid="77"/>
                        </p:tgtEl>
                      </p:cBhvr>
                    </p:animEffect>
                  </p:childTnLst>
                </p:cTn>
              </p:par>
            </p:tnLst>
          </p:tmpl>
        </p:tmplLst>
      </p:bldP>
      <p:bldP spid="77" grpId="1"/>
      <p:bldP spid="78" grpId="0">
        <p:tmplLst>
          <p:tmpl>
            <p:tnLst>
              <p:par>
                <p:cTn presetID="10" presetClass="entr" presetSubtype="0" fill="hold" nodeType="withEffect">
                  <p:stCondLst>
                    <p:cond delay="150"/>
                  </p:stCondLst>
                  <p:childTnLst>
                    <p:set>
                      <p:cBhvr>
                        <p:cTn dur="1" fill="hold">
                          <p:stCondLst>
                            <p:cond delay="0"/>
                          </p:stCondLst>
                        </p:cTn>
                        <p:tgtEl>
                          <p:spTgt spid="78"/>
                        </p:tgtEl>
                        <p:attrNameLst>
                          <p:attrName>style.visibility</p:attrName>
                        </p:attrNameLst>
                      </p:cBhvr>
                      <p:to>
                        <p:strVal val="visible"/>
                      </p:to>
                    </p:set>
                    <p:animEffect transition="in" filter="fade">
                      <p:cBhvr>
                        <p:cTn dur="600"/>
                        <p:tgtEl>
                          <p:spTgt spid="78"/>
                        </p:tgtEl>
                      </p:cBhvr>
                    </p:animEffect>
                  </p:childTnLst>
                </p:cTn>
              </p:par>
            </p:tnLst>
          </p:tmpl>
        </p:tmplLst>
      </p:bldP>
      <p:bldP spid="78" grpId="1"/>
    </p:bldLst>
  </p:timing>
  <p:extLst mod="1">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5" Type="http://schemas.openxmlformats.org/officeDocument/2006/relationships/theme" Target="../theme/theme3.xml"/><Relationship Id="rId4"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1346496"/>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92" r:id="rId3"/>
  </p:sldLayoutIdLst>
  <p:txStyles>
    <p:titleStyle>
      <a:lvl1pPr algn="l" defTabSz="68539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349" indent="-171349" algn="l" defTabSz="68539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047" indent="-171349" algn="l" defTabSz="68539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6745" indent="-171349" algn="l" defTabSz="68539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199444"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4pPr>
      <a:lvl5pPr marL="1542142"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5pPr>
      <a:lvl6pPr marL="1884840"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6pPr>
      <a:lvl7pPr marL="2227539"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7pPr>
      <a:lvl8pPr marL="2570237"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8pPr>
      <a:lvl9pPr marL="2912935"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685396" rtl="0" eaLnBrk="1" latinLnBrk="0" hangingPunct="1">
        <a:defRPr sz="1300" kern="1200">
          <a:solidFill>
            <a:schemeClr val="tx1"/>
          </a:solidFill>
          <a:latin typeface="+mn-lt"/>
          <a:ea typeface="+mn-ea"/>
          <a:cs typeface="+mn-cs"/>
        </a:defRPr>
      </a:lvl1pPr>
      <a:lvl2pPr marL="342697" algn="l" defTabSz="685396" rtl="0" eaLnBrk="1" latinLnBrk="0" hangingPunct="1">
        <a:defRPr sz="1300" kern="1200">
          <a:solidFill>
            <a:schemeClr val="tx1"/>
          </a:solidFill>
          <a:latin typeface="+mn-lt"/>
          <a:ea typeface="+mn-ea"/>
          <a:cs typeface="+mn-cs"/>
        </a:defRPr>
      </a:lvl2pPr>
      <a:lvl3pPr marL="685396" algn="l" defTabSz="685396" rtl="0" eaLnBrk="1" latinLnBrk="0" hangingPunct="1">
        <a:defRPr sz="1300" kern="1200">
          <a:solidFill>
            <a:schemeClr val="tx1"/>
          </a:solidFill>
          <a:latin typeface="+mn-lt"/>
          <a:ea typeface="+mn-ea"/>
          <a:cs typeface="+mn-cs"/>
        </a:defRPr>
      </a:lvl3pPr>
      <a:lvl4pPr marL="1028096" algn="l" defTabSz="685396" rtl="0" eaLnBrk="1" latinLnBrk="0" hangingPunct="1">
        <a:defRPr sz="1300" kern="1200">
          <a:solidFill>
            <a:schemeClr val="tx1"/>
          </a:solidFill>
          <a:latin typeface="+mn-lt"/>
          <a:ea typeface="+mn-ea"/>
          <a:cs typeface="+mn-cs"/>
        </a:defRPr>
      </a:lvl4pPr>
      <a:lvl5pPr marL="1370794" algn="l" defTabSz="685396" rtl="0" eaLnBrk="1" latinLnBrk="0" hangingPunct="1">
        <a:defRPr sz="1300" kern="1200">
          <a:solidFill>
            <a:schemeClr val="tx1"/>
          </a:solidFill>
          <a:latin typeface="+mn-lt"/>
          <a:ea typeface="+mn-ea"/>
          <a:cs typeface="+mn-cs"/>
        </a:defRPr>
      </a:lvl5pPr>
      <a:lvl6pPr marL="1713492" algn="l" defTabSz="685396" rtl="0" eaLnBrk="1" latinLnBrk="0" hangingPunct="1">
        <a:defRPr sz="1300" kern="1200">
          <a:solidFill>
            <a:schemeClr val="tx1"/>
          </a:solidFill>
          <a:latin typeface="+mn-lt"/>
          <a:ea typeface="+mn-ea"/>
          <a:cs typeface="+mn-cs"/>
        </a:defRPr>
      </a:lvl6pPr>
      <a:lvl7pPr marL="2056190" algn="l" defTabSz="685396" rtl="0" eaLnBrk="1" latinLnBrk="0" hangingPunct="1">
        <a:defRPr sz="1300" kern="1200">
          <a:solidFill>
            <a:schemeClr val="tx1"/>
          </a:solidFill>
          <a:latin typeface="+mn-lt"/>
          <a:ea typeface="+mn-ea"/>
          <a:cs typeface="+mn-cs"/>
        </a:defRPr>
      </a:lvl7pPr>
      <a:lvl8pPr marL="2398888" algn="l" defTabSz="685396" rtl="0" eaLnBrk="1" latinLnBrk="0" hangingPunct="1">
        <a:defRPr sz="1300" kern="1200">
          <a:solidFill>
            <a:schemeClr val="tx1"/>
          </a:solidFill>
          <a:latin typeface="+mn-lt"/>
          <a:ea typeface="+mn-ea"/>
          <a:cs typeface="+mn-cs"/>
        </a:defRPr>
      </a:lvl8pPr>
      <a:lvl9pPr marL="2741587" algn="l" defTabSz="685396" rtl="0" eaLnBrk="1" latinLnBrk="0" hangingPunct="1">
        <a:defRPr sz="1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696" y="218339"/>
            <a:ext cx="8741880" cy="674749"/>
          </a:xfrm>
          <a:prstGeom prst="rect">
            <a:avLst/>
          </a:prstGeom>
        </p:spPr>
        <p:txBody>
          <a:bodyPr vert="horz" wrap="square" lIns="107524" tIns="67202" rIns="107524" bIns="67202"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01931" y="891883"/>
            <a:ext cx="8740140" cy="1658478"/>
          </a:xfrm>
          <a:prstGeom prst="rect">
            <a:avLst/>
          </a:prstGeom>
        </p:spPr>
        <p:txBody>
          <a:bodyPr vert="horz" wrap="square" lIns="107524" tIns="67202" rIns="107524" bIns="67202"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id" hidden="1"/>
          <p:cNvGrpSpPr>
            <a:grpSpLocks noChangeAspect="1"/>
          </p:cNvGrpSpPr>
          <p:nvPr userDrawn="1"/>
        </p:nvGrpSpPr>
        <p:grpSpPr bwMode="auto">
          <a:xfrm>
            <a:off x="69472" y="71476"/>
            <a:ext cx="8996924" cy="5000569"/>
            <a:chOff x="-631" y="-324"/>
            <a:chExt cx="8936" cy="4968"/>
          </a:xfrm>
        </p:grpSpPr>
        <p:sp>
          <p:nvSpPr>
            <p:cNvPr id="6"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8"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9"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0"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1"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2"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3"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4"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5"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6"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7"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8"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9"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0"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1"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2"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3"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4"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5"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6"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7"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8"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9"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0"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1"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2"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3"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4"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5"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6"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7"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8"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9"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0"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1"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2"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3"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4"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5"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6"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7"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8"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9"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0"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1"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2"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3"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4"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5"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6"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7"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8"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9"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0"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1"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2"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3"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4"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5"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6"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7"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8"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9"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0"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1"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2"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3"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4"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grpSp>
    </p:spTree>
    <p:extLst>
      <p:ext uri="{BB962C8B-B14F-4D97-AF65-F5344CB8AC3E}">
        <p14:creationId xmlns:p14="http://schemas.microsoft.com/office/powerpoint/2010/main" val="1065356607"/>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ransition>
    <p:fade/>
  </p:transition>
  <p:txStyles>
    <p:titleStyle>
      <a:lvl1pPr algn="l" defTabSz="685232" rtl="0" eaLnBrk="1" latinLnBrk="0" hangingPunct="1">
        <a:lnSpc>
          <a:spcPct val="90000"/>
        </a:lnSpc>
        <a:spcBef>
          <a:spcPct val="0"/>
        </a:spcBef>
        <a:buNone/>
        <a:defRPr lang="en-US" sz="4000" b="0" kern="1200" cap="none" spc="-11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1909" marR="0" indent="-251909"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900" kern="1200" spc="0" baseline="0">
          <a:gradFill>
            <a:gsLst>
              <a:gs pos="1250">
                <a:schemeClr val="tx1"/>
              </a:gs>
              <a:gs pos="100000">
                <a:schemeClr val="tx1"/>
              </a:gs>
            </a:gsLst>
            <a:lin ang="5400000" scaled="0"/>
          </a:gradFill>
          <a:latin typeface="+mn-lt"/>
          <a:ea typeface="+mn-ea"/>
          <a:cs typeface="+mn-cs"/>
        </a:defRPr>
      </a:lvl1pPr>
      <a:lvl2pPr marL="429177" marR="0" indent="-177268"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2pPr>
      <a:lvl3pPr marL="587788"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3pPr>
      <a:lvl4pPr marL="755726"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500" kern="1200" spc="0" baseline="0">
          <a:gradFill>
            <a:gsLst>
              <a:gs pos="1250">
                <a:schemeClr val="tx1"/>
              </a:gs>
              <a:gs pos="100000">
                <a:schemeClr val="tx1"/>
              </a:gs>
            </a:gsLst>
            <a:lin ang="5400000" scaled="0"/>
          </a:gradFill>
          <a:latin typeface="+mn-lt"/>
          <a:ea typeface="+mn-ea"/>
          <a:cs typeface="+mn-cs"/>
        </a:defRPr>
      </a:lvl4pPr>
      <a:lvl5pPr marL="923667"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500" kern="1200" spc="0" baseline="0">
          <a:gradFill>
            <a:gsLst>
              <a:gs pos="1250">
                <a:schemeClr val="tx1"/>
              </a:gs>
              <a:gs pos="100000">
                <a:schemeClr val="tx1"/>
              </a:gs>
            </a:gsLst>
            <a:lin ang="5400000" scaled="0"/>
          </a:gradFill>
          <a:latin typeface="+mn-lt"/>
          <a:ea typeface="+mn-ea"/>
          <a:cs typeface="+mn-cs"/>
        </a:defRPr>
      </a:lvl5pPr>
      <a:lvl6pPr marL="1884387"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7005"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69621"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2236"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232" rtl="0" eaLnBrk="1" latinLnBrk="0" hangingPunct="1">
        <a:defRPr sz="1300" kern="1200">
          <a:solidFill>
            <a:schemeClr val="tx1"/>
          </a:solidFill>
          <a:latin typeface="+mn-lt"/>
          <a:ea typeface="+mn-ea"/>
          <a:cs typeface="+mn-cs"/>
        </a:defRPr>
      </a:lvl1pPr>
      <a:lvl2pPr marL="342616" algn="l" defTabSz="685232" rtl="0" eaLnBrk="1" latinLnBrk="0" hangingPunct="1">
        <a:defRPr sz="1300" kern="1200">
          <a:solidFill>
            <a:schemeClr val="tx1"/>
          </a:solidFill>
          <a:latin typeface="+mn-lt"/>
          <a:ea typeface="+mn-ea"/>
          <a:cs typeface="+mn-cs"/>
        </a:defRPr>
      </a:lvl2pPr>
      <a:lvl3pPr marL="685232" algn="l" defTabSz="685232" rtl="0" eaLnBrk="1" latinLnBrk="0" hangingPunct="1">
        <a:defRPr sz="1300" kern="1200">
          <a:solidFill>
            <a:schemeClr val="tx1"/>
          </a:solidFill>
          <a:latin typeface="+mn-lt"/>
          <a:ea typeface="+mn-ea"/>
          <a:cs typeface="+mn-cs"/>
        </a:defRPr>
      </a:lvl3pPr>
      <a:lvl4pPr marL="1027849" algn="l" defTabSz="685232" rtl="0" eaLnBrk="1" latinLnBrk="0" hangingPunct="1">
        <a:defRPr sz="1300" kern="1200">
          <a:solidFill>
            <a:schemeClr val="tx1"/>
          </a:solidFill>
          <a:latin typeface="+mn-lt"/>
          <a:ea typeface="+mn-ea"/>
          <a:cs typeface="+mn-cs"/>
        </a:defRPr>
      </a:lvl4pPr>
      <a:lvl5pPr marL="1370464" algn="l" defTabSz="685232" rtl="0" eaLnBrk="1" latinLnBrk="0" hangingPunct="1">
        <a:defRPr sz="1300" kern="1200">
          <a:solidFill>
            <a:schemeClr val="tx1"/>
          </a:solidFill>
          <a:latin typeface="+mn-lt"/>
          <a:ea typeface="+mn-ea"/>
          <a:cs typeface="+mn-cs"/>
        </a:defRPr>
      </a:lvl5pPr>
      <a:lvl6pPr marL="1713081" algn="l" defTabSz="685232" rtl="0" eaLnBrk="1" latinLnBrk="0" hangingPunct="1">
        <a:defRPr sz="1300" kern="1200">
          <a:solidFill>
            <a:schemeClr val="tx1"/>
          </a:solidFill>
          <a:latin typeface="+mn-lt"/>
          <a:ea typeface="+mn-ea"/>
          <a:cs typeface="+mn-cs"/>
        </a:defRPr>
      </a:lvl6pPr>
      <a:lvl7pPr marL="2055697" algn="l" defTabSz="685232" rtl="0" eaLnBrk="1" latinLnBrk="0" hangingPunct="1">
        <a:defRPr sz="1300" kern="1200">
          <a:solidFill>
            <a:schemeClr val="tx1"/>
          </a:solidFill>
          <a:latin typeface="+mn-lt"/>
          <a:ea typeface="+mn-ea"/>
          <a:cs typeface="+mn-cs"/>
        </a:defRPr>
      </a:lvl7pPr>
      <a:lvl8pPr marL="2398313" algn="l" defTabSz="685232" rtl="0" eaLnBrk="1" latinLnBrk="0" hangingPunct="1">
        <a:defRPr sz="1300" kern="1200">
          <a:solidFill>
            <a:schemeClr val="tx1"/>
          </a:solidFill>
          <a:latin typeface="+mn-lt"/>
          <a:ea typeface="+mn-ea"/>
          <a:cs typeface="+mn-cs"/>
        </a:defRPr>
      </a:lvl8pPr>
      <a:lvl9pPr marL="2740930" algn="l" defTabSz="685232" rtl="0" eaLnBrk="1" latinLnBrk="0" hangingPunct="1">
        <a:defRPr sz="13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9">
          <p15:clr>
            <a:srgbClr val="5ACBF0"/>
          </p15:clr>
        </p15:guide>
        <p15:guide id="2" pos="57">
          <p15:clr>
            <a:srgbClr val="5ACBF0"/>
          </p15:clr>
        </p15:guide>
        <p15:guide id="3" orient="horz" pos="731">
          <p15:clr>
            <a:srgbClr val="A4A3A4"/>
          </p15:clr>
        </p15:guide>
        <p15:guide id="4" orient="horz" pos="1403">
          <p15:clr>
            <a:srgbClr val="A4A3A4"/>
          </p15:clr>
        </p15:guide>
        <p15:guide id="5" orient="horz" pos="2075">
          <p15:clr>
            <a:srgbClr val="A4A3A4"/>
          </p15:clr>
        </p15:guide>
        <p15:guide id="6" orient="horz" pos="2915">
          <p15:clr>
            <a:srgbClr val="A4A3A4"/>
          </p15:clr>
        </p15:guide>
        <p15:guide id="7" orient="horz" pos="3083">
          <p15:clr>
            <a:srgbClr val="A4A3A4"/>
          </p15:clr>
        </p15:guide>
        <p15:guide id="8" orient="horz" pos="4091">
          <p15:clr>
            <a:srgbClr val="A4A3A4"/>
          </p15:clr>
        </p15:guide>
        <p15:guide id="9" orient="horz" pos="4259">
          <p15:clr>
            <a:srgbClr val="5ACBF0"/>
          </p15:clr>
        </p15:guide>
        <p15:guide id="10" pos="224">
          <p15:clr>
            <a:srgbClr val="A4A3A4"/>
          </p15:clr>
        </p15:guide>
        <p15:guide id="11" pos="560">
          <p15:clr>
            <a:srgbClr val="A4A3A4"/>
          </p15:clr>
        </p15:guide>
        <p15:guide id="12" pos="2405">
          <p15:clr>
            <a:srgbClr val="A4A3A4"/>
          </p15:clr>
        </p15:guide>
        <p15:guide id="13" pos="2573">
          <p15:clr>
            <a:srgbClr val="A4A3A4"/>
          </p15:clr>
        </p15:guide>
        <p15:guide id="14" pos="3579">
          <p15:clr>
            <a:srgbClr val="A4A3A4"/>
          </p15:clr>
        </p15:guide>
        <p15:guide id="15" pos="4086">
          <p15:clr>
            <a:srgbClr val="A4A3A4"/>
          </p15:clr>
        </p15:guide>
        <p15:guide id="16" pos="4758">
          <p15:clr>
            <a:srgbClr val="A4A3A4"/>
          </p15:clr>
        </p15:guide>
        <p15:guide id="17" pos="5261">
          <p15:clr>
            <a:srgbClr val="A4A3A4"/>
          </p15:clr>
        </p15:guide>
        <p15:guide id="18" pos="5933">
          <p15:clr>
            <a:srgbClr val="A4A3A4"/>
          </p15:clr>
        </p15:guide>
        <p15:guide id="19" pos="6101">
          <p15:clr>
            <a:srgbClr val="A4A3A4"/>
          </p15:clr>
        </p15:guide>
        <p15:guide id="20" pos="6939">
          <p15:clr>
            <a:srgbClr val="A4A3A4"/>
          </p15:clr>
        </p15:guide>
        <p15:guide id="21" pos="7611">
          <p15:clr>
            <a:srgbClr val="5ACBF0"/>
          </p15:clr>
        </p15:guide>
        <p15:guide id="22" pos="393">
          <p15:clr>
            <a:srgbClr val="A4A3A4"/>
          </p15:clr>
        </p15:guide>
        <p15:guide id="23" pos="728">
          <p15:clr>
            <a:srgbClr val="A4A3A4"/>
          </p15:clr>
        </p15:guide>
        <p15:guide id="24" pos="896">
          <p15:clr>
            <a:srgbClr val="A4A3A4"/>
          </p15:clr>
        </p15:guide>
        <p15:guide id="25" pos="1062">
          <p15:clr>
            <a:srgbClr val="A4A3A4"/>
          </p15:clr>
        </p15:guide>
        <p15:guide id="26" pos="1230">
          <p15:clr>
            <a:srgbClr val="A4A3A4"/>
          </p15:clr>
        </p15:guide>
        <p15:guide id="27" pos="1398">
          <p15:clr>
            <a:srgbClr val="A4A3A4"/>
          </p15:clr>
        </p15:guide>
        <p15:guide id="28" pos="1734">
          <p15:clr>
            <a:srgbClr val="A4A3A4"/>
          </p15:clr>
        </p15:guide>
        <p15:guide id="29" pos="1565">
          <p15:clr>
            <a:srgbClr val="A4A3A4"/>
          </p15:clr>
        </p15:guide>
        <p15:guide id="30" pos="1902">
          <p15:clr>
            <a:srgbClr val="A4A3A4"/>
          </p15:clr>
        </p15:guide>
        <p15:guide id="31" pos="2069">
          <p15:clr>
            <a:srgbClr val="A4A3A4"/>
          </p15:clr>
        </p15:guide>
        <p15:guide id="32" pos="2237">
          <p15:clr>
            <a:srgbClr val="A4A3A4"/>
          </p15:clr>
        </p15:guide>
        <p15:guide id="33" pos="2741">
          <p15:clr>
            <a:srgbClr val="A4A3A4"/>
          </p15:clr>
        </p15:guide>
        <p15:guide id="34" pos="2909">
          <p15:clr>
            <a:srgbClr val="A4A3A4"/>
          </p15:clr>
        </p15:guide>
        <p15:guide id="35" pos="3077">
          <p15:clr>
            <a:srgbClr val="A4A3A4"/>
          </p15:clr>
        </p15:guide>
        <p15:guide id="36" pos="3245">
          <p15:clr>
            <a:srgbClr val="A4A3A4"/>
          </p15:clr>
        </p15:guide>
        <p15:guide id="37" pos="3413">
          <p15:clr>
            <a:srgbClr val="A4A3A4"/>
          </p15:clr>
        </p15:guide>
        <p15:guide id="38" pos="3918">
          <p15:clr>
            <a:srgbClr val="A4A3A4"/>
          </p15:clr>
        </p15:guide>
        <p15:guide id="39" pos="3749">
          <p15:clr>
            <a:srgbClr val="A4A3A4"/>
          </p15:clr>
        </p15:guide>
        <p15:guide id="40" pos="4589">
          <p15:clr>
            <a:srgbClr val="A4A3A4"/>
          </p15:clr>
        </p15:guide>
        <p15:guide id="41" pos="4422">
          <p15:clr>
            <a:srgbClr val="A4A3A4"/>
          </p15:clr>
        </p15:guide>
        <p15:guide id="42" pos="4254">
          <p15:clr>
            <a:srgbClr val="A4A3A4"/>
          </p15:clr>
        </p15:guide>
        <p15:guide id="43" pos="5093">
          <p15:clr>
            <a:srgbClr val="A4A3A4"/>
          </p15:clr>
        </p15:guide>
        <p15:guide id="44" pos="4925">
          <p15:clr>
            <a:srgbClr val="A4A3A4"/>
          </p15:clr>
        </p15:guide>
        <p15:guide id="45" pos="5429">
          <p15:clr>
            <a:srgbClr val="A4A3A4"/>
          </p15:clr>
        </p15:guide>
        <p15:guide id="46" pos="5597">
          <p15:clr>
            <a:srgbClr val="A4A3A4"/>
          </p15:clr>
        </p15:guide>
        <p15:guide id="47" pos="5765">
          <p15:clr>
            <a:srgbClr val="A4A3A4"/>
          </p15:clr>
        </p15:guide>
        <p15:guide id="48" pos="6269">
          <p15:clr>
            <a:srgbClr val="A4A3A4"/>
          </p15:clr>
        </p15:guide>
        <p15:guide id="49" pos="6437">
          <p15:clr>
            <a:srgbClr val="A4A3A4"/>
          </p15:clr>
        </p15:guide>
        <p15:guide id="50" pos="6603">
          <p15:clr>
            <a:srgbClr val="A4A3A4"/>
          </p15:clr>
        </p15:guide>
        <p15:guide id="51" pos="6773">
          <p15:clr>
            <a:srgbClr val="A4A3A4"/>
          </p15:clr>
        </p15:guide>
        <p15:guide id="52" pos="7107">
          <p15:clr>
            <a:srgbClr val="A4A3A4"/>
          </p15:clr>
        </p15:guide>
        <p15:guide id="53" pos="7275">
          <p15:clr>
            <a:srgbClr val="A4A3A4"/>
          </p15:clr>
        </p15:guide>
        <p15:guide id="54" pos="7443">
          <p15:clr>
            <a:srgbClr val="A4A3A4"/>
          </p15:clr>
        </p15:guide>
        <p15:guide id="55" orient="horz" pos="3923">
          <p15:clr>
            <a:srgbClr val="A4A3A4"/>
          </p15:clr>
        </p15:guide>
        <p15:guide id="56" orient="horz" pos="3755">
          <p15:clr>
            <a:srgbClr val="A4A3A4"/>
          </p15:clr>
        </p15:guide>
        <p15:guide id="57" orient="horz" pos="3419">
          <p15:clr>
            <a:srgbClr val="A4A3A4"/>
          </p15:clr>
        </p15:guide>
        <p15:guide id="58" orient="horz" pos="3251">
          <p15:clr>
            <a:srgbClr val="A4A3A4"/>
          </p15:clr>
        </p15:guide>
        <p15:guide id="59" orient="horz" pos="2747">
          <p15:clr>
            <a:srgbClr val="A4A3A4"/>
          </p15:clr>
        </p15:guide>
        <p15:guide id="60" orient="horz" pos="2579">
          <p15:clr>
            <a:srgbClr val="A4A3A4"/>
          </p15:clr>
        </p15:guide>
        <p15:guide id="61" orient="horz" pos="2411">
          <p15:clr>
            <a:srgbClr val="A4A3A4"/>
          </p15:clr>
        </p15:guide>
        <p15:guide id="62" orient="horz" pos="2243">
          <p15:clr>
            <a:srgbClr val="A4A3A4"/>
          </p15:clr>
        </p15:guide>
        <p15:guide id="63" orient="horz" pos="1907">
          <p15:clr>
            <a:srgbClr val="A4A3A4"/>
          </p15:clr>
        </p15:guide>
        <p15:guide id="64" orient="horz" pos="1235">
          <p15:clr>
            <a:srgbClr val="A4A3A4"/>
          </p15:clr>
        </p15:guide>
        <p15:guide id="65" orient="horz" pos="1067">
          <p15:clr>
            <a:srgbClr val="A4A3A4"/>
          </p15:clr>
        </p15:guide>
        <p15:guide id="66" orient="horz" pos="899">
          <p15:clr>
            <a:srgbClr val="A4A3A4"/>
          </p15:clr>
        </p15:guide>
        <p15:guide id="67" orient="horz" pos="395">
          <p15:clr>
            <a:srgbClr val="A4A3A4"/>
          </p15:clr>
        </p15:guide>
        <p15:guide id="68" orient="horz" pos="227">
          <p15:clr>
            <a:srgbClr val="A4A3A4"/>
          </p15:clr>
        </p15:guide>
        <p15:guide id="69" orient="horz" pos="563">
          <p15:clr>
            <a:srgbClr val="A4A3A4"/>
          </p15:clr>
        </p15:guide>
        <p15:guide id="70" orient="horz" pos="1571">
          <p15:clr>
            <a:srgbClr val="A4A3A4"/>
          </p15:clr>
        </p15:guide>
        <p15:guide id="71" orient="horz" pos="1739">
          <p15:clr>
            <a:srgbClr val="A4A3A4"/>
          </p15:clr>
        </p15:guide>
        <p15:guide id="72" orient="horz" pos="3587">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91250967"/>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Lst>
  <p:txStyles>
    <p:titleStyle>
      <a:lvl1pPr algn="l" defTabSz="68539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349" indent="-171349" algn="l" defTabSz="68539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047" indent="-171349" algn="l" defTabSz="68539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6745" indent="-171349" algn="l" defTabSz="68539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199444"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4pPr>
      <a:lvl5pPr marL="1542142"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5pPr>
      <a:lvl6pPr marL="1884840"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6pPr>
      <a:lvl7pPr marL="2227539"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7pPr>
      <a:lvl8pPr marL="2570237"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8pPr>
      <a:lvl9pPr marL="2912935"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685396" rtl="0" eaLnBrk="1" latinLnBrk="0" hangingPunct="1">
        <a:defRPr sz="1300" kern="1200">
          <a:solidFill>
            <a:schemeClr val="tx1"/>
          </a:solidFill>
          <a:latin typeface="+mn-lt"/>
          <a:ea typeface="+mn-ea"/>
          <a:cs typeface="+mn-cs"/>
        </a:defRPr>
      </a:lvl1pPr>
      <a:lvl2pPr marL="342697" algn="l" defTabSz="685396" rtl="0" eaLnBrk="1" latinLnBrk="0" hangingPunct="1">
        <a:defRPr sz="1300" kern="1200">
          <a:solidFill>
            <a:schemeClr val="tx1"/>
          </a:solidFill>
          <a:latin typeface="+mn-lt"/>
          <a:ea typeface="+mn-ea"/>
          <a:cs typeface="+mn-cs"/>
        </a:defRPr>
      </a:lvl2pPr>
      <a:lvl3pPr marL="685396" algn="l" defTabSz="685396" rtl="0" eaLnBrk="1" latinLnBrk="0" hangingPunct="1">
        <a:defRPr sz="1300" kern="1200">
          <a:solidFill>
            <a:schemeClr val="tx1"/>
          </a:solidFill>
          <a:latin typeface="+mn-lt"/>
          <a:ea typeface="+mn-ea"/>
          <a:cs typeface="+mn-cs"/>
        </a:defRPr>
      </a:lvl3pPr>
      <a:lvl4pPr marL="1028096" algn="l" defTabSz="685396" rtl="0" eaLnBrk="1" latinLnBrk="0" hangingPunct="1">
        <a:defRPr sz="1300" kern="1200">
          <a:solidFill>
            <a:schemeClr val="tx1"/>
          </a:solidFill>
          <a:latin typeface="+mn-lt"/>
          <a:ea typeface="+mn-ea"/>
          <a:cs typeface="+mn-cs"/>
        </a:defRPr>
      </a:lvl4pPr>
      <a:lvl5pPr marL="1370794" algn="l" defTabSz="685396" rtl="0" eaLnBrk="1" latinLnBrk="0" hangingPunct="1">
        <a:defRPr sz="1300" kern="1200">
          <a:solidFill>
            <a:schemeClr val="tx1"/>
          </a:solidFill>
          <a:latin typeface="+mn-lt"/>
          <a:ea typeface="+mn-ea"/>
          <a:cs typeface="+mn-cs"/>
        </a:defRPr>
      </a:lvl5pPr>
      <a:lvl6pPr marL="1713492" algn="l" defTabSz="685396" rtl="0" eaLnBrk="1" latinLnBrk="0" hangingPunct="1">
        <a:defRPr sz="1300" kern="1200">
          <a:solidFill>
            <a:schemeClr val="tx1"/>
          </a:solidFill>
          <a:latin typeface="+mn-lt"/>
          <a:ea typeface="+mn-ea"/>
          <a:cs typeface="+mn-cs"/>
        </a:defRPr>
      </a:lvl6pPr>
      <a:lvl7pPr marL="2056190" algn="l" defTabSz="685396" rtl="0" eaLnBrk="1" latinLnBrk="0" hangingPunct="1">
        <a:defRPr sz="1300" kern="1200">
          <a:solidFill>
            <a:schemeClr val="tx1"/>
          </a:solidFill>
          <a:latin typeface="+mn-lt"/>
          <a:ea typeface="+mn-ea"/>
          <a:cs typeface="+mn-cs"/>
        </a:defRPr>
      </a:lvl7pPr>
      <a:lvl8pPr marL="2398888" algn="l" defTabSz="685396" rtl="0" eaLnBrk="1" latinLnBrk="0" hangingPunct="1">
        <a:defRPr sz="1300" kern="1200">
          <a:solidFill>
            <a:schemeClr val="tx1"/>
          </a:solidFill>
          <a:latin typeface="+mn-lt"/>
          <a:ea typeface="+mn-ea"/>
          <a:cs typeface="+mn-cs"/>
        </a:defRPr>
      </a:lvl8pPr>
      <a:lvl9pPr marL="2741587" algn="l" defTabSz="685396"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jpeg"/><Relationship Id="rId7"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6.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code.org/promote"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4.xml"/><Relationship Id="rId1" Type="http://schemas.openxmlformats.org/officeDocument/2006/relationships/slideLayout" Target="../slideLayouts/slideLayout18.xml"/><Relationship Id="rId4" Type="http://schemas.openxmlformats.org/officeDocument/2006/relationships/chart" Target="../charts/char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ADBC"/>
        </a:solidFill>
        <a:effectLst/>
      </p:bgPr>
    </p:bg>
    <p:spTree>
      <p:nvGrpSpPr>
        <p:cNvPr id="1" name=""/>
        <p:cNvGrpSpPr/>
        <p:nvPr/>
      </p:nvGrpSpPr>
      <p:grpSpPr>
        <a:xfrm>
          <a:off x="0" y="0"/>
          <a:ext cx="0" cy="0"/>
          <a:chOff x="0" y="0"/>
          <a:chExt cx="0" cy="0"/>
        </a:xfrm>
      </p:grpSpPr>
      <p:sp>
        <p:nvSpPr>
          <p:cNvPr id="2" name="TextBox 1"/>
          <p:cNvSpPr txBox="1"/>
          <p:nvPr/>
        </p:nvSpPr>
        <p:spPr>
          <a:xfrm>
            <a:off x="286378" y="1848492"/>
            <a:ext cx="8571244" cy="1446516"/>
          </a:xfrm>
          <a:prstGeom prst="rect">
            <a:avLst/>
          </a:prstGeom>
          <a:noFill/>
        </p:spPr>
        <p:txBody>
          <a:bodyPr wrap="square" lIns="91406" tIns="45703" rIns="91406" bIns="45703" rtlCol="0">
            <a:spAutoFit/>
          </a:bodyPr>
          <a:lstStyle/>
          <a:p>
            <a:pPr algn="ctr"/>
            <a:r>
              <a:rPr lang="en-US" sz="4400" b="1" dirty="0">
                <a:solidFill>
                  <a:schemeClr val="bg1"/>
                </a:solidFill>
                <a:latin typeface="Verdana" panose="020B0604030504040204" pitchFamily="34" charset="0"/>
                <a:ea typeface="Verdana" panose="020B0604030504040204" pitchFamily="34" charset="0"/>
                <a:cs typeface="Verdana" panose="020B0604030504040204" pitchFamily="34" charset="0"/>
              </a:rPr>
              <a:t>Computers and software are changing everything…</a:t>
            </a:r>
          </a:p>
        </p:txBody>
      </p:sp>
    </p:spTree>
    <p:extLst>
      <p:ext uri="{BB962C8B-B14F-4D97-AF65-F5344CB8AC3E}">
        <p14:creationId xmlns:p14="http://schemas.microsoft.com/office/powerpoint/2010/main" val="29402933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91685"/>
            <a:ext cx="8229600" cy="1446516"/>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vocational</a:t>
            </a:r>
          </a:p>
        </p:txBody>
      </p:sp>
      <p:sp>
        <p:nvSpPr>
          <p:cNvPr id="5" name="TextBox 4"/>
          <p:cNvSpPr txBox="1"/>
          <p:nvPr/>
        </p:nvSpPr>
        <p:spPr>
          <a:xfrm>
            <a:off x="0" y="221063"/>
            <a:ext cx="9144000" cy="830987"/>
          </a:xfrm>
          <a:prstGeom prst="rect">
            <a:avLst/>
          </a:prstGeom>
          <a:solidFill>
            <a:srgbClr val="00ADBC"/>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037433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91685"/>
            <a:ext cx="8229600" cy="2800732"/>
          </a:xfrm>
          <a:prstGeom prst="rect">
            <a:avLst/>
          </a:prstGeom>
          <a:noFill/>
        </p:spPr>
        <p:txBody>
          <a:bodyPr wrap="square" lIns="91406" tIns="45703" rIns="91406" bIns="45703" rtlCol="0">
            <a:spAutoFit/>
          </a:bodyPr>
          <a:lstStyle/>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vocational</a:t>
            </a:r>
            <a:endPar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endParaRPr>
          </a:p>
          <a:p>
            <a:pPr algn="ctr"/>
            <a:r>
              <a:rPr lang="en-US" sz="4400" b="1" dirty="0">
                <a:solidFill>
                  <a:srgbClr val="00ADBC"/>
                </a:solidFill>
                <a:latin typeface="Verdana" panose="020B0604030504040204" pitchFamily="34" charset="0"/>
                <a:ea typeface="Verdana" panose="020B0604030504040204" pitchFamily="34" charset="0"/>
                <a:cs typeface="Verdana" panose="020B0604030504040204" pitchFamily="34" charset="0"/>
              </a:rPr>
              <a:t>Computer science is foundational</a:t>
            </a:r>
          </a:p>
        </p:txBody>
      </p:sp>
    </p:spTree>
    <p:extLst>
      <p:ext uri="{BB962C8B-B14F-4D97-AF65-F5344CB8AC3E}">
        <p14:creationId xmlns:p14="http://schemas.microsoft.com/office/powerpoint/2010/main" val="1355365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1" name="image2.jpeg"/>
          <p:cNvPicPr/>
          <p:nvPr/>
        </p:nvPicPr>
        <p:blipFill rotWithShape="1">
          <a:blip r:embed="rId3" cstate="email">
            <a:extLst>
              <a:ext uri="{28A0092B-C50C-407E-A947-70E740481C1C}">
                <a14:useLocalDpi xmlns:a14="http://schemas.microsoft.com/office/drawing/2010/main"/>
              </a:ext>
            </a:extLst>
          </a:blip>
          <a:srcRect l="38013" t="1047" r="8651" b="92"/>
          <a:stretch/>
        </p:blipFill>
        <p:spPr>
          <a:xfrm>
            <a:off x="7244703" y="3146897"/>
            <a:ext cx="1706572" cy="1778302"/>
          </a:xfrm>
          <a:prstGeom prst="rect">
            <a:avLst/>
          </a:prstGeom>
          <a:ln w="12700">
            <a:miter lim="400000"/>
          </a:ln>
        </p:spPr>
      </p:pic>
      <p:pic>
        <p:nvPicPr>
          <p:cNvPr id="5" name="Picture 4"/>
          <p:cNvPicPr>
            <a:picLocks noChangeAspect="1"/>
          </p:cNvPicPr>
          <p:nvPr/>
        </p:nvPicPr>
        <p:blipFill rotWithShape="1">
          <a:blip r:embed="rId4" cstate="email">
            <a:extLst>
              <a:ext uri="{28A0092B-C50C-407E-A947-70E740481C1C}">
                <a14:useLocalDpi xmlns:a14="http://schemas.microsoft.com/office/drawing/2010/main"/>
              </a:ext>
            </a:extLst>
          </a:blip>
          <a:srcRect l="9027" t="-355" r="26396" b="-263"/>
          <a:stretch/>
        </p:blipFill>
        <p:spPr>
          <a:xfrm>
            <a:off x="201930" y="3146898"/>
            <a:ext cx="1708209" cy="1778302"/>
          </a:xfrm>
          <a:prstGeom prst="rect">
            <a:avLst/>
          </a:prstGeom>
        </p:spPr>
      </p:pic>
      <p:pic>
        <p:nvPicPr>
          <p:cNvPr id="8" name="Picture 7"/>
          <p:cNvPicPr>
            <a:picLocks noChangeAspect="1"/>
          </p:cNvPicPr>
          <p:nvPr/>
        </p:nvPicPr>
        <p:blipFill rotWithShape="1">
          <a:blip r:embed="rId5" cstate="email">
            <a:extLst>
              <a:ext uri="{28A0092B-C50C-407E-A947-70E740481C1C}">
                <a14:useLocalDpi xmlns:a14="http://schemas.microsoft.com/office/drawing/2010/main"/>
              </a:ext>
            </a:extLst>
          </a:blip>
          <a:srcRect l="12252" t="240" r="37616" b="-260"/>
          <a:stretch/>
        </p:blipFill>
        <p:spPr>
          <a:xfrm>
            <a:off x="1963106" y="3142121"/>
            <a:ext cx="1708291" cy="1783078"/>
          </a:xfrm>
          <a:prstGeom prst="rect">
            <a:avLst/>
          </a:prstGeom>
        </p:spPr>
      </p:pic>
      <p:pic>
        <p:nvPicPr>
          <p:cNvPr id="9" name="Picture 8"/>
          <p:cNvPicPr>
            <a:picLocks noChangeAspect="1"/>
          </p:cNvPicPr>
          <p:nvPr/>
        </p:nvPicPr>
        <p:blipFill rotWithShape="1">
          <a:blip r:embed="rId6" cstate="email">
            <a:extLst>
              <a:ext uri="{28A0092B-C50C-407E-A947-70E740481C1C}">
                <a14:useLocalDpi xmlns:a14="http://schemas.microsoft.com/office/drawing/2010/main"/>
              </a:ext>
            </a:extLst>
          </a:blip>
          <a:srcRect l="43231" t="1044" r="11025" b="439"/>
          <a:stretch/>
        </p:blipFill>
        <p:spPr>
          <a:xfrm>
            <a:off x="3724364" y="3146898"/>
            <a:ext cx="1707833" cy="1778302"/>
          </a:xfrm>
          <a:prstGeom prst="rect">
            <a:avLst/>
          </a:prstGeom>
        </p:spPr>
      </p:pic>
      <p:pic>
        <p:nvPicPr>
          <p:cNvPr id="6" name="Picture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951869" y="1139807"/>
            <a:ext cx="2292241" cy="1862369"/>
          </a:xfrm>
          <a:prstGeom prst="rect">
            <a:avLst/>
          </a:prstGeom>
        </p:spPr>
      </p:pic>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7615" y="1283901"/>
            <a:ext cx="3166842" cy="1813748"/>
          </a:xfrm>
          <a:prstGeom prst="rect">
            <a:avLst/>
          </a:prstGeom>
        </p:spPr>
      </p:pic>
      <p:pic>
        <p:nvPicPr>
          <p:cNvPr id="23" name="Picture 22"/>
          <p:cNvPicPr>
            <a:picLocks/>
          </p:cNvPicPr>
          <p:nvPr/>
        </p:nvPicPr>
        <p:blipFill rotWithShape="1">
          <a:blip r:embed="rId9" cstate="email">
            <a:extLst>
              <a:ext uri="{28A0092B-C50C-407E-A947-70E740481C1C}">
                <a14:useLocalDpi xmlns:a14="http://schemas.microsoft.com/office/drawing/2010/main"/>
              </a:ext>
            </a:extLst>
          </a:blip>
          <a:srcRect l="14262" t="-442" r="27578" b="478"/>
          <a:stretch/>
        </p:blipFill>
        <p:spPr>
          <a:xfrm>
            <a:off x="5485164" y="3146897"/>
            <a:ext cx="1707689" cy="1781897"/>
          </a:xfrm>
          <a:prstGeom prst="rect">
            <a:avLst/>
          </a:prstGeom>
        </p:spPr>
      </p:pic>
      <p:pic>
        <p:nvPicPr>
          <p:cNvPr id="7" name="Picture 6"/>
          <p:cNvPicPr>
            <a:picLocks noChangeAspect="1"/>
          </p:cNvPicPr>
          <p:nvPr/>
        </p:nvPicPr>
        <p:blipFill>
          <a:blip r:embed="rId10"/>
          <a:stretch>
            <a:fillRect/>
          </a:stretch>
        </p:blipFill>
        <p:spPr>
          <a:xfrm>
            <a:off x="3671397" y="1191054"/>
            <a:ext cx="3407183" cy="1849613"/>
          </a:xfrm>
          <a:prstGeom prst="rect">
            <a:avLst/>
          </a:prstGeom>
        </p:spPr>
      </p:pic>
      <p:sp>
        <p:nvSpPr>
          <p:cNvPr id="11"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Technology affects </a:t>
            </a:r>
            <a:r>
              <a:rPr lang="en-US" sz="3200" b="1" i="1" dirty="0">
                <a:solidFill>
                  <a:srgbClr val="5B6770"/>
                </a:solidFill>
                <a:latin typeface="Verdana" panose="020B0604030504040204" pitchFamily="34" charset="0"/>
                <a:ea typeface="Verdana" panose="020B0604030504040204" pitchFamily="34" charset="0"/>
                <a:cs typeface="Verdana" panose="020B0604030504040204" pitchFamily="34" charset="0"/>
              </a:rPr>
              <a:t>every </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field</a:t>
            </a:r>
          </a:p>
        </p:txBody>
      </p:sp>
    </p:spTree>
    <p:extLst>
      <p:ext uri="{BB962C8B-B14F-4D97-AF65-F5344CB8AC3E}">
        <p14:creationId xmlns:p14="http://schemas.microsoft.com/office/powerpoint/2010/main" val="1406797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5517" y="2138201"/>
            <a:ext cx="5140481" cy="2816752"/>
          </a:xfrm>
          <a:prstGeom prst="rect">
            <a:avLst/>
          </a:prstGeom>
        </p:spPr>
      </p:pic>
      <p:sp>
        <p:nvSpPr>
          <p:cNvPr id="4" name="Title 1"/>
          <p:cNvSpPr txBox="1">
            <a:spLocks/>
          </p:cNvSpPr>
          <p:nvPr/>
        </p:nvSpPr>
        <p:spPr>
          <a:xfrm>
            <a:off x="320701" y="85213"/>
            <a:ext cx="8502598" cy="1982650"/>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Every 21</a:t>
            </a:r>
            <a:r>
              <a:rPr lang="en-US" sz="3200" b="1" baseline="30000" dirty="0">
                <a:solidFill>
                  <a:srgbClr val="5B6770"/>
                </a:solidFill>
                <a:latin typeface="Verdana" panose="020B0604030504040204" pitchFamily="34" charset="0"/>
                <a:ea typeface="Verdana" panose="020B0604030504040204" pitchFamily="34" charset="0"/>
                <a:cs typeface="Verdana" panose="020B0604030504040204" pitchFamily="34" charset="0"/>
              </a:rPr>
              <a:t>st</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 century student should have a chance to learn about algorithms</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how to make </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apps</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a:t>
            </a:r>
          </a:p>
          <a:p>
            <a:pPr algn="ct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and how the </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internet</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works. </a:t>
            </a:r>
            <a:endParaRPr lang="en-US" sz="2800" dirty="0"/>
          </a:p>
        </p:txBody>
      </p:sp>
    </p:spTree>
    <p:extLst>
      <p:ext uri="{BB962C8B-B14F-4D97-AF65-F5344CB8AC3E}">
        <p14:creationId xmlns:p14="http://schemas.microsoft.com/office/powerpoint/2010/main" val="1977597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81103"/>
            <a:ext cx="8229600" cy="2800732"/>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The tech industry is desperately trying to hire computer programmers in California</a:t>
            </a:r>
          </a:p>
        </p:txBody>
      </p:sp>
      <p:sp>
        <p:nvSpPr>
          <p:cNvPr id="4" name="TextBox 3"/>
          <p:cNvSpPr txBox="1"/>
          <p:nvPr/>
        </p:nvSpPr>
        <p:spPr>
          <a:xfrm>
            <a:off x="0" y="221063"/>
            <a:ext cx="9144000" cy="830987"/>
          </a:xfrm>
          <a:prstGeom prst="rect">
            <a:avLst/>
          </a:prstGeom>
          <a:solidFill>
            <a:srgbClr val="7665A0"/>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577478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81101"/>
            <a:ext cx="8229600" cy="2800732"/>
          </a:xfrm>
          <a:prstGeom prst="rect">
            <a:avLst/>
          </a:prstGeom>
          <a:noFill/>
        </p:spPr>
        <p:txBody>
          <a:bodyPr wrap="square" lIns="91406" tIns="45703" rIns="91406" bIns="45703" rtlCol="0">
            <a:spAutoFit/>
          </a:bodyPr>
          <a:lstStyle/>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The tech</a:t>
            </a: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 </a:t>
            </a:r>
            <a:r>
              <a:rPr lang="en-US" sz="4400" b="1" dirty="0">
                <a:solidFill>
                  <a:srgbClr val="7665A0"/>
                </a:solidFill>
                <a:latin typeface="Verdana" panose="020B0604030504040204" pitchFamily="34" charset="0"/>
                <a:ea typeface="Verdana" panose="020B0604030504040204" pitchFamily="34" charset="0"/>
                <a:cs typeface="Verdana" panose="020B0604030504040204" pitchFamily="34" charset="0"/>
              </a:rPr>
              <a:t>every </a:t>
            </a:r>
            <a:r>
              <a:rPr lang="en-US" sz="4400" dirty="0">
                <a:solidFill>
                  <a:srgbClr val="7665A0"/>
                </a:solidFill>
                <a:latin typeface="Verdana" panose="020B0604030504040204" pitchFamily="34" charset="0"/>
                <a:ea typeface="Verdana" panose="020B0604030504040204" pitchFamily="34" charset="0"/>
                <a:cs typeface="Verdana" panose="020B0604030504040204" pitchFamily="34" charset="0"/>
              </a:rPr>
              <a:t>industry is desperately trying to hire computer programmers </a:t>
            </a: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in California</a:t>
            </a: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 </a:t>
            </a:r>
            <a:r>
              <a:rPr lang="en-US" sz="4400" b="1" dirty="0">
                <a:solidFill>
                  <a:srgbClr val="7665A0"/>
                </a:solidFill>
                <a:latin typeface="Verdana" panose="020B0604030504040204" pitchFamily="34" charset="0"/>
                <a:ea typeface="Verdana" panose="020B0604030504040204" pitchFamily="34" charset="0"/>
                <a:cs typeface="Verdana" panose="020B0604030504040204" pitchFamily="34" charset="0"/>
              </a:rPr>
              <a:t>everywhere</a:t>
            </a:r>
          </a:p>
        </p:txBody>
      </p:sp>
    </p:spTree>
    <p:extLst>
      <p:ext uri="{BB962C8B-B14F-4D97-AF65-F5344CB8AC3E}">
        <p14:creationId xmlns:p14="http://schemas.microsoft.com/office/powerpoint/2010/main" val="4259290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0" y="0"/>
            <a:ext cx="6463145" cy="9419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spcCol="0" rtlCol="0" anchor="ctr"/>
          <a:lstStyle/>
          <a:p>
            <a:pPr algn="ctr"/>
            <a:r>
              <a:rPr lang="en-US" sz="1400" dirty="0">
                <a:latin typeface="Verdana" panose="020B0604030504040204" pitchFamily="34" charset="0"/>
                <a:ea typeface="Verdana" panose="020B0604030504040204" pitchFamily="34" charset="0"/>
                <a:cs typeface="Verdana" panose="020B0604030504040204" pitchFamily="34" charset="0"/>
              </a:rPr>
              <a:t>To present this slide – right-click it in the slide-sorter and un-hide it. </a:t>
            </a:r>
          </a:p>
          <a:p>
            <a:pPr algn="ctr"/>
            <a:r>
              <a:rPr lang="en-US" sz="1400" dirty="0">
                <a:latin typeface="Verdana" panose="020B0604030504040204" pitchFamily="34" charset="0"/>
                <a:ea typeface="Verdana" panose="020B0604030504040204" pitchFamily="34" charset="0"/>
                <a:cs typeface="Verdana" panose="020B0604030504040204" pitchFamily="34" charset="0"/>
              </a:rPr>
              <a:t>And update with local stats by filing in the [bracketed] text below using data for your state fact-sheets at </a:t>
            </a:r>
            <a:r>
              <a:rPr lang="en-US" sz="1400" dirty="0">
                <a:latin typeface="Verdana" panose="020B0604030504040204" pitchFamily="34" charset="0"/>
                <a:ea typeface="Verdana" panose="020B0604030504040204" pitchFamily="34" charset="0"/>
                <a:cs typeface="Verdana" panose="020B0604030504040204" pitchFamily="34" charset="0"/>
                <a:hlinkClick r:id="rId3"/>
              </a:rPr>
              <a:t>http://code.org/promote</a:t>
            </a:r>
            <a:r>
              <a:rPr lang="en-US" sz="1400" dirty="0">
                <a:latin typeface="Verdana" panose="020B0604030504040204" pitchFamily="34" charset="0"/>
                <a:ea typeface="Verdana" panose="020B0604030504040204" pitchFamily="34" charset="0"/>
                <a:cs typeface="Verdana" panose="020B0604030504040204" pitchFamily="34" charset="0"/>
              </a:rPr>
              <a:t> </a:t>
            </a:r>
          </a:p>
        </p:txBody>
      </p:sp>
      <p:sp>
        <p:nvSpPr>
          <p:cNvPr id="5" name="Rectangle 4"/>
          <p:cNvSpPr/>
          <p:nvPr/>
        </p:nvSpPr>
        <p:spPr>
          <a:xfrm>
            <a:off x="2840182" y="4779563"/>
            <a:ext cx="6176757" cy="276965"/>
          </a:xfrm>
          <a:prstGeom prst="rect">
            <a:avLst/>
          </a:prstGeom>
        </p:spPr>
        <p:txBody>
          <a:bodyPr wrap="square" lIns="91406" tIns="45703" rIns="91406" bIns="45703">
            <a:spAutoFit/>
          </a:bodyPr>
          <a:lstStyle/>
          <a:p>
            <a:pPr algn="r">
              <a:lnSpc>
                <a:spcPct val="100000"/>
              </a:lnSpc>
            </a:pPr>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Sources: Conference Board, National Science Foundation, College Board</a:t>
            </a:r>
          </a:p>
        </p:txBody>
      </p:sp>
      <p:sp>
        <p:nvSpPr>
          <p:cNvPr id="6" name="TextBox 5"/>
          <p:cNvSpPr txBox="1"/>
          <p:nvPr/>
        </p:nvSpPr>
        <p:spPr>
          <a:xfrm>
            <a:off x="101600" y="1181101"/>
            <a:ext cx="9042400" cy="2985398"/>
          </a:xfrm>
          <a:prstGeom prst="rect">
            <a:avLst/>
          </a:prstGeom>
          <a:noFill/>
        </p:spPr>
        <p:txBody>
          <a:bodyPr wrap="square" lIns="91406" tIns="45703" rIns="91406" bIns="45703" rtlCol="0">
            <a:spAutoFit/>
          </a:bodyPr>
          <a:lstStyle/>
          <a:p>
            <a:r>
              <a:rPr lang="en-US" sz="4000" b="1" dirty="0">
                <a:solidFill>
                  <a:srgbClr val="5B6770"/>
                </a:solidFill>
                <a:latin typeface="Verdana" panose="020B0604030504040204" pitchFamily="34" charset="0"/>
                <a:ea typeface="Verdana" panose="020B0604030504040204" pitchFamily="34" charset="0"/>
                <a:cs typeface="Verdana" panose="020B0604030504040204" pitchFamily="34" charset="0"/>
              </a:rPr>
              <a:t>The picture in [YOUR STATE]:</a:t>
            </a:r>
          </a:p>
          <a:p>
            <a:r>
              <a:rPr lang="en-US" sz="3600" dirty="0">
                <a:solidFill>
                  <a:srgbClr val="5B6770"/>
                </a:solidFill>
                <a:latin typeface="Verdana" panose="020B0604030504040204" pitchFamily="34" charset="0"/>
                <a:ea typeface="Verdana" panose="020B0604030504040204" pitchFamily="34" charset="0"/>
                <a:cs typeface="Verdana" panose="020B0604030504040204" pitchFamily="34" charset="0"/>
              </a:rPr>
              <a:t>[insert #] open computing jobs</a:t>
            </a:r>
          </a:p>
          <a:p>
            <a:r>
              <a:rPr lang="en-US" sz="3600" dirty="0">
                <a:solidFill>
                  <a:srgbClr val="5B6770"/>
                </a:solidFill>
                <a:latin typeface="Verdana" panose="020B0604030504040204" pitchFamily="34" charset="0"/>
                <a:ea typeface="Verdana" panose="020B0604030504040204" pitchFamily="34" charset="0"/>
                <a:cs typeface="Verdana" panose="020B0604030504040204" pitchFamily="34" charset="0"/>
              </a:rPr>
              <a:t>[insert #] computer science graduates</a:t>
            </a:r>
            <a:r>
              <a:rPr lang="en-US" sz="4000" dirty="0">
                <a:solidFill>
                  <a:srgbClr val="5B6770"/>
                </a:solidFill>
                <a:latin typeface="Verdana" panose="020B0604030504040204" pitchFamily="34" charset="0"/>
                <a:ea typeface="Verdana" panose="020B0604030504040204" pitchFamily="34" charset="0"/>
                <a:cs typeface="Verdana" panose="020B0604030504040204" pitchFamily="34" charset="0"/>
              </a:rPr>
              <a:t> </a:t>
            </a:r>
          </a:p>
          <a:p>
            <a:r>
              <a:rPr lang="en-US" sz="3600" dirty="0">
                <a:solidFill>
                  <a:srgbClr val="5B6770"/>
                </a:solidFill>
                <a:latin typeface="Verdana" panose="020B0604030504040204" pitchFamily="34" charset="0"/>
                <a:ea typeface="Verdana" panose="020B0604030504040204" pitchFamily="34" charset="0"/>
                <a:cs typeface="Verdana" panose="020B0604030504040204" pitchFamily="34" charset="0"/>
              </a:rPr>
              <a:t>[insert #] high schools teach AP CS</a:t>
            </a:r>
          </a:p>
        </p:txBody>
      </p:sp>
      <p:sp>
        <p:nvSpPr>
          <p:cNvPr id="2" name="Rectangle 1"/>
          <p:cNvSpPr/>
          <p:nvPr/>
        </p:nvSpPr>
        <p:spPr>
          <a:xfrm>
            <a:off x="4479667" y="2425556"/>
            <a:ext cx="243978" cy="292388"/>
          </a:xfrm>
          <a:prstGeom prst="rect">
            <a:avLst/>
          </a:prstGeom>
        </p:spPr>
        <p:txBody>
          <a:bodyPr wrap="none">
            <a:spAutoFit/>
          </a:bodyPr>
          <a:lstStyle/>
          <a:p>
            <a:r>
              <a:rPr lang="en-US" dirty="0">
                <a:latin typeface="Verdana" panose="020B0604030504040204" pitchFamily="34" charset="0"/>
                <a:ea typeface="Verdana" panose="020B0604030504040204" pitchFamily="34" charset="0"/>
                <a:cs typeface="Verdana" panose="020B0604030504040204" pitchFamily="34" charset="0"/>
              </a:rPr>
              <a:t> </a:t>
            </a:r>
          </a:p>
        </p:txBody>
      </p:sp>
      <p:sp>
        <p:nvSpPr>
          <p:cNvPr id="3" name="Rectangle 2"/>
          <p:cNvSpPr/>
          <p:nvPr/>
        </p:nvSpPr>
        <p:spPr>
          <a:xfrm>
            <a:off x="4479667" y="2425556"/>
            <a:ext cx="243978" cy="292388"/>
          </a:xfrm>
          <a:prstGeom prst="rect">
            <a:avLst/>
          </a:prstGeom>
        </p:spPr>
        <p:txBody>
          <a:bodyPr wrap="none">
            <a:spAutoFit/>
          </a:bodyPr>
          <a:lstStyle/>
          <a:p>
            <a:r>
              <a:rPr lang="en-US" dirty="0">
                <a:latin typeface="Verdana" panose="020B0604030504040204" pitchFamily="34" charset="0"/>
                <a:ea typeface="Verdana" panose="020B0604030504040204" pitchFamily="34" charset="0"/>
                <a:cs typeface="Verdana" panose="020B0604030504040204" pitchFamily="34" charset="0"/>
              </a:rPr>
              <a:t> </a:t>
            </a:r>
          </a:p>
        </p:txBody>
      </p:sp>
      <p:sp>
        <p:nvSpPr>
          <p:cNvPr id="7" name="Rectangle 6"/>
          <p:cNvSpPr/>
          <p:nvPr/>
        </p:nvSpPr>
        <p:spPr>
          <a:xfrm>
            <a:off x="4479667" y="2425556"/>
            <a:ext cx="243978" cy="292388"/>
          </a:xfrm>
          <a:prstGeom prst="rect">
            <a:avLst/>
          </a:prstGeom>
        </p:spPr>
        <p:txBody>
          <a:bodyPr wrap="none">
            <a:spAutoFit/>
          </a:bodyPr>
          <a:lstStyle/>
          <a:p>
            <a:r>
              <a:rPr lang="en-US" dirty="0">
                <a:latin typeface="Verdana" panose="020B0604030504040204" pitchFamily="34" charset="0"/>
                <a:ea typeface="Verdana" panose="020B0604030504040204" pitchFamily="34" charset="0"/>
                <a:cs typeface="Verdana" panose="020B0604030504040204" pitchFamily="34" charset="0"/>
              </a:rPr>
              <a:t> </a:t>
            </a:r>
          </a:p>
        </p:txBody>
      </p:sp>
      <p:sp>
        <p:nvSpPr>
          <p:cNvPr id="8" name="Rectangle 7"/>
          <p:cNvSpPr/>
          <p:nvPr/>
        </p:nvSpPr>
        <p:spPr>
          <a:xfrm>
            <a:off x="4479667" y="2425556"/>
            <a:ext cx="243978" cy="292388"/>
          </a:xfrm>
          <a:prstGeom prst="rect">
            <a:avLst/>
          </a:prstGeom>
        </p:spPr>
        <p:txBody>
          <a:bodyPr wrap="none">
            <a:spAutoFit/>
          </a:bodyPr>
          <a:lstStyle/>
          <a:p>
            <a:r>
              <a:rPr lang="en-US" dirty="0">
                <a:latin typeface="Verdana" panose="020B0604030504040204" pitchFamily="34" charset="0"/>
                <a:ea typeface="Verdana" panose="020B0604030504040204" pitchFamily="34" charset="0"/>
                <a:cs typeface="Verdana" panose="020B0604030504040204" pitchFamily="34" charset="0"/>
              </a:rPr>
              <a:t> </a:t>
            </a:r>
          </a:p>
        </p:txBody>
      </p:sp>
    </p:spTree>
    <p:extLst>
      <p:ext uri="{BB962C8B-B14F-4D97-AF65-F5344CB8AC3E}">
        <p14:creationId xmlns:p14="http://schemas.microsoft.com/office/powerpoint/2010/main" val="996672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059" y="1357440"/>
            <a:ext cx="7612849" cy="2453076"/>
          </a:xfrm>
          <a:prstGeom prst="rect">
            <a:avLst/>
          </a:prstGeom>
        </p:spPr>
      </p:pic>
      <p:sp>
        <p:nvSpPr>
          <p:cNvPr id="7" name="Title 1"/>
          <p:cNvSpPr txBox="1">
            <a:spLocks/>
          </p:cNvSpPr>
          <p:nvPr/>
        </p:nvSpPr>
        <p:spPr>
          <a:xfrm>
            <a:off x="102043" y="3946768"/>
            <a:ext cx="8943109" cy="970084"/>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800" dirty="0">
                <a:solidFill>
                  <a:srgbClr val="5B6770"/>
                </a:solidFill>
                <a:latin typeface="Verdana" panose="020B0604030504040204" pitchFamily="34" charset="0"/>
                <a:ea typeface="Verdana" panose="020B0604030504040204" pitchFamily="34" charset="0"/>
                <a:cs typeface="Verdana" panose="020B0604030504040204" pitchFamily="34" charset="0"/>
              </a:rPr>
              <a:t>believe offering computer science is more or equally as important as any required course.</a:t>
            </a:r>
          </a:p>
        </p:txBody>
      </p:sp>
      <p:sp>
        <p:nvSpPr>
          <p:cNvPr id="8"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83% of parents</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and </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64% of principals</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in rural and small towns</a:t>
            </a:r>
          </a:p>
        </p:txBody>
      </p:sp>
    </p:spTree>
    <p:extLst>
      <p:ext uri="{BB962C8B-B14F-4D97-AF65-F5344CB8AC3E}">
        <p14:creationId xmlns:p14="http://schemas.microsoft.com/office/powerpoint/2010/main" val="3194643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Rectangle 2"/>
          <p:cNvSpPr/>
          <p:nvPr/>
        </p:nvSpPr>
        <p:spPr>
          <a:xfrm>
            <a:off x="7453898" y="4870339"/>
            <a:ext cx="1608064" cy="276965"/>
          </a:xfrm>
          <a:prstGeom prst="rect">
            <a:avLst/>
          </a:prstGeom>
        </p:spPr>
        <p:txBody>
          <a:bodyPr wrap="none" lIns="91406" tIns="45703" rIns="91406" bIns="45703">
            <a:spAutoFit/>
          </a:bodyPr>
          <a:lstStyle/>
          <a:p>
            <a:pPr>
              <a:lnSpc>
                <a:spcPct val="100000"/>
              </a:lnSpc>
            </a:pPr>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Source: Brookings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8884" y="1330699"/>
            <a:ext cx="6285163" cy="3743527"/>
          </a:xfrm>
          <a:prstGeom prst="rect">
            <a:avLst/>
          </a:prstGeom>
        </p:spPr>
      </p:pic>
      <p:sp>
        <p:nvSpPr>
          <p:cNvPr id="7"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The value of a computer science education</a:t>
            </a:r>
          </a:p>
        </p:txBody>
      </p:sp>
    </p:spTree>
    <p:extLst>
      <p:ext uri="{BB962C8B-B14F-4D97-AF65-F5344CB8AC3E}">
        <p14:creationId xmlns:p14="http://schemas.microsoft.com/office/powerpoint/2010/main" val="33925659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itle 1"/>
          <p:cNvSpPr txBox="1">
            <a:spLocks/>
          </p:cNvSpPr>
          <p:nvPr/>
        </p:nvSpPr>
        <p:spPr>
          <a:xfrm>
            <a:off x="5330651" y="1653704"/>
            <a:ext cx="3584749" cy="2753196"/>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400" b="1" dirty="0">
                <a:solidFill>
                  <a:srgbClr val="5B6770"/>
                </a:solidFill>
                <a:latin typeface="Verdana" panose="020B0604030504040204" pitchFamily="34" charset="0"/>
                <a:ea typeface="Verdana" panose="020B0604030504040204" pitchFamily="34" charset="0"/>
                <a:cs typeface="Verdana" panose="020B0604030504040204" pitchFamily="34" charset="0"/>
              </a:rPr>
              <a:t>500,000 current openings:</a:t>
            </a:r>
            <a:r>
              <a:rPr lang="en-US" sz="2400" dirty="0">
                <a:solidFill>
                  <a:srgbClr val="5B6770"/>
                </a:solidFill>
                <a:latin typeface="Verdana" panose="020B0604030504040204" pitchFamily="34" charset="0"/>
                <a:ea typeface="Verdana" panose="020B0604030504040204" pitchFamily="34" charset="0"/>
                <a:cs typeface="Verdana" panose="020B0604030504040204" pitchFamily="34" charset="0"/>
              </a:rPr>
              <a:t> </a:t>
            </a:r>
          </a:p>
          <a:p>
            <a:pPr algn="ctr">
              <a:lnSpc>
                <a:spcPct val="100000"/>
              </a:lnSpc>
            </a:pPr>
            <a:r>
              <a:rPr lang="en-US" sz="2400" dirty="0">
                <a:solidFill>
                  <a:srgbClr val="5B6770"/>
                </a:solidFill>
                <a:latin typeface="Verdana" panose="020B0604030504040204" pitchFamily="34" charset="0"/>
                <a:ea typeface="Verdana" panose="020B0604030504040204" pitchFamily="34" charset="0"/>
                <a:cs typeface="Verdana" panose="020B0604030504040204" pitchFamily="34" charset="0"/>
              </a:rPr>
              <a:t>These jobs are in </a:t>
            </a:r>
            <a:r>
              <a:rPr lang="en-US" sz="2400" b="1" dirty="0">
                <a:solidFill>
                  <a:srgbClr val="5B6770"/>
                </a:solidFill>
                <a:latin typeface="Verdana" panose="020B0604030504040204" pitchFamily="34" charset="0"/>
                <a:ea typeface="Verdana" panose="020B0604030504040204" pitchFamily="34" charset="0"/>
                <a:cs typeface="Verdana" panose="020B0604030504040204" pitchFamily="34" charset="0"/>
              </a:rPr>
              <a:t>every</a:t>
            </a:r>
            <a:r>
              <a:rPr lang="en-US" sz="2400" dirty="0">
                <a:solidFill>
                  <a:srgbClr val="5B6770"/>
                </a:solidFill>
                <a:latin typeface="Verdana" panose="020B0604030504040204" pitchFamily="34" charset="0"/>
                <a:ea typeface="Verdana" panose="020B0604030504040204" pitchFamily="34" charset="0"/>
                <a:cs typeface="Verdana" panose="020B0604030504040204" pitchFamily="34" charset="0"/>
              </a:rPr>
              <a:t> industry and </a:t>
            </a:r>
            <a:r>
              <a:rPr lang="en-US" sz="2400" b="1" dirty="0">
                <a:solidFill>
                  <a:srgbClr val="5B6770"/>
                </a:solidFill>
                <a:latin typeface="Verdana" panose="020B0604030504040204" pitchFamily="34" charset="0"/>
                <a:ea typeface="Verdana" panose="020B0604030504040204" pitchFamily="34" charset="0"/>
                <a:cs typeface="Verdana" panose="020B0604030504040204" pitchFamily="34" charset="0"/>
              </a:rPr>
              <a:t>every</a:t>
            </a:r>
            <a:r>
              <a:rPr lang="en-US" sz="2400" dirty="0">
                <a:solidFill>
                  <a:srgbClr val="5B6770"/>
                </a:solidFill>
                <a:latin typeface="Verdana" panose="020B0604030504040204" pitchFamily="34" charset="0"/>
                <a:ea typeface="Verdana" panose="020B0604030504040204" pitchFamily="34" charset="0"/>
                <a:cs typeface="Verdana" panose="020B0604030504040204" pitchFamily="34" charset="0"/>
              </a:rPr>
              <a:t> state, and they’re projected to grow at twice the rate of all other jobs.</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2449" y="1424278"/>
            <a:ext cx="4984560" cy="3598718"/>
          </a:xfrm>
          <a:prstGeom prst="rect">
            <a:avLst/>
          </a:prstGeom>
        </p:spPr>
      </p:pic>
      <p:sp>
        <p:nvSpPr>
          <p:cNvPr id="6"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Computing jobs are the #1 source of new wages in the United States</a:t>
            </a:r>
          </a:p>
        </p:txBody>
      </p:sp>
    </p:spTree>
    <p:extLst>
      <p:ext uri="{BB962C8B-B14F-4D97-AF65-F5344CB8AC3E}">
        <p14:creationId xmlns:p14="http://schemas.microsoft.com/office/powerpoint/2010/main" val="995054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…but the majority of schools don’t teach computer science</a:t>
            </a:r>
          </a:p>
        </p:txBody>
      </p:sp>
      <p:sp>
        <p:nvSpPr>
          <p:cNvPr id="15" name="Rectangle 14"/>
          <p:cNvSpPr/>
          <p:nvPr/>
        </p:nvSpPr>
        <p:spPr>
          <a:xfrm>
            <a:off x="7657550" y="4577921"/>
            <a:ext cx="1202578" cy="276989"/>
          </a:xfrm>
          <a:prstGeom prst="rect">
            <a:avLst/>
          </a:prstGeom>
        </p:spPr>
        <p:txBody>
          <a:bodyPr wrap="none" lIns="91406" tIns="45703" rIns="91406" bIns="45703">
            <a:spAutoFit/>
          </a:bodyPr>
          <a:lstStyle/>
          <a:p>
            <a:pPr>
              <a:lnSpc>
                <a:spcPct val="100000"/>
              </a:lnSpc>
            </a:pPr>
            <a:r>
              <a:rPr lang="en-US" sz="1200" dirty="0">
                <a:solidFill>
                  <a:srgbClr val="5B6770"/>
                </a:solidFill>
                <a:latin typeface="Arial"/>
                <a:ea typeface="Adobe Gothic Std B" panose="020B0800000000000000" pitchFamily="34" charset="-128"/>
                <a:cs typeface="Arial"/>
              </a:rPr>
              <a:t>Source: Gallup</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6304" y="1380190"/>
            <a:ext cx="7270323" cy="3474720"/>
          </a:xfrm>
          <a:prstGeom prst="rect">
            <a:avLst/>
          </a:prstGeom>
        </p:spPr>
      </p:pic>
    </p:spTree>
    <p:extLst>
      <p:ext uri="{BB962C8B-B14F-4D97-AF65-F5344CB8AC3E}">
        <p14:creationId xmlns:p14="http://schemas.microsoft.com/office/powerpoint/2010/main" val="1628948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91686"/>
            <a:ext cx="8229600" cy="2800732"/>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This problem is </a:t>
            </a:r>
          </a:p>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about “</a:t>
            </a:r>
            <a:r>
              <a:rPr lang="en-US" sz="4400" b="1" dirty="0">
                <a:solidFill>
                  <a:srgbClr val="5B6770"/>
                </a:solidFill>
                <a:latin typeface="Verdana" panose="020B0604030504040204" pitchFamily="34" charset="0"/>
                <a:ea typeface="Verdana" panose="020B0604030504040204" pitchFamily="34" charset="0"/>
                <a:cs typeface="Verdana" panose="020B0604030504040204" pitchFamily="34" charset="0"/>
              </a:rPr>
              <a:t>STEM</a:t>
            </a: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 </a:t>
            </a:r>
          </a:p>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(Science, Technology, Engineering, and Math)…</a:t>
            </a:r>
          </a:p>
        </p:txBody>
      </p:sp>
      <p:sp>
        <p:nvSpPr>
          <p:cNvPr id="4" name="TextBox 3"/>
          <p:cNvSpPr txBox="1"/>
          <p:nvPr/>
        </p:nvSpPr>
        <p:spPr>
          <a:xfrm>
            <a:off x="0" y="221063"/>
            <a:ext cx="9144000" cy="830987"/>
          </a:xfrm>
          <a:prstGeom prst="rect">
            <a:avLst/>
          </a:prstGeom>
          <a:solidFill>
            <a:srgbClr val="FFB81D"/>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9905338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Rectangle 14"/>
          <p:cNvSpPr/>
          <p:nvPr/>
        </p:nvSpPr>
        <p:spPr>
          <a:xfrm>
            <a:off x="2945693" y="4866513"/>
            <a:ext cx="6080442" cy="276965"/>
          </a:xfrm>
          <a:prstGeom prst="rect">
            <a:avLst/>
          </a:prstGeom>
        </p:spPr>
        <p:txBody>
          <a:bodyPr wrap="none" lIns="91406" tIns="45703" rIns="91406" bIns="45703">
            <a:spAutoFit/>
          </a:bodyPr>
          <a:lstStyle/>
          <a:p>
            <a:pPr algn="r">
              <a:lnSpc>
                <a:spcPct val="100000"/>
              </a:lnSpc>
            </a:pPr>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Sources: Bureau of Labor Statistics, National Center for Education Statistics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1291122"/>
            <a:ext cx="7266709" cy="3472993"/>
          </a:xfrm>
          <a:prstGeom prst="rect">
            <a:avLst/>
          </a:prstGeom>
        </p:spPr>
      </p:pic>
      <p:sp>
        <p:nvSpPr>
          <p:cNvPr id="6"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The STEM problem is in computer science </a:t>
            </a:r>
          </a:p>
        </p:txBody>
      </p:sp>
    </p:spTree>
    <p:extLst>
      <p:ext uri="{BB962C8B-B14F-4D97-AF65-F5344CB8AC3E}">
        <p14:creationId xmlns:p14="http://schemas.microsoft.com/office/powerpoint/2010/main" val="2757699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Rectangle 16"/>
          <p:cNvSpPr/>
          <p:nvPr/>
        </p:nvSpPr>
        <p:spPr>
          <a:xfrm>
            <a:off x="541128" y="3161194"/>
            <a:ext cx="2215126" cy="569181"/>
          </a:xfrm>
          <a:prstGeom prst="rect">
            <a:avLst/>
          </a:prstGeom>
        </p:spPr>
        <p:txBody>
          <a:bodyPr wrap="square" lIns="75996" tIns="37998" rIns="75996" bIns="37998" anchor="ctr">
            <a:spAutoFit/>
          </a:bodyPr>
          <a:lstStyle/>
          <a:p>
            <a:pPr algn="ctr"/>
            <a:r>
              <a:rPr lang="en-US" sz="1600" b="1" spc="-125" dirty="0">
                <a:solidFill>
                  <a:srgbClr val="5B6770"/>
                </a:solidFill>
                <a:latin typeface="Verdana" panose="020B0604030504040204" pitchFamily="34" charset="0"/>
                <a:ea typeface="Verdana" panose="020B0604030504040204" pitchFamily="34" charset="0"/>
                <a:cs typeface="Verdana" panose="020B0604030504040204" pitchFamily="34" charset="0"/>
              </a:rPr>
              <a:t>K-12 computer science</a:t>
            </a:r>
          </a:p>
        </p:txBody>
      </p:sp>
      <p:sp>
        <p:nvSpPr>
          <p:cNvPr id="18" name="Rectangle 17"/>
          <p:cNvSpPr/>
          <p:nvPr/>
        </p:nvSpPr>
        <p:spPr>
          <a:xfrm>
            <a:off x="3247573" y="3161193"/>
            <a:ext cx="2553841" cy="569181"/>
          </a:xfrm>
          <a:prstGeom prst="rect">
            <a:avLst/>
          </a:prstGeom>
        </p:spPr>
        <p:txBody>
          <a:bodyPr wrap="square" lIns="75996" tIns="37998" rIns="75996" bIns="37998" anchor="ctr">
            <a:spAutoFit/>
          </a:bodyPr>
          <a:lstStyle/>
          <a:p>
            <a:pPr algn="ctr"/>
            <a:r>
              <a:rPr lang="en-US" sz="1600" b="1" spc="-125" dirty="0">
                <a:solidFill>
                  <a:srgbClr val="5B6770"/>
                </a:solidFill>
                <a:latin typeface="Verdana" panose="020B0604030504040204" pitchFamily="34" charset="0"/>
                <a:ea typeface="Verdana" panose="020B0604030504040204" pitchFamily="34" charset="0"/>
                <a:cs typeface="Verdana" panose="020B0604030504040204" pitchFamily="34" charset="0"/>
              </a:rPr>
              <a:t>University computer science</a:t>
            </a:r>
          </a:p>
        </p:txBody>
      </p:sp>
      <p:sp>
        <p:nvSpPr>
          <p:cNvPr id="19" name="Rectangle 18"/>
          <p:cNvSpPr/>
          <p:nvPr/>
        </p:nvSpPr>
        <p:spPr>
          <a:xfrm>
            <a:off x="6291359" y="3161193"/>
            <a:ext cx="2210933" cy="322959"/>
          </a:xfrm>
          <a:prstGeom prst="rect">
            <a:avLst/>
          </a:prstGeom>
        </p:spPr>
        <p:txBody>
          <a:bodyPr wrap="square" lIns="75996" tIns="37998" rIns="75996" bIns="37998" anchor="ctr">
            <a:spAutoFit/>
          </a:bodyPr>
          <a:lstStyle/>
          <a:p>
            <a:pPr algn="ctr"/>
            <a:r>
              <a:rPr lang="en-US" sz="1600" b="1" spc="-125" dirty="0">
                <a:solidFill>
                  <a:srgbClr val="5B6770"/>
                </a:solidFill>
                <a:latin typeface="Verdana" panose="020B0604030504040204" pitchFamily="34" charset="0"/>
                <a:ea typeface="Verdana" panose="020B0604030504040204" pitchFamily="34" charset="0"/>
                <a:cs typeface="Verdana" panose="020B0604030504040204" pitchFamily="34" charset="0"/>
              </a:rPr>
              <a:t>Software workforce</a:t>
            </a:r>
          </a:p>
        </p:txBody>
      </p:sp>
      <p:sp>
        <p:nvSpPr>
          <p:cNvPr id="23" name="Rounded Rectangle 22"/>
          <p:cNvSpPr/>
          <p:nvPr/>
        </p:nvSpPr>
        <p:spPr>
          <a:xfrm>
            <a:off x="609600" y="1180116"/>
            <a:ext cx="2087536" cy="2649611"/>
          </a:xfrm>
          <a:prstGeom prst="roundRect">
            <a:avLst>
              <a:gd name="adj" fmla="val 9871"/>
            </a:avLst>
          </a:prstGeom>
          <a:noFill/>
          <a:ln w="63500">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lIns="75996" tIns="37998" rIns="75996" bIns="37998" rtlCol="0" anchor="ctr"/>
          <a:lstStyle/>
          <a:p>
            <a:pPr algn="ctr"/>
            <a:endParaRPr lang="en-US">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Rectangle 12"/>
          <p:cNvSpPr/>
          <p:nvPr/>
        </p:nvSpPr>
        <p:spPr>
          <a:xfrm>
            <a:off x="197557" y="3964817"/>
            <a:ext cx="8861777" cy="923295"/>
          </a:xfrm>
          <a:prstGeom prst="rect">
            <a:avLst/>
          </a:prstGeom>
        </p:spPr>
        <p:txBody>
          <a:bodyPr wrap="square" lIns="91406" tIns="45703" rIns="91406" bIns="45703">
            <a:spAutoFit/>
          </a:bodyPr>
          <a:lstStyle/>
          <a:p>
            <a:pPr algn="ct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Women who try AP Computer Science in high school are ten times more likely to major in it in college, and Black and Hispanic students are seven times more likely. </a:t>
            </a:r>
          </a:p>
        </p:txBody>
      </p:sp>
      <p:sp>
        <p:nvSpPr>
          <p:cNvPr id="14" name="Rectangle 13"/>
          <p:cNvSpPr/>
          <p:nvPr/>
        </p:nvSpPr>
        <p:spPr>
          <a:xfrm>
            <a:off x="889140" y="4885870"/>
            <a:ext cx="7365721" cy="430877"/>
          </a:xfrm>
          <a:prstGeom prst="rect">
            <a:avLst/>
          </a:prstGeom>
        </p:spPr>
        <p:txBody>
          <a:bodyPr wrap="square" lIns="91406" tIns="45703" rIns="91406" bIns="45703">
            <a:spAutoFit/>
          </a:bodyPr>
          <a:lstStyle/>
          <a:p>
            <a:pPr algn="r"/>
            <a:r>
              <a:rPr lang="en-US" sz="1100" dirty="0">
                <a:solidFill>
                  <a:srgbClr val="5B6770"/>
                </a:solidFill>
                <a:latin typeface="Verdana" panose="020B0604030504040204" pitchFamily="34" charset="0"/>
                <a:ea typeface="Verdana" panose="020B0604030504040204" pitchFamily="34" charset="0"/>
                <a:cs typeface="Verdana" panose="020B0604030504040204" pitchFamily="34" charset="0"/>
              </a:rPr>
              <a:t>Sources: College Board, National Center for Education Statistics, Bureau of Labor Statistics</a:t>
            </a:r>
          </a:p>
          <a:p>
            <a:pPr algn="r">
              <a:lnSpc>
                <a:spcPct val="100000"/>
              </a:lnSpc>
            </a:pPr>
            <a:endParaRPr lang="en-US" sz="1100"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24068" y="1304879"/>
            <a:ext cx="1800853" cy="1785917"/>
          </a:xfrm>
          <a:prstGeom prst="rect">
            <a:avLst/>
          </a:prstGeom>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1736" y="1304879"/>
            <a:ext cx="1800853" cy="1785917"/>
          </a:xfrm>
          <a:prstGeom prst="rect">
            <a:avLst/>
          </a:prstGeom>
        </p:spPr>
      </p:pic>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6400" y="1304879"/>
            <a:ext cx="1800853" cy="1785917"/>
          </a:xfrm>
          <a:prstGeom prst="rect">
            <a:avLst/>
          </a:prstGeom>
        </p:spPr>
      </p:pic>
      <p:sp>
        <p:nvSpPr>
          <p:cNvPr id="20"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Solving the diversity problem begins in K-12</a:t>
            </a:r>
          </a:p>
        </p:txBody>
      </p:sp>
    </p:spTree>
    <p:extLst>
      <p:ext uri="{BB962C8B-B14F-4D97-AF65-F5344CB8AC3E}">
        <p14:creationId xmlns:p14="http://schemas.microsoft.com/office/powerpoint/2010/main" val="1792035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heel(1)">
                                      <p:cBhvr>
                                        <p:cTn id="7"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7665A0"/>
        </a:solidFill>
        <a:effectLst/>
      </p:bgPr>
    </p:bg>
    <p:spTree>
      <p:nvGrpSpPr>
        <p:cNvPr id="1" name=""/>
        <p:cNvGrpSpPr/>
        <p:nvPr/>
      </p:nvGrpSpPr>
      <p:grpSpPr>
        <a:xfrm>
          <a:off x="0" y="0"/>
          <a:ext cx="0" cy="0"/>
          <a:chOff x="0" y="0"/>
          <a:chExt cx="0" cy="0"/>
        </a:xfrm>
      </p:grpSpPr>
      <p:sp>
        <p:nvSpPr>
          <p:cNvPr id="2" name="TextBox 1"/>
          <p:cNvSpPr txBox="1"/>
          <p:nvPr/>
        </p:nvSpPr>
        <p:spPr>
          <a:xfrm>
            <a:off x="457200" y="1848492"/>
            <a:ext cx="8229600" cy="1446516"/>
          </a:xfrm>
          <a:prstGeom prst="rect">
            <a:avLst/>
          </a:prstGeom>
          <a:noFill/>
        </p:spPr>
        <p:txBody>
          <a:bodyPr wrap="square" lIns="91406" tIns="45703" rIns="91406" bIns="45703" rtlCol="0">
            <a:spAutoFit/>
          </a:bodyPr>
          <a:lstStyle/>
          <a:p>
            <a:pPr algn="ctr"/>
            <a:r>
              <a:rPr lang="en-US" sz="4400" b="1" dirty="0">
                <a:solidFill>
                  <a:schemeClr val="bg1"/>
                </a:solidFill>
                <a:latin typeface="Verdana" panose="020B0604030504040204" pitchFamily="34" charset="0"/>
                <a:ea typeface="Verdana" panose="020B0604030504040204" pitchFamily="34" charset="0"/>
                <a:cs typeface="Verdana" panose="020B0604030504040204" pitchFamily="34" charset="0"/>
              </a:rPr>
              <a:t>Our state policies can help fix this picture…</a:t>
            </a:r>
          </a:p>
        </p:txBody>
      </p:sp>
    </p:spTree>
    <p:extLst>
      <p:ext uri="{BB962C8B-B14F-4D97-AF65-F5344CB8AC3E}">
        <p14:creationId xmlns:p14="http://schemas.microsoft.com/office/powerpoint/2010/main" val="30407559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1"/>
          <p:cNvSpPr txBox="1">
            <a:spLocks/>
          </p:cNvSpPr>
          <p:nvPr/>
        </p:nvSpPr>
        <p:spPr>
          <a:xfrm>
            <a:off x="6099347" y="1136875"/>
            <a:ext cx="2814957" cy="2600867"/>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1800" b="1" dirty="0">
                <a:solidFill>
                  <a:srgbClr val="5B6770"/>
                </a:solidFill>
                <a:latin typeface="Verdana" panose="020B0604030504040204" pitchFamily="34" charset="0"/>
                <a:ea typeface="Verdana" panose="020B0604030504040204" pitchFamily="34" charset="0"/>
                <a:cs typeface="Verdana" panose="020B0604030504040204" pitchFamily="34" charset="0"/>
              </a:rPr>
              <a:t>Only 21 states </a:t>
            </a: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have created K-12 computer science standards.</a:t>
            </a:r>
          </a:p>
          <a:p>
            <a:pPr algn="ctr">
              <a:lnSpc>
                <a:spcPct val="100000"/>
              </a:lnSpc>
            </a:pP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 </a:t>
            </a:r>
          </a:p>
          <a:p>
            <a:pPr algn="ctr">
              <a:lnSpc>
                <a:spcPct val="100000"/>
              </a:lnSpc>
            </a:pP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Momentum is building, but we still have a long way to go. </a:t>
            </a:r>
            <a:endParaRPr lang="en-US" sz="1800" b="1"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grpSp>
        <p:nvGrpSpPr>
          <p:cNvPr id="98" name="Group 97"/>
          <p:cNvGrpSpPr/>
          <p:nvPr/>
        </p:nvGrpSpPr>
        <p:grpSpPr>
          <a:xfrm>
            <a:off x="6325068" y="3900292"/>
            <a:ext cx="2589236" cy="933127"/>
            <a:chOff x="8087399" y="5257472"/>
            <a:chExt cx="2589236" cy="933127"/>
          </a:xfrm>
        </p:grpSpPr>
        <p:sp>
          <p:nvSpPr>
            <p:cNvPr id="99" name="Rectangle 98"/>
            <p:cNvSpPr/>
            <p:nvPr/>
          </p:nvSpPr>
          <p:spPr>
            <a:xfrm>
              <a:off x="8087399" y="5305425"/>
              <a:ext cx="365760" cy="365760"/>
            </a:xfrm>
            <a:prstGeom prst="rect">
              <a:avLst/>
            </a:prstGeom>
            <a:solidFill>
              <a:srgbClr val="7665A0"/>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0" name="Rectangle 99"/>
            <p:cNvSpPr/>
            <p:nvPr/>
          </p:nvSpPr>
          <p:spPr>
            <a:xfrm>
              <a:off x="8087399" y="5776887"/>
              <a:ext cx="365760" cy="365760"/>
            </a:xfrm>
            <a:prstGeom prst="rect">
              <a:avLst/>
            </a:prstGeom>
            <a:solidFill>
              <a:srgbClr val="C6CACD"/>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1" name="Rectangle 100"/>
            <p:cNvSpPr/>
            <p:nvPr/>
          </p:nvSpPr>
          <p:spPr>
            <a:xfrm>
              <a:off x="8600384" y="5257472"/>
              <a:ext cx="1954255" cy="461665"/>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States with K-12 CS standards</a:t>
              </a:r>
            </a:p>
          </p:txBody>
        </p:sp>
        <p:sp>
          <p:nvSpPr>
            <p:cNvPr id="102" name="Rectangle 101"/>
            <p:cNvSpPr/>
            <p:nvPr/>
          </p:nvSpPr>
          <p:spPr>
            <a:xfrm>
              <a:off x="8599796" y="5728934"/>
              <a:ext cx="2076839" cy="461665"/>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States without K-12 CS standards</a:t>
              </a:r>
            </a:p>
          </p:txBody>
        </p:sp>
      </p:grpSp>
      <p:sp>
        <p:nvSpPr>
          <p:cNvPr id="111"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The state of K-12 computer </a:t>
            </a:r>
          </a:p>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science standards</a:t>
            </a:r>
            <a:endParaRPr lang="en-US" sz="3600" b="1"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425" y="1155934"/>
            <a:ext cx="5870917" cy="3840480"/>
          </a:xfrm>
          <a:prstGeom prst="rect">
            <a:avLst/>
          </a:prstGeom>
        </p:spPr>
      </p:pic>
    </p:spTree>
    <p:extLst>
      <p:ext uri="{BB962C8B-B14F-4D97-AF65-F5344CB8AC3E}">
        <p14:creationId xmlns:p14="http://schemas.microsoft.com/office/powerpoint/2010/main" val="10679483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0" name="Group 99"/>
          <p:cNvGrpSpPr/>
          <p:nvPr/>
        </p:nvGrpSpPr>
        <p:grpSpPr>
          <a:xfrm>
            <a:off x="5937615" y="3565468"/>
            <a:ext cx="3083196" cy="1392738"/>
            <a:chOff x="8087399" y="5257472"/>
            <a:chExt cx="3083196" cy="1392738"/>
          </a:xfrm>
        </p:grpSpPr>
        <p:sp>
          <p:nvSpPr>
            <p:cNvPr id="101" name="Rectangle 100"/>
            <p:cNvSpPr/>
            <p:nvPr/>
          </p:nvSpPr>
          <p:spPr>
            <a:xfrm>
              <a:off x="8087399" y="5305425"/>
              <a:ext cx="365760" cy="365760"/>
            </a:xfrm>
            <a:prstGeom prst="rect">
              <a:avLst/>
            </a:prstGeom>
            <a:solidFill>
              <a:srgbClr val="7665A0"/>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2" name="Rectangle 101"/>
            <p:cNvSpPr/>
            <p:nvPr/>
          </p:nvSpPr>
          <p:spPr>
            <a:xfrm>
              <a:off x="8087399" y="5771302"/>
              <a:ext cx="365760" cy="365760"/>
            </a:xfrm>
            <a:prstGeom prst="rect">
              <a:avLst/>
            </a:prstGeom>
            <a:solidFill>
              <a:srgbClr val="A69BC1"/>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3" name="Rectangle 102"/>
            <p:cNvSpPr/>
            <p:nvPr/>
          </p:nvSpPr>
          <p:spPr>
            <a:xfrm>
              <a:off x="8087399" y="6237179"/>
              <a:ext cx="365760" cy="365760"/>
            </a:xfrm>
            <a:prstGeom prst="rect">
              <a:avLst/>
            </a:prstGeom>
            <a:solidFill>
              <a:srgbClr val="C6CACD"/>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4" name="Rectangle 103"/>
            <p:cNvSpPr/>
            <p:nvPr/>
          </p:nvSpPr>
          <p:spPr>
            <a:xfrm>
              <a:off x="8600384" y="5257472"/>
              <a:ext cx="2418841" cy="461665"/>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counts statewide</a:t>
              </a:r>
            </a:p>
          </p:txBody>
        </p:sp>
        <p:sp>
          <p:nvSpPr>
            <p:cNvPr id="105" name="Rectangle 104"/>
            <p:cNvSpPr/>
            <p:nvPr/>
          </p:nvSpPr>
          <p:spPr>
            <a:xfrm>
              <a:off x="8600385" y="5726880"/>
              <a:ext cx="2418840" cy="461665"/>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can count (school decides)</a:t>
              </a:r>
            </a:p>
          </p:txBody>
        </p:sp>
        <p:sp>
          <p:nvSpPr>
            <p:cNvPr id="106" name="Rectangle 105"/>
            <p:cNvSpPr/>
            <p:nvPr/>
          </p:nvSpPr>
          <p:spPr>
            <a:xfrm>
              <a:off x="8600384" y="6188545"/>
              <a:ext cx="2570211" cy="461665"/>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an elective</a:t>
              </a:r>
            </a:p>
          </p:txBody>
        </p:sp>
      </p:grpSp>
      <p:sp>
        <p:nvSpPr>
          <p:cNvPr id="12"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CS can count for graduation in </a:t>
            </a:r>
          </a:p>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39 states + DC</a:t>
            </a:r>
          </a:p>
        </p:txBody>
      </p:sp>
      <p:sp>
        <p:nvSpPr>
          <p:cNvPr id="13" name="Title 1"/>
          <p:cNvSpPr txBox="1">
            <a:spLocks/>
          </p:cNvSpPr>
          <p:nvPr/>
        </p:nvSpPr>
        <p:spPr>
          <a:xfrm>
            <a:off x="5937615" y="1136875"/>
            <a:ext cx="2976689" cy="2600867"/>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In 39 states plus DC, computer science can count towards high school graduation math or science requirements - </a:t>
            </a:r>
            <a:r>
              <a:rPr lang="en-US" sz="1800" b="1" dirty="0">
                <a:solidFill>
                  <a:srgbClr val="5B6770"/>
                </a:solidFill>
                <a:latin typeface="Verdana" panose="020B0604030504040204" pitchFamily="34" charset="0"/>
                <a:ea typeface="Verdana" panose="020B0604030504040204" pitchFamily="34" charset="0"/>
                <a:cs typeface="Verdana" panose="020B0604030504040204" pitchFamily="34" charset="0"/>
              </a:rPr>
              <a:t>up from 12 states in 2013.</a:t>
            </a:r>
            <a:endPar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pic>
        <p:nvPicPr>
          <p:cNvPr id="4" name="Picture 3" descr="A close up of a map&#10;&#10;Description generated with high confidence">
            <a:extLst>
              <a:ext uri="{FF2B5EF4-FFF2-40B4-BE49-F238E27FC236}">
                <a16:creationId xmlns:a16="http://schemas.microsoft.com/office/drawing/2014/main" id="{9A86CEF7-DAEA-40A7-8D79-86324DB0BC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189" y="1164319"/>
            <a:ext cx="5882793" cy="3840480"/>
          </a:xfrm>
          <a:prstGeom prst="rect">
            <a:avLst/>
          </a:prstGeom>
        </p:spPr>
      </p:pic>
    </p:spTree>
    <p:extLst>
      <p:ext uri="{BB962C8B-B14F-4D97-AF65-F5344CB8AC3E}">
        <p14:creationId xmlns:p14="http://schemas.microsoft.com/office/powerpoint/2010/main" val="7960920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30" name="Chart 29"/>
          <p:cNvGraphicFramePr>
            <a:graphicFrameLocks/>
          </p:cNvGraphicFramePr>
          <p:nvPr>
            <p:extLst>
              <p:ext uri="{D42A27DB-BD31-4B8C-83A1-F6EECF244321}">
                <p14:modId xmlns:p14="http://schemas.microsoft.com/office/powerpoint/2010/main" val="2645474282"/>
              </p:ext>
            </p:extLst>
          </p:nvPr>
        </p:nvGraphicFramePr>
        <p:xfrm>
          <a:off x="298979" y="1155934"/>
          <a:ext cx="4178097" cy="3444753"/>
        </p:xfrm>
        <a:graphic>
          <a:graphicData uri="http://schemas.openxmlformats.org/drawingml/2006/chart">
            <c:chart xmlns:c="http://schemas.openxmlformats.org/drawingml/2006/chart" xmlns:r="http://schemas.openxmlformats.org/officeDocument/2006/relationships" r:id="rId3"/>
          </a:graphicData>
        </a:graphic>
      </p:graphicFrame>
      <p:grpSp>
        <p:nvGrpSpPr>
          <p:cNvPr id="31" name="Group 30"/>
          <p:cNvGrpSpPr/>
          <p:nvPr/>
        </p:nvGrpSpPr>
        <p:grpSpPr>
          <a:xfrm>
            <a:off x="45553" y="4549936"/>
            <a:ext cx="4435272" cy="261610"/>
            <a:chOff x="903352" y="7471033"/>
            <a:chExt cx="4986727" cy="348812"/>
          </a:xfrm>
        </p:grpSpPr>
        <p:sp>
          <p:nvSpPr>
            <p:cNvPr id="32" name="TextBox 31"/>
            <p:cNvSpPr txBox="1"/>
            <p:nvPr/>
          </p:nvSpPr>
          <p:spPr>
            <a:xfrm>
              <a:off x="903352" y="7471033"/>
              <a:ext cx="1012633" cy="348812"/>
            </a:xfrm>
            <a:prstGeom prst="rect">
              <a:avLst/>
            </a:prstGeom>
            <a:noFill/>
          </p:spPr>
          <p:txBody>
            <a:bodyPr wrap="square" rtlCol="0">
              <a:spAutoFit/>
            </a:bodyPr>
            <a:lstStyle/>
            <a:p>
              <a:pPr algn="ctr"/>
              <a:endParaRPr lang="en-US" sz="11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sp>
          <p:nvSpPr>
            <p:cNvPr id="33" name="TextBox 32"/>
            <p:cNvSpPr txBox="1"/>
            <p:nvPr/>
          </p:nvSpPr>
          <p:spPr>
            <a:xfrm>
              <a:off x="4877446" y="7471033"/>
              <a:ext cx="1012633" cy="348812"/>
            </a:xfrm>
            <a:prstGeom prst="rect">
              <a:avLst/>
            </a:prstGeom>
            <a:noFill/>
          </p:spPr>
          <p:txBody>
            <a:bodyPr wrap="square" rtlCol="0">
              <a:spAutoFit/>
            </a:bodyPr>
            <a:lstStyle/>
            <a:p>
              <a:pPr algn="ctr"/>
              <a:endParaRPr lang="en-US" sz="11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grpSp>
      <p:graphicFrame>
        <p:nvGraphicFramePr>
          <p:cNvPr id="34" name="Chart 33"/>
          <p:cNvGraphicFramePr>
            <a:graphicFrameLocks/>
          </p:cNvGraphicFramePr>
          <p:nvPr>
            <p:extLst>
              <p:ext uri="{D42A27DB-BD31-4B8C-83A1-F6EECF244321}">
                <p14:modId xmlns:p14="http://schemas.microsoft.com/office/powerpoint/2010/main" val="535380426"/>
              </p:ext>
            </p:extLst>
          </p:nvPr>
        </p:nvGraphicFramePr>
        <p:xfrm>
          <a:off x="4776475" y="820010"/>
          <a:ext cx="4216846" cy="3780677"/>
        </p:xfrm>
        <a:graphic>
          <a:graphicData uri="http://schemas.openxmlformats.org/drawingml/2006/chart">
            <c:chart xmlns:c="http://schemas.openxmlformats.org/drawingml/2006/chart" xmlns:r="http://schemas.openxmlformats.org/officeDocument/2006/relationships" r:id="rId4"/>
          </a:graphicData>
        </a:graphic>
      </p:graphicFrame>
      <p:grpSp>
        <p:nvGrpSpPr>
          <p:cNvPr id="40" name="Group 39"/>
          <p:cNvGrpSpPr/>
          <p:nvPr/>
        </p:nvGrpSpPr>
        <p:grpSpPr>
          <a:xfrm>
            <a:off x="4723065" y="4549936"/>
            <a:ext cx="4435272" cy="261610"/>
            <a:chOff x="903352" y="7471033"/>
            <a:chExt cx="4986727" cy="348812"/>
          </a:xfrm>
        </p:grpSpPr>
        <p:sp>
          <p:nvSpPr>
            <p:cNvPr id="41" name="TextBox 40"/>
            <p:cNvSpPr txBox="1"/>
            <p:nvPr/>
          </p:nvSpPr>
          <p:spPr>
            <a:xfrm>
              <a:off x="903352" y="7471033"/>
              <a:ext cx="1012633" cy="348812"/>
            </a:xfrm>
            <a:prstGeom prst="rect">
              <a:avLst/>
            </a:prstGeom>
            <a:noFill/>
          </p:spPr>
          <p:txBody>
            <a:bodyPr wrap="square" rtlCol="0">
              <a:spAutoFit/>
            </a:bodyPr>
            <a:lstStyle/>
            <a:p>
              <a:pPr algn="ctr"/>
              <a:endParaRPr lang="en-US" sz="11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sp>
          <p:nvSpPr>
            <p:cNvPr id="42" name="TextBox 41"/>
            <p:cNvSpPr txBox="1"/>
            <p:nvPr/>
          </p:nvSpPr>
          <p:spPr>
            <a:xfrm>
              <a:off x="4877446" y="7471033"/>
              <a:ext cx="1012633" cy="348812"/>
            </a:xfrm>
            <a:prstGeom prst="rect">
              <a:avLst/>
            </a:prstGeom>
            <a:noFill/>
          </p:spPr>
          <p:txBody>
            <a:bodyPr wrap="square" rtlCol="0">
              <a:spAutoFit/>
            </a:bodyPr>
            <a:lstStyle/>
            <a:p>
              <a:pPr algn="ctr"/>
              <a:endParaRPr lang="en-US" sz="11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grpSp>
      <p:sp>
        <p:nvSpPr>
          <p:cNvPr id="52" name="Rounded Rectangle 51"/>
          <p:cNvSpPr/>
          <p:nvPr/>
        </p:nvSpPr>
        <p:spPr>
          <a:xfrm>
            <a:off x="5175125" y="1385885"/>
            <a:ext cx="3175950" cy="1149531"/>
          </a:xfrm>
          <a:prstGeom prst="round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996" tIns="37998" rIns="75996" bIns="37998" rtlCol="0" anchor="ctr"/>
          <a:lstStyle/>
          <a:p>
            <a:pPr algn="ctr"/>
            <a:endParaRPr lang="en-US" sz="1200">
              <a:latin typeface="Verdana" panose="020B0604030504040204" pitchFamily="34" charset="0"/>
              <a:ea typeface="Verdana" panose="020B0604030504040204" pitchFamily="34" charset="0"/>
              <a:cs typeface="Verdana" panose="020B0604030504040204" pitchFamily="34" charset="0"/>
            </a:endParaRPr>
          </a:p>
        </p:txBody>
      </p:sp>
      <p:sp>
        <p:nvSpPr>
          <p:cNvPr id="43" name="TextBox 42"/>
          <p:cNvSpPr txBox="1"/>
          <p:nvPr/>
        </p:nvSpPr>
        <p:spPr>
          <a:xfrm>
            <a:off x="5208376" y="1460616"/>
            <a:ext cx="3109448" cy="1000068"/>
          </a:xfrm>
          <a:prstGeom prst="rect">
            <a:avLst/>
          </a:prstGeom>
          <a:noFill/>
        </p:spPr>
        <p:txBody>
          <a:bodyPr wrap="square" lIns="75996" tIns="37998" rIns="75996" bIns="37998" rtlCol="0">
            <a:spAutoFit/>
          </a:bodyPr>
          <a:lstStyle/>
          <a:p>
            <a:pPr algn="ctr"/>
            <a:r>
              <a:rPr lang="en-US" sz="2000" dirty="0">
                <a:solidFill>
                  <a:schemeClr val="bg1"/>
                </a:solidFill>
                <a:latin typeface="Verdana" panose="020B0604030504040204" pitchFamily="34" charset="0"/>
                <a:ea typeface="Verdana" panose="020B0604030504040204" pitchFamily="34" charset="0"/>
                <a:cs typeface="Verdana" panose="020B0604030504040204" pitchFamily="34" charset="0"/>
              </a:rPr>
              <a:t>Underrepresented minorities taking an AP CS exam</a:t>
            </a:r>
          </a:p>
        </p:txBody>
      </p:sp>
      <p:cxnSp>
        <p:nvCxnSpPr>
          <p:cNvPr id="44" name="Straight Arrow Connector 43"/>
          <p:cNvCxnSpPr/>
          <p:nvPr/>
        </p:nvCxnSpPr>
        <p:spPr>
          <a:xfrm flipV="1">
            <a:off x="268432" y="4622390"/>
            <a:ext cx="4126811" cy="0"/>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4776474" y="4622390"/>
            <a:ext cx="4126811" cy="0"/>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4776474" y="1362940"/>
            <a:ext cx="0" cy="3291840"/>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268432" y="1363272"/>
            <a:ext cx="0" cy="3291840"/>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sp>
        <p:nvSpPr>
          <p:cNvPr id="49" name="Rounded Rectangle 48"/>
          <p:cNvSpPr/>
          <p:nvPr/>
        </p:nvSpPr>
        <p:spPr>
          <a:xfrm>
            <a:off x="600357" y="1426572"/>
            <a:ext cx="3175950" cy="1149531"/>
          </a:xfrm>
          <a:prstGeom prst="round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996" tIns="37998" rIns="75996" bIns="37998" rtlCol="0" anchor="ctr"/>
          <a:lstStyle/>
          <a:p>
            <a:pPr algn="ctr"/>
            <a:endParaRPr lang="en-US" sz="1200">
              <a:latin typeface="Verdana" panose="020B0604030504040204" pitchFamily="34" charset="0"/>
              <a:ea typeface="Verdana" panose="020B0604030504040204" pitchFamily="34" charset="0"/>
              <a:cs typeface="Verdana" panose="020B0604030504040204" pitchFamily="34" charset="0"/>
            </a:endParaRPr>
          </a:p>
        </p:txBody>
      </p:sp>
      <p:sp>
        <p:nvSpPr>
          <p:cNvPr id="38" name="TextBox 37"/>
          <p:cNvSpPr txBox="1"/>
          <p:nvPr/>
        </p:nvSpPr>
        <p:spPr>
          <a:xfrm>
            <a:off x="713024" y="1501303"/>
            <a:ext cx="2950616" cy="1000068"/>
          </a:xfrm>
          <a:prstGeom prst="rect">
            <a:avLst/>
          </a:prstGeom>
          <a:noFill/>
        </p:spPr>
        <p:txBody>
          <a:bodyPr wrap="square" lIns="75996" tIns="37998" rIns="75996" bIns="37998" rtlCol="0">
            <a:spAutoFit/>
          </a:bodyPr>
          <a:lstStyle/>
          <a:p>
            <a:pPr algn="ctr"/>
            <a:r>
              <a:rPr lang="en-US" sz="2000" dirty="0">
                <a:solidFill>
                  <a:schemeClr val="bg1"/>
                </a:solidFill>
                <a:latin typeface="Verdana" panose="020B0604030504040204" pitchFamily="34" charset="0"/>
                <a:ea typeface="Verdana" panose="020B0604030504040204" pitchFamily="34" charset="0"/>
                <a:cs typeface="Verdana" panose="020B0604030504040204" pitchFamily="34" charset="0"/>
              </a:rPr>
              <a:t>Female students taking an AP CS exam</a:t>
            </a:r>
          </a:p>
        </p:txBody>
      </p:sp>
      <p:sp>
        <p:nvSpPr>
          <p:cNvPr id="53" name="TextBox 52"/>
          <p:cNvSpPr txBox="1"/>
          <p:nvPr/>
        </p:nvSpPr>
        <p:spPr>
          <a:xfrm>
            <a:off x="176021" y="4699061"/>
            <a:ext cx="1012424" cy="322959"/>
          </a:xfrm>
          <a:prstGeom prst="rect">
            <a:avLst/>
          </a:prstGeom>
          <a:noFill/>
          <a:ln>
            <a:noFill/>
          </a:ln>
        </p:spPr>
        <p:txBody>
          <a:bodyPr wrap="square" lIns="75996" tIns="37998" rIns="75996" bIns="37998" rtlCol="0">
            <a:spAutoFit/>
          </a:bodyPr>
          <a:lstStyle/>
          <a:p>
            <a:pPr algn="ctr"/>
            <a:r>
              <a:rPr lang="en-US" sz="1600" dirty="0">
                <a:solidFill>
                  <a:srgbClr val="5B6770"/>
                </a:solidFill>
                <a:latin typeface="Verdana" panose="020B0604030504040204" pitchFamily="34" charset="0"/>
                <a:ea typeface="Verdana" panose="020B0604030504040204" pitchFamily="34" charset="0"/>
                <a:cs typeface="Verdana" panose="020B0604030504040204" pitchFamily="34" charset="0"/>
              </a:rPr>
              <a:t>2007</a:t>
            </a:r>
          </a:p>
        </p:txBody>
      </p:sp>
      <p:sp>
        <p:nvSpPr>
          <p:cNvPr id="54" name="TextBox 53"/>
          <p:cNvSpPr txBox="1"/>
          <p:nvPr/>
        </p:nvSpPr>
        <p:spPr>
          <a:xfrm>
            <a:off x="3663640" y="4699061"/>
            <a:ext cx="1012424" cy="322959"/>
          </a:xfrm>
          <a:prstGeom prst="rect">
            <a:avLst/>
          </a:prstGeom>
          <a:noFill/>
        </p:spPr>
        <p:txBody>
          <a:bodyPr wrap="square" lIns="75996" tIns="37998" rIns="75996" bIns="37998" rtlCol="0">
            <a:spAutoFit/>
          </a:bodyPr>
          <a:lstStyle/>
          <a:p>
            <a:pPr algn="ctr"/>
            <a:r>
              <a:rPr lang="en-US" sz="1600" dirty="0">
                <a:solidFill>
                  <a:srgbClr val="5B6770"/>
                </a:solidFill>
                <a:latin typeface="Verdana" panose="020B0604030504040204" pitchFamily="34" charset="0"/>
                <a:ea typeface="Verdana" panose="020B0604030504040204" pitchFamily="34" charset="0"/>
                <a:cs typeface="Verdana" panose="020B0604030504040204" pitchFamily="34" charset="0"/>
              </a:rPr>
              <a:t>2017</a:t>
            </a:r>
          </a:p>
        </p:txBody>
      </p:sp>
      <p:sp>
        <p:nvSpPr>
          <p:cNvPr id="55" name="TextBox 54"/>
          <p:cNvSpPr txBox="1"/>
          <p:nvPr/>
        </p:nvSpPr>
        <p:spPr>
          <a:xfrm>
            <a:off x="4643957" y="4702627"/>
            <a:ext cx="1012424" cy="322959"/>
          </a:xfrm>
          <a:prstGeom prst="rect">
            <a:avLst/>
          </a:prstGeom>
          <a:noFill/>
        </p:spPr>
        <p:txBody>
          <a:bodyPr wrap="square" lIns="75996" tIns="37998" rIns="75996" bIns="37998" rtlCol="0">
            <a:spAutoFit/>
          </a:bodyPr>
          <a:lstStyle/>
          <a:p>
            <a:pPr algn="ctr"/>
            <a:r>
              <a:rPr lang="en-US" sz="1600" dirty="0">
                <a:solidFill>
                  <a:srgbClr val="5B6770"/>
                </a:solidFill>
                <a:latin typeface="Verdana" panose="020B0604030504040204" pitchFamily="34" charset="0"/>
                <a:ea typeface="Verdana" panose="020B0604030504040204" pitchFamily="34" charset="0"/>
                <a:cs typeface="Verdana" panose="020B0604030504040204" pitchFamily="34" charset="0"/>
              </a:rPr>
              <a:t>2007</a:t>
            </a:r>
          </a:p>
        </p:txBody>
      </p:sp>
      <p:sp>
        <p:nvSpPr>
          <p:cNvPr id="56" name="TextBox 55"/>
          <p:cNvSpPr txBox="1"/>
          <p:nvPr/>
        </p:nvSpPr>
        <p:spPr>
          <a:xfrm>
            <a:off x="8013679" y="4709630"/>
            <a:ext cx="1012424" cy="322959"/>
          </a:xfrm>
          <a:prstGeom prst="rect">
            <a:avLst/>
          </a:prstGeom>
          <a:noFill/>
        </p:spPr>
        <p:txBody>
          <a:bodyPr wrap="square" lIns="75996" tIns="37998" rIns="75996" bIns="37998" rtlCol="0">
            <a:spAutoFit/>
          </a:bodyPr>
          <a:lstStyle/>
          <a:p>
            <a:pPr algn="ctr"/>
            <a:r>
              <a:rPr lang="en-US" sz="1600" dirty="0">
                <a:solidFill>
                  <a:srgbClr val="5B6770"/>
                </a:solidFill>
                <a:latin typeface="Verdana" panose="020B0604030504040204" pitchFamily="34" charset="0"/>
                <a:ea typeface="Verdana" panose="020B0604030504040204" pitchFamily="34" charset="0"/>
                <a:cs typeface="Verdana" panose="020B0604030504040204" pitchFamily="34" charset="0"/>
              </a:rPr>
              <a:t>2017</a:t>
            </a:r>
          </a:p>
        </p:txBody>
      </p:sp>
      <p:sp>
        <p:nvSpPr>
          <p:cNvPr id="23" name="Title 1"/>
          <p:cNvSpPr txBox="1">
            <a:spLocks/>
          </p:cNvSpPr>
          <p:nvPr/>
        </p:nvSpPr>
        <p:spPr>
          <a:xfrm>
            <a:off x="300167"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And, in schools that teach CS, enrollment is through the roof</a:t>
            </a:r>
            <a:r>
              <a:rPr lang="is-I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a:t>
            </a:r>
            <a:endPar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2029710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p:cNvSpPr/>
          <p:nvPr/>
        </p:nvSpPr>
        <p:spPr>
          <a:xfrm>
            <a:off x="7657550" y="4577921"/>
            <a:ext cx="1202578" cy="276989"/>
          </a:xfrm>
          <a:prstGeom prst="rect">
            <a:avLst/>
          </a:prstGeom>
        </p:spPr>
        <p:txBody>
          <a:bodyPr wrap="none" lIns="91406" tIns="45703" rIns="91406" bIns="45703">
            <a:spAutoFit/>
          </a:bodyPr>
          <a:lstStyle/>
          <a:p>
            <a:pPr>
              <a:lnSpc>
                <a:spcPct val="100000"/>
              </a:lnSpc>
            </a:pPr>
            <a:r>
              <a:rPr lang="en-US" sz="1200" dirty="0">
                <a:solidFill>
                  <a:srgbClr val="5B6770"/>
                </a:solidFill>
                <a:latin typeface="Arial"/>
                <a:ea typeface="Adobe Gothic Std B" panose="020B0800000000000000" pitchFamily="34" charset="-128"/>
                <a:cs typeface="Arial"/>
              </a:rPr>
              <a:t>Source: Gallup</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6304" y="1380190"/>
            <a:ext cx="7270323" cy="3474720"/>
          </a:xfrm>
          <a:prstGeom prst="rect">
            <a:avLst/>
          </a:prstGeom>
        </p:spPr>
      </p:pic>
      <p:sp>
        <p:nvSpPr>
          <p:cNvPr id="5"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But fundamentally, this is the picture we need to solve</a:t>
            </a:r>
            <a:endParaRPr lang="en-US" sz="2400" b="1"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590438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7315200" y="4462585"/>
            <a:ext cx="1699009" cy="461631"/>
          </a:xfrm>
          <a:prstGeom prst="rect">
            <a:avLst/>
          </a:prstGeom>
        </p:spPr>
        <p:txBody>
          <a:bodyPr wrap="square" lIns="91406" tIns="45703" rIns="91406" bIns="45703">
            <a:spAutoFit/>
          </a:bodyPr>
          <a:lstStyle/>
          <a:p>
            <a:pPr algn="r">
              <a:lnSpc>
                <a:spcPct val="100000"/>
              </a:lnSpc>
            </a:pPr>
            <a:r>
              <a:rPr lang="en-US" sz="1200" dirty="0">
                <a:solidFill>
                  <a:srgbClr val="5B6770"/>
                </a:solidFill>
                <a:latin typeface="Arial"/>
                <a:ea typeface="Adobe Gothic Std B" panose="020B0800000000000000" pitchFamily="34" charset="-128"/>
                <a:cs typeface="Arial"/>
              </a:rPr>
              <a:t>Source: </a:t>
            </a:r>
          </a:p>
          <a:p>
            <a:pPr algn="r">
              <a:lnSpc>
                <a:spcPct val="100000"/>
              </a:lnSpc>
            </a:pPr>
            <a:r>
              <a:rPr lang="en-US" sz="1200" dirty="0">
                <a:solidFill>
                  <a:srgbClr val="5B6770"/>
                </a:solidFill>
                <a:latin typeface="Arial"/>
                <a:ea typeface="Adobe Gothic Std B" panose="020B0800000000000000" pitchFamily="34" charset="-128"/>
                <a:cs typeface="Arial"/>
              </a:rPr>
              <a:t>Change the Equation</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001" y="1270080"/>
            <a:ext cx="6496503" cy="3703990"/>
          </a:xfrm>
          <a:prstGeom prst="rect">
            <a:avLst/>
          </a:prstGeom>
        </p:spPr>
      </p:pic>
      <p:sp>
        <p:nvSpPr>
          <p:cNvPr id="5"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Even when students enjoy computer science and the arts the most</a:t>
            </a:r>
          </a:p>
        </p:txBody>
      </p:sp>
    </p:spTree>
    <p:extLst>
      <p:ext uri="{BB962C8B-B14F-4D97-AF65-F5344CB8AC3E}">
        <p14:creationId xmlns:p14="http://schemas.microsoft.com/office/powerpoint/2010/main" val="2540548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81101"/>
            <a:ext cx="8229600" cy="1446516"/>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Our students should </a:t>
            </a:r>
          </a:p>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learn to code…</a:t>
            </a:r>
          </a:p>
        </p:txBody>
      </p:sp>
      <p:sp>
        <p:nvSpPr>
          <p:cNvPr id="3" name="TextBox 2"/>
          <p:cNvSpPr txBox="1"/>
          <p:nvPr/>
        </p:nvSpPr>
        <p:spPr>
          <a:xfrm>
            <a:off x="0" y="221063"/>
            <a:ext cx="9144000" cy="830987"/>
          </a:xfrm>
          <a:prstGeom prst="rect">
            <a:avLst/>
          </a:prstGeom>
          <a:solidFill>
            <a:srgbClr val="0094CA"/>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177779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81101"/>
            <a:ext cx="8229600" cy="2800732"/>
          </a:xfrm>
          <a:prstGeom prst="rect">
            <a:avLst/>
          </a:prstGeom>
          <a:noFill/>
        </p:spPr>
        <p:txBody>
          <a:bodyPr wrap="square" lIns="91406" tIns="45703" rIns="91406" bIns="45703" rtlCol="0">
            <a:spAutoFit/>
          </a:bodyPr>
          <a:lstStyle/>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Our students should </a:t>
            </a:r>
          </a:p>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learn to code…</a:t>
            </a:r>
            <a:endPar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endParaRPr>
          </a:p>
          <a:p>
            <a:pPr algn="ctr"/>
            <a:r>
              <a:rPr lang="en-US" sz="4400" dirty="0">
                <a:solidFill>
                  <a:srgbClr val="0094CA"/>
                </a:solidFill>
                <a:latin typeface="Verdana" panose="020B0604030504040204" pitchFamily="34" charset="0"/>
                <a:ea typeface="Verdana" panose="020B0604030504040204" pitchFamily="34" charset="0"/>
                <a:cs typeface="Verdana" panose="020B0604030504040204" pitchFamily="34" charset="0"/>
              </a:rPr>
              <a:t>Our </a:t>
            </a:r>
            <a:r>
              <a:rPr lang="en-US" sz="4400" b="1" dirty="0">
                <a:solidFill>
                  <a:srgbClr val="0094CA"/>
                </a:solidFill>
                <a:latin typeface="Verdana" panose="020B0604030504040204" pitchFamily="34" charset="0"/>
                <a:ea typeface="Verdana" panose="020B0604030504040204" pitchFamily="34" charset="0"/>
                <a:cs typeface="Verdana" panose="020B0604030504040204" pitchFamily="34" charset="0"/>
              </a:rPr>
              <a:t>schools</a:t>
            </a:r>
            <a:r>
              <a:rPr lang="en-US" sz="4400" dirty="0">
                <a:solidFill>
                  <a:srgbClr val="0094CA"/>
                </a:solidFill>
                <a:latin typeface="Verdana" panose="020B0604030504040204" pitchFamily="34" charset="0"/>
                <a:ea typeface="Verdana" panose="020B0604030504040204" pitchFamily="34" charset="0"/>
                <a:cs typeface="Verdana" panose="020B0604030504040204" pitchFamily="34" charset="0"/>
              </a:rPr>
              <a:t> should teach </a:t>
            </a:r>
            <a:r>
              <a:rPr lang="en-US" sz="4400" b="1" dirty="0">
                <a:solidFill>
                  <a:srgbClr val="0094CA"/>
                </a:solidFill>
                <a:latin typeface="Verdana" panose="020B0604030504040204" pitchFamily="34" charset="0"/>
                <a:ea typeface="Verdana" panose="020B0604030504040204" pitchFamily="34" charset="0"/>
                <a:cs typeface="Verdana" panose="020B0604030504040204" pitchFamily="34" charset="0"/>
              </a:rPr>
              <a:t>computer science</a:t>
            </a:r>
            <a:r>
              <a:rPr lang="en-US" sz="4400" b="1" dirty="0">
                <a:solidFill>
                  <a:schemeClr val="accent3"/>
                </a:solidFill>
                <a:latin typeface="Verdana" panose="020B0604030504040204" pitchFamily="34" charset="0"/>
                <a:ea typeface="Verdana" panose="020B0604030504040204" pitchFamily="34" charset="0"/>
                <a:cs typeface="Verdana" panose="020B0604030504040204" pitchFamily="34" charset="0"/>
              </a:rPr>
              <a:t> </a:t>
            </a:r>
          </a:p>
        </p:txBody>
      </p:sp>
    </p:spTree>
    <p:extLst>
      <p:ext uri="{BB962C8B-B14F-4D97-AF65-F5344CB8AC3E}">
        <p14:creationId xmlns:p14="http://schemas.microsoft.com/office/powerpoint/2010/main" val="2910809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91685"/>
            <a:ext cx="8229600" cy="1446516"/>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just about learning technology</a:t>
            </a:r>
          </a:p>
        </p:txBody>
      </p:sp>
      <p:sp>
        <p:nvSpPr>
          <p:cNvPr id="4" name="TextBox 3"/>
          <p:cNvSpPr txBox="1"/>
          <p:nvPr/>
        </p:nvSpPr>
        <p:spPr>
          <a:xfrm>
            <a:off x="0" y="221063"/>
            <a:ext cx="9144000" cy="830987"/>
          </a:xfrm>
          <a:prstGeom prst="rect">
            <a:avLst/>
          </a:prstGeom>
          <a:solidFill>
            <a:srgbClr val="FFA400"/>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348231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extBox 4"/>
          <p:cNvSpPr txBox="1"/>
          <p:nvPr/>
        </p:nvSpPr>
        <p:spPr>
          <a:xfrm>
            <a:off x="469900" y="1191685"/>
            <a:ext cx="8229600" cy="3477841"/>
          </a:xfrm>
          <a:prstGeom prst="rect">
            <a:avLst/>
          </a:prstGeom>
          <a:noFill/>
        </p:spPr>
        <p:txBody>
          <a:bodyPr wrap="square" lIns="91406" tIns="45703" rIns="91406" bIns="45703" rtlCol="0">
            <a:spAutoFit/>
          </a:bodyPr>
          <a:lstStyle/>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just </a:t>
            </a:r>
          </a:p>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about learning technology</a:t>
            </a:r>
          </a:p>
          <a:p>
            <a:pPr algn="ctr"/>
            <a:r>
              <a:rPr lang="en-US" sz="4400" b="1" dirty="0">
                <a:solidFill>
                  <a:srgbClr val="FFA400"/>
                </a:solidFill>
                <a:latin typeface="Verdana" panose="020B0604030504040204" pitchFamily="34" charset="0"/>
                <a:ea typeface="Verdana" panose="020B0604030504040204" pitchFamily="34" charset="0"/>
                <a:cs typeface="Verdana" panose="020B0604030504040204" pitchFamily="34" charset="0"/>
              </a:rPr>
              <a:t>Computer science is about logic, problem solving, and creativity</a:t>
            </a:r>
          </a:p>
        </p:txBody>
      </p:sp>
    </p:spTree>
    <p:extLst>
      <p:ext uri="{BB962C8B-B14F-4D97-AF65-F5344CB8AC3E}">
        <p14:creationId xmlns:p14="http://schemas.microsoft.com/office/powerpoint/2010/main" val="970429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128" t="24110" r="464" b="2687"/>
          <a:stretch/>
        </p:blipFill>
        <p:spPr>
          <a:xfrm>
            <a:off x="0" y="1"/>
            <a:ext cx="9144000" cy="5143501"/>
          </a:xfrm>
          <a:prstGeom prst="rect">
            <a:avLst/>
          </a:prstGeom>
        </p:spPr>
      </p:pic>
      <p:sp>
        <p:nvSpPr>
          <p:cNvPr id="4" name="Rectangle 3"/>
          <p:cNvSpPr/>
          <p:nvPr/>
        </p:nvSpPr>
        <p:spPr>
          <a:xfrm>
            <a:off x="2" y="3279492"/>
            <a:ext cx="9143999" cy="1864008"/>
          </a:xfrm>
          <a:prstGeom prst="rect">
            <a:avLst/>
          </a:prstGeom>
          <a:solidFill>
            <a:srgbClr val="5B6770"/>
          </a:solidFill>
          <a:ln>
            <a:noFill/>
          </a:ln>
        </p:spPr>
        <p:style>
          <a:lnRef idx="2">
            <a:schemeClr val="accent1">
              <a:shade val="50000"/>
            </a:schemeClr>
          </a:lnRef>
          <a:fillRef idx="1">
            <a:schemeClr val="accent1"/>
          </a:fillRef>
          <a:effectRef idx="0">
            <a:schemeClr val="accent1"/>
          </a:effectRef>
          <a:fontRef idx="minor">
            <a:schemeClr val="lt1"/>
          </a:fontRef>
        </p:style>
        <p:txBody>
          <a:bodyPr lIns="67219" tIns="33609" rIns="67219" bIns="33609" rtlCol="0" anchor="ctr"/>
          <a:lstStyle/>
          <a:p>
            <a:pPr algn="ctr"/>
            <a:endParaRPr lang="en-US">
              <a:latin typeface="Arial"/>
              <a:cs typeface="Arial"/>
            </a:endParaRPr>
          </a:p>
        </p:txBody>
      </p:sp>
      <p:sp>
        <p:nvSpPr>
          <p:cNvPr id="5" name="Rectangle 4"/>
          <p:cNvSpPr/>
          <p:nvPr/>
        </p:nvSpPr>
        <p:spPr>
          <a:xfrm>
            <a:off x="1768600" y="3474433"/>
            <a:ext cx="5606800" cy="683428"/>
          </a:xfrm>
          <a:prstGeom prst="rect">
            <a:avLst/>
          </a:prstGeom>
        </p:spPr>
        <p:txBody>
          <a:bodyPr wrap="none" lIns="67219" tIns="33609" rIns="67219" bIns="33609">
            <a:spAutoFit/>
          </a:bodyPr>
          <a:lstStyle/>
          <a:p>
            <a:pPr algn="ctr" defTabSz="685557">
              <a:spcBef>
                <a:spcPct val="0"/>
              </a:spcBef>
            </a:pPr>
            <a:r>
              <a:rPr lang="en-US" sz="4000" dirty="0">
                <a:solidFill>
                  <a:schemeClr val="bg1"/>
                </a:solidFill>
                <a:latin typeface="Verdana" panose="020B0604030504040204" pitchFamily="34" charset="0"/>
                <a:ea typeface="Verdana" panose="020B0604030504040204" pitchFamily="34" charset="0"/>
                <a:cs typeface="Verdana" panose="020B0604030504040204" pitchFamily="34" charset="0"/>
              </a:rPr>
              <a:t>First computer: 1943</a:t>
            </a:r>
          </a:p>
        </p:txBody>
      </p:sp>
    </p:spTree>
    <p:extLst>
      <p:ext uri="{BB962C8B-B14F-4D97-AF65-F5344CB8AC3E}">
        <p14:creationId xmlns:p14="http://schemas.microsoft.com/office/powerpoint/2010/main" val="3112246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r="355" b="737"/>
          <a:stretch/>
        </p:blipFill>
        <p:spPr>
          <a:xfrm>
            <a:off x="0" y="0"/>
            <a:ext cx="9144000" cy="5143500"/>
          </a:xfrm>
          <a:prstGeom prst="rect">
            <a:avLst/>
          </a:prstGeom>
        </p:spPr>
      </p:pic>
      <p:sp>
        <p:nvSpPr>
          <p:cNvPr id="4" name="Rectangle 3"/>
          <p:cNvSpPr/>
          <p:nvPr/>
        </p:nvSpPr>
        <p:spPr>
          <a:xfrm>
            <a:off x="2" y="3279492"/>
            <a:ext cx="9143999" cy="1864008"/>
          </a:xfrm>
          <a:prstGeom prst="rect">
            <a:avLst/>
          </a:prstGeom>
          <a:solidFill>
            <a:srgbClr val="5B6770"/>
          </a:solidFill>
          <a:ln>
            <a:noFill/>
          </a:ln>
        </p:spPr>
        <p:style>
          <a:lnRef idx="2">
            <a:schemeClr val="accent1">
              <a:shade val="50000"/>
            </a:schemeClr>
          </a:lnRef>
          <a:fillRef idx="1">
            <a:schemeClr val="accent1"/>
          </a:fillRef>
          <a:effectRef idx="0">
            <a:schemeClr val="accent1"/>
          </a:effectRef>
          <a:fontRef idx="minor">
            <a:schemeClr val="lt1"/>
          </a:fontRef>
        </p:style>
        <p:txBody>
          <a:bodyPr lIns="67219" tIns="33609" rIns="67219" bIns="33609" rtlCol="0" anchor="ctr"/>
          <a:lstStyle/>
          <a:p>
            <a:pPr algn="ctr"/>
            <a:endParaRPr lang="en-US">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5" name="Rectangle 4"/>
          <p:cNvSpPr/>
          <p:nvPr/>
        </p:nvSpPr>
        <p:spPr>
          <a:xfrm>
            <a:off x="1768600" y="3474433"/>
            <a:ext cx="5606800" cy="683428"/>
          </a:xfrm>
          <a:prstGeom prst="rect">
            <a:avLst/>
          </a:prstGeom>
        </p:spPr>
        <p:txBody>
          <a:bodyPr wrap="none" lIns="67219" tIns="33609" rIns="67219" bIns="33609">
            <a:spAutoFit/>
          </a:bodyPr>
          <a:lstStyle/>
          <a:p>
            <a:pPr algn="ctr" defTabSz="685557">
              <a:spcBef>
                <a:spcPct val="0"/>
              </a:spcBef>
            </a:pPr>
            <a:r>
              <a:rPr lang="en-US" sz="4000" dirty="0">
                <a:solidFill>
                  <a:schemeClr val="bg1"/>
                </a:solidFill>
                <a:latin typeface="Verdana" panose="020B0604030504040204" pitchFamily="34" charset="0"/>
                <a:ea typeface="Verdana" panose="020B0604030504040204" pitchFamily="34" charset="0"/>
                <a:cs typeface="Verdana" panose="020B0604030504040204" pitchFamily="34" charset="0"/>
              </a:rPr>
              <a:t>First computer: 1943</a:t>
            </a:r>
          </a:p>
        </p:txBody>
      </p:sp>
      <p:sp>
        <p:nvSpPr>
          <p:cNvPr id="6" name="Title 1"/>
          <p:cNvSpPr txBox="1">
            <a:spLocks/>
          </p:cNvSpPr>
          <p:nvPr/>
        </p:nvSpPr>
        <p:spPr>
          <a:xfrm flipH="1">
            <a:off x="6483927" y="-37077"/>
            <a:ext cx="2692088" cy="839211"/>
          </a:xfrm>
          <a:prstGeom prst="rect">
            <a:avLst/>
          </a:prstGeom>
        </p:spPr>
        <p:txBody>
          <a:bodyPr vert="horz" lIns="0" tIns="30464" rIns="0" bIns="30464" rtlCol="0" anchor="ctr">
            <a:noAutofit/>
          </a:bodyPr>
          <a:lstStyle>
            <a:lvl1pPr algn="l" defTabSz="414415" rtl="0" eaLnBrk="1" latinLnBrk="0" hangingPunct="1">
              <a:lnSpc>
                <a:spcPts val="3000"/>
              </a:lnSpc>
              <a:spcBef>
                <a:spcPct val="0"/>
              </a:spcBef>
              <a:buNone/>
              <a:defRPr sz="3700" b="0" i="0" kern="1200">
                <a:solidFill>
                  <a:schemeClr val="accent1"/>
                </a:solidFill>
                <a:latin typeface="Gotham Bold"/>
                <a:ea typeface="+mj-ea"/>
                <a:cs typeface="Gotham Bold"/>
              </a:defRPr>
            </a:lvl1pPr>
          </a:lstStyle>
          <a:p>
            <a:pPr defTabSz="685557">
              <a:lnSpc>
                <a:spcPct val="100000"/>
              </a:lnSpc>
            </a:pPr>
            <a:r>
              <a:rPr lang="en-US" sz="2900" dirty="0">
                <a:solidFill>
                  <a:schemeClr val="bg1"/>
                </a:solidFill>
                <a:latin typeface="Verdana" panose="020B0604030504040204" pitchFamily="34" charset="0"/>
                <a:ea typeface="Verdana" panose="020B0604030504040204" pitchFamily="34" charset="0"/>
                <a:cs typeface="Verdana" panose="020B0604030504040204" pitchFamily="34" charset="0"/>
              </a:rPr>
              <a:t>Ada Lovelace</a:t>
            </a:r>
          </a:p>
        </p:txBody>
      </p:sp>
      <p:sp>
        <p:nvSpPr>
          <p:cNvPr id="8" name="Rectangle 7"/>
          <p:cNvSpPr/>
          <p:nvPr/>
        </p:nvSpPr>
        <p:spPr>
          <a:xfrm>
            <a:off x="-30954" y="4087086"/>
            <a:ext cx="9205908" cy="683428"/>
          </a:xfrm>
          <a:prstGeom prst="rect">
            <a:avLst/>
          </a:prstGeom>
        </p:spPr>
        <p:txBody>
          <a:bodyPr wrap="square" lIns="67219" tIns="33609" rIns="67219" bIns="33609">
            <a:spAutoFit/>
          </a:bodyPr>
          <a:lstStyle/>
          <a:p>
            <a:pPr algn="ctr" defTabSz="685557">
              <a:spcBef>
                <a:spcPct val="0"/>
              </a:spcBef>
            </a:pPr>
            <a:r>
              <a:rPr lang="en-US" sz="4000" b="1" dirty="0">
                <a:solidFill>
                  <a:schemeClr val="bg1"/>
                </a:solidFill>
                <a:latin typeface="Verdana" panose="020B0604030504040204" pitchFamily="34" charset="0"/>
                <a:ea typeface="Verdana" panose="020B0604030504040204" pitchFamily="34" charset="0"/>
                <a:cs typeface="Verdana" panose="020B0604030504040204" pitchFamily="34" charset="0"/>
              </a:rPr>
              <a:t>First computer program: 1843</a:t>
            </a:r>
          </a:p>
        </p:txBody>
      </p:sp>
    </p:spTree>
    <p:extLst>
      <p:ext uri="{BB962C8B-B14F-4D97-AF65-F5344CB8AC3E}">
        <p14:creationId xmlns:p14="http://schemas.microsoft.com/office/powerpoint/2010/main" val="1288889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SVID_TT_White-Teal_16x9_Jan-8-2013">
  <a:themeElements>
    <a:clrScheme name="Custom 12">
      <a:dk1>
        <a:srgbClr val="646E82"/>
      </a:dk1>
      <a:lt1>
        <a:srgbClr val="FFFFFF"/>
      </a:lt1>
      <a:dk2>
        <a:srgbClr val="232832"/>
      </a:dk2>
      <a:lt2>
        <a:srgbClr val="D7DCE6"/>
      </a:lt2>
      <a:accent1>
        <a:srgbClr val="00BEFF"/>
      </a:accent1>
      <a:accent2>
        <a:srgbClr val="646E82"/>
      </a:accent2>
      <a:accent3>
        <a:srgbClr val="232832"/>
      </a:accent3>
      <a:accent4>
        <a:srgbClr val="B4BEC8"/>
      </a:accent4>
      <a:accent5>
        <a:srgbClr val="D7BE00"/>
      </a:accent5>
      <a:accent6>
        <a:srgbClr val="D7DCE6"/>
      </a:accent6>
      <a:hlink>
        <a:srgbClr val="00BEFF"/>
      </a:hlink>
      <a:folHlink>
        <a:srgbClr val="00BEFF"/>
      </a:folHlink>
    </a:clrScheme>
    <a:fontScheme name="Custom 1">
      <a:majorFont>
        <a:latin typeface="Rail 400"/>
        <a:ea typeface=""/>
        <a:cs typeface=""/>
      </a:majorFont>
      <a:minorFont>
        <a:latin typeface="Rail 500"/>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ilverFox_Mentorship_Template" id="{726D2EC8-FE65-4BB6-9D87-EBBA7FA7A28A}" vid="{43A7A536-22B6-435A-A09C-B3CB1EAFEC96}"/>
    </a:ext>
  </a:extLst>
</a:theme>
</file>

<file path=ppt/theme/theme3.xml><?xml version="1.0" encoding="utf-8"?>
<a:theme xmlns:a="http://schemas.openxmlformats.org/drawingml/2006/main" name="3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21326</TotalTime>
  <Words>2455</Words>
  <Application>Microsoft Office PowerPoint</Application>
  <PresentationFormat>On-screen Show (16:9)</PresentationFormat>
  <Paragraphs>215</Paragraphs>
  <Slides>27</Slides>
  <Notes>25</Notes>
  <HiddenSlides>1</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27</vt:i4>
      </vt:variant>
    </vt:vector>
  </HeadingPairs>
  <TitlesOfParts>
    <vt:vector size="40" baseType="lpstr">
      <vt:lpstr>Adobe Gothic Std B</vt:lpstr>
      <vt:lpstr>Arial</vt:lpstr>
      <vt:lpstr>Calibri</vt:lpstr>
      <vt:lpstr>Calibri Light</vt:lpstr>
      <vt:lpstr>Rail 400</vt:lpstr>
      <vt:lpstr>Rail 500</vt:lpstr>
      <vt:lpstr>Rail Headline</vt:lpstr>
      <vt:lpstr>Segoe UI</vt:lpstr>
      <vt:lpstr>Verdana</vt:lpstr>
      <vt:lpstr>Wingdings</vt:lpstr>
      <vt:lpstr>Office Theme</vt:lpstr>
      <vt:lpstr>MSVID_TT_White-Teal_16x9_Jan-8-2013</vt:lpstr>
      <vt:lpstr>3_Office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Zach LaMance</dc:creator>
  <cp:lastModifiedBy>Maggie Osorio</cp:lastModifiedBy>
  <cp:revision>354</cp:revision>
  <cp:lastPrinted>2016-07-19T17:37:10Z</cp:lastPrinted>
  <dcterms:created xsi:type="dcterms:W3CDTF">2014-08-04T22:26:06Z</dcterms:created>
  <dcterms:modified xsi:type="dcterms:W3CDTF">2018-09-10T18:42:12Z</dcterms:modified>
</cp:coreProperties>
</file>