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949CA2"/>
    <a:srgbClr val="FFA400"/>
    <a:srgbClr val="FFB81D"/>
    <a:srgbClr val="5B6770"/>
    <a:srgbClr val="ED7D31"/>
    <a:srgbClr val="5B9BD5"/>
    <a:srgbClr val="404040"/>
    <a:srgbClr val="7665A0"/>
    <a:srgbClr val="0094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89982" autoAdjust="0"/>
  </p:normalViewPr>
  <p:slideViewPr>
    <p:cSldViewPr snapToGrid="0">
      <p:cViewPr>
        <p:scale>
          <a:sx n="100" d="100"/>
          <a:sy n="100" d="100"/>
        </p:scale>
        <p:origin x="-416" y="-712"/>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FFB81D"/>
              </a:solidFill>
            </c:spPr>
          </c:dPt>
          <c:dPt>
            <c:idx val="1"/>
            <c:bubble3D val="0"/>
            <c:spPr>
              <a:solidFill>
                <a:srgbClr val="949CA2"/>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FFA400"/>
              </a:solidFill>
            </c:spPr>
          </c:dPt>
          <c:dPt>
            <c:idx val="1"/>
            <c:bubble3D val="0"/>
            <c:spPr>
              <a:solidFill>
                <a:srgbClr val="949CA2"/>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41423384"/>
        <c:axId val="2141345256"/>
      </c:barChart>
      <c:catAx>
        <c:axId val="2141423384"/>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41345256"/>
        <c:crosses val="autoZero"/>
        <c:auto val="1"/>
        <c:lblAlgn val="ctr"/>
        <c:lblOffset val="100"/>
        <c:noMultiLvlLbl val="0"/>
      </c:catAx>
      <c:valAx>
        <c:axId val="2141345256"/>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41423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00ADBC"/>
              </a:solidFill>
            </c:spPr>
          </c:dPt>
          <c:dPt>
            <c:idx val="1"/>
            <c:bubble3D val="0"/>
            <c:spPr>
              <a:solidFill>
                <a:srgbClr val="949CA2"/>
              </a:solidFill>
            </c:spPr>
          </c:dPt>
          <c:cat>
            <c:strRef>
              <c:f>Sheet1!$A$2:$A$4</c:f>
              <c:strCache>
                <c:ptCount val="2"/>
                <c:pt idx="0">
                  <c:v>CS jobs</c:v>
                </c:pt>
                <c:pt idx="1">
                  <c:v>Other STEM</c:v>
                </c:pt>
              </c:strCache>
            </c:strRef>
          </c:cat>
          <c:val>
            <c:numRef>
              <c:f>Sheet1!$B$2:$B$4</c:f>
              <c:numCache>
                <c:formatCode>General</c:formatCode>
                <c:ptCount val="3"/>
                <c:pt idx="0">
                  <c:v>0.58</c:v>
                </c:pt>
                <c:pt idx="1">
                  <c:v>0.42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ADBC"/>
              </a:solidFill>
            </c:spPr>
          </c:dPt>
          <c:dPt>
            <c:idx val="1"/>
            <c:bubble3D val="0"/>
            <c:spPr>
              <a:solidFill>
                <a:srgbClr val="949CA2"/>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US!$E$4:$E$14</c:f>
              <c:numCache>
                <c:formatCode>_(* #,##0_);_(* \(#,##0\);_(* "-"??_);_(@_)</c:formatCode>
                <c:ptCount val="11"/>
                <c:pt idx="0">
                  <c:v>2665.0</c:v>
                </c:pt>
                <c:pt idx="1">
                  <c:v>2789.0</c:v>
                </c:pt>
                <c:pt idx="2">
                  <c:v>3096.0</c:v>
                </c:pt>
                <c:pt idx="3">
                  <c:v>3726.0</c:v>
                </c:pt>
                <c:pt idx="4">
                  <c:v>4000.0</c:v>
                </c:pt>
                <c:pt idx="5">
                  <c:v>4635.0</c:v>
                </c:pt>
                <c:pt idx="6">
                  <c:v>5485.0</c:v>
                </c:pt>
                <c:pt idx="7">
                  <c:v>7458.0</c:v>
                </c:pt>
                <c:pt idx="8">
                  <c:v>10142.0</c:v>
                </c:pt>
                <c:pt idx="9">
                  <c:v>12642.0</c:v>
                </c:pt>
                <c:pt idx="10">
                  <c:v>14680.8</c:v>
                </c:pt>
              </c:numCache>
            </c:numRef>
          </c:val>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ser>
        <c:dLbls>
          <c:showLegendKey val="0"/>
          <c:showVal val="0"/>
          <c:showCatName val="0"/>
          <c:showSerName val="0"/>
          <c:showPercent val="0"/>
          <c:showBubbleSize val="0"/>
        </c:dLbls>
        <c:gapWidth val="42"/>
        <c:overlap val="100"/>
        <c:axId val="2141164392"/>
        <c:axId val="2141167368"/>
      </c:barChart>
      <c:catAx>
        <c:axId val="2141164392"/>
        <c:scaling>
          <c:orientation val="minMax"/>
        </c:scaling>
        <c:delete val="1"/>
        <c:axPos val="b"/>
        <c:majorTickMark val="none"/>
        <c:minorTickMark val="none"/>
        <c:tickLblPos val="nextTo"/>
        <c:crossAx val="2141167368"/>
        <c:crosses val="autoZero"/>
        <c:auto val="0"/>
        <c:lblAlgn val="ctr"/>
        <c:lblOffset val="100"/>
        <c:noMultiLvlLbl val="0"/>
      </c:catAx>
      <c:valAx>
        <c:axId val="2141167368"/>
        <c:scaling>
          <c:orientation val="minMax"/>
          <c:max val="30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41164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US!$L$4:$L$14</c:f>
              <c:numCache>
                <c:formatCode>_(* #,##0_);_(* \(#,##0\);_(* "-"??_);_(@_)</c:formatCode>
                <c:ptCount val="11"/>
                <c:pt idx="0">
                  <c:v>1717.0</c:v>
                </c:pt>
                <c:pt idx="1">
                  <c:v>1815.0</c:v>
                </c:pt>
                <c:pt idx="2">
                  <c:v>1986.0</c:v>
                </c:pt>
                <c:pt idx="3">
                  <c:v>2291.0</c:v>
                </c:pt>
                <c:pt idx="4">
                  <c:v>2645.0</c:v>
                </c:pt>
                <c:pt idx="5">
                  <c:v>2933.0</c:v>
                </c:pt>
                <c:pt idx="6">
                  <c:v>3498.0</c:v>
                </c:pt>
                <c:pt idx="7">
                  <c:v>4739.0</c:v>
                </c:pt>
                <c:pt idx="8">
                  <c:v>6056.0</c:v>
                </c:pt>
                <c:pt idx="9">
                  <c:v>8283.0</c:v>
                </c:pt>
                <c:pt idx="10">
                  <c:v>9175.5</c:v>
                </c:pt>
              </c:numCache>
            </c:numRef>
          </c:val>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ser>
        <c:dLbls>
          <c:showLegendKey val="0"/>
          <c:showVal val="0"/>
          <c:showCatName val="0"/>
          <c:showSerName val="0"/>
          <c:showPercent val="0"/>
          <c:showBubbleSize val="0"/>
        </c:dLbls>
        <c:gapWidth val="42"/>
        <c:overlap val="100"/>
        <c:axId val="2144174216"/>
        <c:axId val="2144101032"/>
      </c:barChart>
      <c:catAx>
        <c:axId val="2144174216"/>
        <c:scaling>
          <c:orientation val="minMax"/>
        </c:scaling>
        <c:delete val="1"/>
        <c:axPos val="b"/>
        <c:majorTickMark val="none"/>
        <c:minorTickMark val="none"/>
        <c:tickLblPos val="nextTo"/>
        <c:crossAx val="2144101032"/>
        <c:crosses val="autoZero"/>
        <c:auto val="1"/>
        <c:lblAlgn val="ctr"/>
        <c:lblOffset val="100"/>
        <c:noMultiLvlLbl val="0"/>
      </c:catAx>
      <c:valAx>
        <c:axId val="214410103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44174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And</a:t>
            </a:r>
            <a:r>
              <a:rPr lang="en-US" baseline="0" dirty="0" smtClean="0"/>
              <a:t> in 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1/15/18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2662411505"/>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121585317"/>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8419518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1881578625"/>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58%</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12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500851"/>
            <a:ext cx="5575300" cy="3642649"/>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21105</TotalTime>
  <Words>2682</Words>
  <Application>Microsoft Macintosh PowerPoint</Application>
  <PresentationFormat>On-screen Show (16:9)</PresentationFormat>
  <Paragraphs>234</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332</cp:revision>
  <cp:lastPrinted>2016-07-19T17:37:10Z</cp:lastPrinted>
  <dcterms:created xsi:type="dcterms:W3CDTF">2014-08-04T22:26:06Z</dcterms:created>
  <dcterms:modified xsi:type="dcterms:W3CDTF">2018-01-15T22:06:46Z</dcterms:modified>
</cp:coreProperties>
</file>