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Merriweather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962A5F-613B-421B-AB1C-95FC1F9BB534}">
  <a:tblStyle styleId="{29962A5F-613B-421B-AB1C-95FC1F9BB5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44" Type="http://schemas.openxmlformats.org/officeDocument/2006/relationships/font" Target="fonts/Merriweather-bold.fntdata"/><Relationship Id="rId43" Type="http://schemas.openxmlformats.org/officeDocument/2006/relationships/font" Target="fonts/Merriweather-regular.fntdata"/><Relationship Id="rId46" Type="http://schemas.openxmlformats.org/officeDocument/2006/relationships/font" Target="fonts/Merriweather-boldItalic.fntdata"/><Relationship Id="rId45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33" Type="http://schemas.openxmlformats.org/officeDocument/2006/relationships/font" Target="fonts/Roboto-regular.fntdata"/><Relationship Id="rId32" Type="http://schemas.openxmlformats.org/officeDocument/2006/relationships/font" Target="fonts/Economica-boldItalic.fntdata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Lato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Lato-italic.fntdata"/><Relationship Id="rId38" Type="http://schemas.openxmlformats.org/officeDocument/2006/relationships/font" Target="fonts/La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Economica-regular.fntdata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c1ab083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c1ab083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c1ab083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c1ab083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c1ab083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c1ab083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c1ab083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c1ab083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c1ab083b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c1ab083b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c1ab083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c1ab083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c1ab083b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c1ab083b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c1ab083b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c1ab083b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c1ab083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c1ab083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c1ab083b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c1ab083b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c1ab08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c1ab08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c1ab083b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c1ab083b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c1ab083b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c1ab083b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c1ab083b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c1ab083b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c1ab083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c1ab083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c1ab083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c1ab083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c1ab083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c1ab083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c1ab083b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c1ab083b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c1ab083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c1ab083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c1ab083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c1ab083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c1ab083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c1ab083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739600" y="1578400"/>
            <a:ext cx="78150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720">
                <a:latin typeface="Merriweather"/>
                <a:ea typeface="Merriweather"/>
                <a:cs typeface="Merriweather"/>
                <a:sym typeface="Merriweather"/>
              </a:rPr>
              <a:t>Mixture of Functional Linear Model</a:t>
            </a:r>
            <a:r>
              <a:rPr b="0" lang="en" sz="4720"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b="0" sz="47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860675" y="3157300"/>
            <a:ext cx="28509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By: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Upmanyu Singh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Shikha Sharma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Sanchit Vijay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32275" y="3249725"/>
            <a:ext cx="534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Data Mining (DATS 6103)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50" y="1339100"/>
            <a:ext cx="4643024" cy="37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group showing different relation of co2-gdp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800"/>
            <a:ext cx="9144000" cy="26173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929075" y="1384175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215075" y="1384175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196275" y="1384175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7329875" y="1384175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 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11850" y="3916600"/>
            <a:ext cx="54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Clusters is formed by grouping the cluster and taking mean of gdp and co2 per capita.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723550" y="1069600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Cluster1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085750" y="1069600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Cluster2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295550" y="1069600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Cluster3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581550" y="1069600"/>
            <a:ext cx="11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Cluster4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374550" y="3679000"/>
            <a:ext cx="13719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cluster contains the developed countries and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kazakhstan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899" y="536275"/>
            <a:ext cx="6008101" cy="40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20200" y="1447100"/>
            <a:ext cx="273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basis representation of cluster1 and when you see that if you are increasing the basis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number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tends to overfit with the scatter plot.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78650" y="141575"/>
            <a:ext cx="418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Basis representation of first cluster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Autocorrelation plot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613450" y="1258350"/>
            <a:ext cx="668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By selecting the basis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equal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to 9 we plot the autocorrelation plot of each cluster and we can see that each cluster is having correlation with the laging term.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7350"/>
            <a:ext cx="8839199" cy="251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plot for each cluster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9375"/>
            <a:ext cx="9144000" cy="24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168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for the each cluster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522000" y="11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{29962A5F-613B-421B-AB1C-95FC1F9BB534}</a:tableStyleId>
              </a:tblPr>
              <a:tblGrid>
                <a:gridCol w="2700000"/>
                <a:gridCol w="2700000"/>
              </a:tblGrid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Cluster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RMSE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0.015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0.011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0.032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0.015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latin typeface="Economica"/>
                <a:ea typeface="Economica"/>
                <a:cs typeface="Economica"/>
                <a:sym typeface="Economica"/>
              </a:rPr>
              <a:t>Now we are going to train model for each country and cluster their residuals and then train for the individual cluster.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23" y="954625"/>
            <a:ext cx="6038544" cy="39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440425" y="125825"/>
            <a:ext cx="8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Elbow curve for finding the optimal value of N (K-means)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7911850" y="1956150"/>
            <a:ext cx="116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Optimal cluster =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 for each </a:t>
            </a:r>
            <a:r>
              <a:rPr lang="en"/>
              <a:t>cluster</a:t>
            </a:r>
            <a:r>
              <a:rPr lang="en"/>
              <a:t> again (Linear Regression)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8891"/>
            <a:ext cx="9144000" cy="240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68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for the each cluster</a:t>
            </a:r>
            <a:endParaRPr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522000" y="11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{29962A5F-613B-421B-AB1C-95FC1F9BB534}</a:tableStyleId>
              </a:tblPr>
              <a:tblGrid>
                <a:gridCol w="2700000"/>
                <a:gridCol w="2700000"/>
              </a:tblGrid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Cluster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RMSE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0.011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0.07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0.18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0.026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Used the </a:t>
            </a:r>
            <a:r>
              <a:rPr lang="en" sz="2000"/>
              <a:t>library</a:t>
            </a:r>
            <a:r>
              <a:rPr lang="en" sz="2000"/>
              <a:t> ‘wbgapi’ for collection of the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Dependent variable or response variable  is CO2 per capita.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GDP per capita is the covariate.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Data consist of years from 1994 to 2021 for 56 countries.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7945"/>
            <a:ext cx="9143999" cy="2428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type="title"/>
          </p:nvPr>
        </p:nvSpPr>
        <p:spPr>
          <a:xfrm>
            <a:off x="0" y="504675"/>
            <a:ext cx="1017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Train model for each cluster again (Polynomial Regression)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Degree=4</a:t>
            </a:r>
            <a:endParaRPr sz="3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168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for the each cluster</a:t>
            </a:r>
            <a:endParaRPr/>
          </a:p>
        </p:txBody>
      </p:sp>
      <p:graphicFrame>
        <p:nvGraphicFramePr>
          <p:cNvPr id="200" name="Google Shape;200;p33"/>
          <p:cNvGraphicFramePr/>
          <p:nvPr/>
        </p:nvGraphicFramePr>
        <p:xfrm>
          <a:off x="522000" y="112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{29962A5F-613B-421B-AB1C-95FC1F9BB534}</a:tableStyleId>
              </a:tblPr>
              <a:tblGrid>
                <a:gridCol w="2700000"/>
                <a:gridCol w="2700000"/>
              </a:tblGrid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Cluster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RMSE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1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0.007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2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0.068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3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0.16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73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0.021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400"/>
              <a:t>Thank You</a:t>
            </a:r>
            <a:endParaRPr b="1" sz="6400"/>
          </a:p>
        </p:txBody>
      </p:sp>
      <p:sp>
        <p:nvSpPr>
          <p:cNvPr id="206" name="Google Shape;206;p34"/>
          <p:cNvSpPr txBox="1"/>
          <p:nvPr/>
        </p:nvSpPr>
        <p:spPr>
          <a:xfrm>
            <a:off x="581975" y="2972850"/>
            <a:ext cx="7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Questions 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Removing the columns with more than 25 null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Filling nan with knn </a:t>
            </a:r>
            <a:r>
              <a:rPr lang="en" sz="2000"/>
              <a:t>imputation</a:t>
            </a:r>
            <a:r>
              <a:rPr lang="en" sz="2000"/>
              <a:t> technique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A new sample is imputed by finding the samples in the training set “closest” to it and averages these nearby points to fill in the value.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180050" y="1466825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Functional</a:t>
            </a:r>
            <a:r>
              <a:rPr lang="en" sz="5200">
                <a:solidFill>
                  <a:schemeClr val="dk1"/>
                </a:solidFill>
              </a:rPr>
              <a:t> Data Analysis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650" y="1025025"/>
            <a:ext cx="4336675" cy="38114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81025" y="136700"/>
            <a:ext cx="6745800" cy="10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CO2 emission vs year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30150" y="2255000"/>
            <a:ext cx="39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 does not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explains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variability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CO2 over year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81975" y="1588675"/>
            <a:ext cx="30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08975" y="1415650"/>
            <a:ext cx="369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graph doesn’t explain the variability of the co2 for every year. It’s because there is high difference between the values.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81875" y="224050"/>
            <a:ext cx="7889400" cy="10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Log of CO2 per capita explains the variability across years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00" y="996700"/>
            <a:ext cx="4691000" cy="39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08975" y="1415650"/>
            <a:ext cx="36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 by taking the log of co2 per capita, we can see variability can be seen.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12900" y="165150"/>
            <a:ext cx="85728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of Response variable (CO2 per capita)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800" y="1079250"/>
            <a:ext cx="4706199" cy="376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08975" y="1415650"/>
            <a:ext cx="36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Response variable is co2 per capita and it is rightly skewed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905" y="2571750"/>
            <a:ext cx="3125800" cy="220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62" y="2498625"/>
            <a:ext cx="4108526" cy="25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112100" y="370700"/>
            <a:ext cx="5262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Basis Function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50" y="1588300"/>
            <a:ext cx="4659301" cy="333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390125" y="247125"/>
            <a:ext cx="481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Clustering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