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9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B3F2B-E66E-E6B9-B847-BA6680D985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6712B6-B64F-EA81-C392-2FCE281F02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BC677-CC07-607D-185F-13210C5E3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B0D6-DB2A-4558-9F9F-74DA92043298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08634-8CD2-C717-DE6D-4E0007225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B6FDA-9625-CFEB-9EFA-7506D55F1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6EE05-9AFF-44E4-BF52-4D31EF1BAF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088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32236-94F0-AF8B-7F74-EEA9F1AFE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13DF5-DD38-AB1A-8DA8-193015F56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30986-C257-5401-A356-57C09BE06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B0D6-DB2A-4558-9F9F-74DA92043298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7393D-9397-5F96-8AFF-EAF45BA69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F8A45-3ADF-E901-5B84-CEABDFD56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6EE05-9AFF-44E4-BF52-4D31EF1BAF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959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5E18D3-694A-E480-E100-76763BD242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50502D-D6D6-88BA-6995-6BE360032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B6B17-04BE-1886-37DB-E28F3CA76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B0D6-DB2A-4558-9F9F-74DA92043298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80906-42F3-D6A4-AE12-BAD601111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EA2FE-FC72-94C9-D8BE-58BB1D50E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6EE05-9AFF-44E4-BF52-4D31EF1BAF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727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02F1F-2E5E-55B3-BE1C-84D62A047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E111E-7DB0-98A4-E608-8DE246D2F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A5746-5D2D-77CD-6F1A-9B18DEFBA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B0D6-DB2A-4558-9F9F-74DA92043298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27B61-9513-02CB-9068-0D9BFA505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65A38-4F01-AC5B-662C-EB834AD35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6EE05-9AFF-44E4-BF52-4D31EF1BAF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00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E5770-AE68-B794-8559-4C1D08905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533D0-4E6D-2A1B-B770-C0DCF6BF0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9BA15-9B8D-9865-F73E-BC8057420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B0D6-DB2A-4558-9F9F-74DA92043298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DC2E6-81C9-19DB-96D1-FA4F35BC1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DC059-BB2A-DE25-0847-993D793D2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6EE05-9AFF-44E4-BF52-4D31EF1BAF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20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31FDA-D065-FBD5-9820-7D88716C6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7855A-1E5A-A176-18E8-410B7079BA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407A5E-945C-3CF5-9B05-F11EC21D0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121D2-E1BD-7AAC-2EAB-C7428C8C6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B0D6-DB2A-4558-9F9F-74DA92043298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61459-A043-ADF9-B44F-0F59DE394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28FC2-E2B2-143B-AAAF-00B82DB6A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6EE05-9AFF-44E4-BF52-4D31EF1BAF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522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7923D-6EE5-7A16-1AFE-8D8CC46DB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5F2C7-2FD8-B32B-8A31-D8553BE76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0B689D-1474-AAC1-88EC-3EB222C55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6E2D64-82EC-7355-9E72-07603D254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0AC227-35F1-5E9F-2107-89A1ECCB70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82C8D-C8DC-1432-C433-FC6B728B8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B0D6-DB2A-4558-9F9F-74DA92043298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AC6684-AE8D-DD1A-1651-EC6E1718E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4C17A9-39AA-D7ED-24D0-FAB5A0D5E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6EE05-9AFF-44E4-BF52-4D31EF1BAF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142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48BF4-AAF7-887C-5E41-97543418C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F196AA-182A-A9BA-6839-BC4972C01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B0D6-DB2A-4558-9F9F-74DA92043298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B9F154-548D-8B16-1E28-876FA8166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2E7B44-D52A-AC8A-26FA-50E002807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6EE05-9AFF-44E4-BF52-4D31EF1BAF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307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425492-696A-5F46-E568-3B7E6B926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B0D6-DB2A-4558-9F9F-74DA92043298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86BF2B-C6C0-00E2-247B-8786DB0E3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0A16E-C9BF-7E7B-B454-5BFEC4B15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6EE05-9AFF-44E4-BF52-4D31EF1BAF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641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C6323-F42D-856C-BDD9-ED4E29917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FB690-F99D-98CE-AF5B-4B4670EF5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4A445-140B-6FF1-BF27-EA8619BE3A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9C7C3-25AF-9C9E-B9A3-C46947033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B0D6-DB2A-4558-9F9F-74DA92043298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1F8F9-F777-84B3-F60F-1353DF62C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AAE35-14CA-D591-FF94-CD387F420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6EE05-9AFF-44E4-BF52-4D31EF1BAF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450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C9A9D-285C-6193-3EC8-73ABDB37E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3E6721-567E-5423-C7FC-10EC529E6A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4F339E-6A1F-DD43-4178-A33134421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7FD03-523D-BEF8-0BAC-B42C9DA83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B0D6-DB2A-4558-9F9F-74DA92043298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CC2DF-7AB7-B808-B8BA-5B8C78ABC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D62F0-6137-03C0-80E4-3C9688A0C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6EE05-9AFF-44E4-BF52-4D31EF1BAF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635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87225-7427-A626-23E6-CD0D2CCF3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D2396-DD26-59C3-C800-F50DC9695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2B78E-CAFF-E3DF-A15B-89B9F6598F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8B0D6-DB2A-4558-9F9F-74DA92043298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BE361-B2C2-EC7E-6614-1B9BD6E3BA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EED7F-1907-E6B5-7F5B-96D6C7AD6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6EE05-9AFF-44E4-BF52-4D31EF1BAF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82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2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Molecular DNA structure">
            <a:extLst>
              <a:ext uri="{FF2B5EF4-FFF2-40B4-BE49-F238E27FC236}">
                <a16:creationId xmlns:a16="http://schemas.microsoft.com/office/drawing/2014/main" id="{AA0267EB-916F-55FC-093E-3E05659564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23028" b="-1"/>
          <a:stretch/>
        </p:blipFill>
        <p:spPr>
          <a:xfrm>
            <a:off x="4283902" y="10"/>
            <a:ext cx="7908098" cy="6857992"/>
          </a:xfrm>
          <a:prstGeom prst="rect">
            <a:avLst/>
          </a:prstGeom>
        </p:spPr>
      </p:pic>
      <p:sp>
        <p:nvSpPr>
          <p:cNvPr id="49" name="Rectangle 44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834640-6936-2A12-3FE4-CE17B295A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663" y="1115219"/>
            <a:ext cx="5505449" cy="2387600"/>
          </a:xfrm>
        </p:spPr>
        <p:txBody>
          <a:bodyPr>
            <a:normAutofit/>
          </a:bodyPr>
          <a:lstStyle/>
          <a:p>
            <a:pPr algn="l"/>
            <a:r>
              <a:rPr lang="en-US" sz="4300" b="0" i="0">
                <a:solidFill>
                  <a:schemeClr val="bg1"/>
                </a:solidFill>
                <a:effectLst/>
                <a:latin typeface="Söhne"/>
              </a:rPr>
              <a:t>Mechanisms of Action(MoA) Prediction using Machine Learning</a:t>
            </a:r>
            <a:endParaRPr lang="en-IN" sz="43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138D93-CDD4-744C-426A-46CD83C2B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663" y="3902075"/>
            <a:ext cx="5505449" cy="1655762"/>
          </a:xfrm>
        </p:spPr>
        <p:txBody>
          <a:bodyPr>
            <a:normAutofit/>
          </a:bodyPr>
          <a:lstStyle/>
          <a:p>
            <a:pPr algn="l"/>
            <a:r>
              <a:rPr lang="en-IN" sz="1900">
                <a:solidFill>
                  <a:schemeClr val="bg1"/>
                </a:solidFill>
              </a:rPr>
              <a:t>                                                                                                    Purvi Jain                                                   </a:t>
            </a:r>
          </a:p>
          <a:p>
            <a:pPr algn="l"/>
            <a:r>
              <a:rPr lang="en-IN" sz="1900">
                <a:solidFill>
                  <a:schemeClr val="bg1"/>
                </a:solidFill>
              </a:rPr>
              <a:t>                                                                                       Sanchit Vijay</a:t>
            </a:r>
          </a:p>
          <a:p>
            <a:pPr algn="l"/>
            <a:r>
              <a:rPr lang="en-IN" sz="1900">
                <a:solidFill>
                  <a:schemeClr val="bg1"/>
                </a:solidFill>
              </a:rPr>
              <a:t>                               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466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AED1919-54A1-41C9-B30B-A3FF3F58E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26220" y="98104"/>
            <a:ext cx="4288094" cy="4288094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tatistics">
            <a:extLst>
              <a:ext uri="{FF2B5EF4-FFF2-40B4-BE49-F238E27FC236}">
                <a16:creationId xmlns:a16="http://schemas.microsoft.com/office/drawing/2014/main" id="{FA6EC055-BD26-ED64-8C9E-84E582C61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69471" y="941355"/>
            <a:ext cx="2601592" cy="2601592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C4751043-2EE3-4222-9979-8E61D93DA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1848" y="2813300"/>
            <a:ext cx="3757487" cy="3757487"/>
            <a:chOff x="1881974" y="1174396"/>
            <a:chExt cx="5290997" cy="5290997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3FD8213-DB67-4E29-9615-984DB5991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4EDB257-28CF-422F-AE6A-B99E3FE81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FFFEB18F-F81F-4CED-BE64-EB888A77C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4350" y="2762501"/>
            <a:ext cx="3744592" cy="374459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2BC2CF-1C40-5D85-BA61-28DF39C06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591" y="3404608"/>
            <a:ext cx="3520789" cy="2666087"/>
          </a:xfrm>
        </p:spPr>
        <p:txBody>
          <a:bodyPr>
            <a:normAutofit/>
          </a:bodyPr>
          <a:lstStyle/>
          <a:p>
            <a:pPr algn="ctr"/>
            <a:r>
              <a:rPr lang="en-IN">
                <a:solidFill>
                  <a:schemeClr val="bg1"/>
                </a:solidFill>
              </a:rPr>
              <a:t>Data pre-processing</a:t>
            </a:r>
          </a:p>
        </p:txBody>
      </p:sp>
      <p:grpSp>
        <p:nvGrpSpPr>
          <p:cNvPr id="29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3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6FB7D-31C1-6C3E-3C15-EA34B26C7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Söhne"/>
              </a:rPr>
              <a:t>Merging the data from different 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Söhne"/>
              </a:rPr>
              <a:t>Separating categorical columns (e.g., treatment time) and numerical columns (e.g., gene expression and cell viability features)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Söhne"/>
              </a:rPr>
              <a:t>Standardizing the numerical data to ensure equal contribution of all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Söhne"/>
              </a:rPr>
              <a:t>Dimensionality reduction using PCA to reduce noise and complexity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Söhne"/>
              </a:rPr>
              <a:t>Merging preprocessed data back into a single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Söhne"/>
              </a:rPr>
              <a:t>Splitting the data into training and validation sets to evaluate model performance</a:t>
            </a:r>
          </a:p>
          <a:p>
            <a:endParaRPr lang="en-IN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220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AED1919-54A1-41C9-B30B-A3FF3F58E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26220" y="98104"/>
            <a:ext cx="4288094" cy="4288094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PC">
            <a:extLst>
              <a:ext uri="{FF2B5EF4-FFF2-40B4-BE49-F238E27FC236}">
                <a16:creationId xmlns:a16="http://schemas.microsoft.com/office/drawing/2014/main" id="{A90A200B-2E32-E02F-C7E6-52CD89C92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69471" y="941355"/>
            <a:ext cx="2601592" cy="2601592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4751043-2EE3-4222-9979-8E61D93DA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1848" y="2813300"/>
            <a:ext cx="3757487" cy="3757487"/>
            <a:chOff x="1881974" y="1174396"/>
            <a:chExt cx="5290997" cy="5290997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3FD8213-DB67-4E29-9615-984DB5991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4EDB257-28CF-422F-AE6A-B99E3FE81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FFFEB18F-F81F-4CED-BE64-EB888A77C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4350" y="2762501"/>
            <a:ext cx="3744592" cy="374459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4C462D-DA78-ABEB-C4BB-1D1883550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591" y="3404608"/>
            <a:ext cx="3520789" cy="2666087"/>
          </a:xfrm>
        </p:spPr>
        <p:txBody>
          <a:bodyPr>
            <a:normAutofit/>
          </a:bodyPr>
          <a:lstStyle/>
          <a:p>
            <a:pPr algn="ctr"/>
            <a:r>
              <a:rPr lang="en-US" b="0" i="0">
                <a:solidFill>
                  <a:schemeClr val="bg1"/>
                </a:solidFill>
                <a:effectLst/>
                <a:latin typeface="Söhne"/>
              </a:rPr>
              <a:t>Machine Learning Algorithms</a:t>
            </a:r>
            <a:endParaRPr lang="en-IN">
              <a:solidFill>
                <a:schemeClr val="bg1"/>
              </a:solidFill>
            </a:endParaRPr>
          </a:p>
        </p:txBody>
      </p:sp>
      <p:grpSp>
        <p:nvGrpSpPr>
          <p:cNvPr id="20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4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BFDDC-4DED-10BB-3DCF-8A51C203B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Logistic Regression: A simple yet powerful linear classifier for binary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MoA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 prediction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Support Vector Machine (SVM): Effective in high-dimensional feature spaces, suitable for gene expression and cell viability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Random Forest: An ensemble method that constructs multiple decision trees and combines their predictions for robust results</a:t>
            </a: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Deep Learning (Neural Networks): Capable of modeling complex patterns in high-dimensional data, ideal for large datasets with numerous features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324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31">
            <a:extLst>
              <a:ext uri="{FF2B5EF4-FFF2-40B4-BE49-F238E27FC236}">
                <a16:creationId xmlns:a16="http://schemas.microsoft.com/office/drawing/2014/main" id="{6405C78F-9B48-4B89-84D5-12F7CD404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93E94A-33DE-6E88-D0C1-6B0C78260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358" y="2269124"/>
            <a:ext cx="2662913" cy="2319753"/>
          </a:xfrm>
        </p:spPr>
        <p:txBody>
          <a:bodyPr>
            <a:normAutofit/>
          </a:bodyPr>
          <a:lstStyle/>
          <a:p>
            <a:pPr algn="ctr"/>
            <a:br>
              <a:rPr lang="en-IN" sz="2400" b="0" i="0">
                <a:solidFill>
                  <a:schemeClr val="bg1">
                    <a:alpha val="60000"/>
                  </a:schemeClr>
                </a:solidFill>
                <a:effectLst/>
                <a:latin typeface="Söhne"/>
              </a:rPr>
            </a:br>
            <a:r>
              <a:rPr lang="en-IN" sz="2400" b="0" i="0">
                <a:solidFill>
                  <a:schemeClr val="bg1">
                    <a:alpha val="60000"/>
                  </a:schemeClr>
                </a:solidFill>
                <a:effectLst/>
                <a:latin typeface="Söhne"/>
              </a:rPr>
              <a:t>Experimental Setup</a:t>
            </a:r>
            <a:br>
              <a:rPr lang="en-IN" sz="2400" b="0" i="0">
                <a:solidFill>
                  <a:schemeClr val="bg1">
                    <a:alpha val="60000"/>
                  </a:schemeClr>
                </a:solidFill>
                <a:effectLst/>
                <a:latin typeface="Söhne"/>
              </a:rPr>
            </a:br>
            <a:endParaRPr lang="en-IN" sz="2400">
              <a:solidFill>
                <a:schemeClr val="bg1">
                  <a:alpha val="60000"/>
                </a:schemeClr>
              </a:solidFill>
            </a:endParaRPr>
          </a:p>
        </p:txBody>
      </p:sp>
      <p:sp>
        <p:nvSpPr>
          <p:cNvPr id="54" name="Rectangle 33">
            <a:extLst>
              <a:ext uri="{FF2B5EF4-FFF2-40B4-BE49-F238E27FC236}">
                <a16:creationId xmlns:a16="http://schemas.microsoft.com/office/drawing/2014/main" id="{48A3E10F-DAAD-4752-A6FD-79ED3B129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2519" y="685801"/>
            <a:ext cx="6970115" cy="5486399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7379F-73DA-E501-A45B-B0CC2C7E6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8625" y="866775"/>
            <a:ext cx="5762222" cy="5057775"/>
          </a:xfrm>
        </p:spPr>
        <p:txBody>
          <a:bodyPr anchor="ctr">
            <a:normAutofit/>
          </a:bodyPr>
          <a:lstStyle/>
          <a:p>
            <a:pPr>
              <a:buFont typeface="+mj-lt"/>
              <a:buAutoNum type="arabicPeriod"/>
            </a:pPr>
            <a:r>
              <a:rPr lang="en-IN" sz="1700" b="0" i="0" dirty="0">
                <a:solidFill>
                  <a:schemeClr val="bg1"/>
                </a:solidFill>
                <a:effectLst/>
                <a:latin typeface="Söhne"/>
              </a:rPr>
              <a:t>Data Splitting: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700" b="0" i="0" dirty="0">
                <a:solidFill>
                  <a:schemeClr val="bg1"/>
                </a:solidFill>
                <a:effectLst/>
                <a:latin typeface="Söhne"/>
              </a:rPr>
              <a:t>Train-Validation split: 80-20 ratio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700" b="0" i="0" dirty="0">
                <a:solidFill>
                  <a:schemeClr val="bg1"/>
                </a:solidFill>
                <a:effectLst/>
                <a:latin typeface="Söhne"/>
              </a:rPr>
              <a:t>Stratified splitting based on the target variable distribution</a:t>
            </a:r>
          </a:p>
          <a:p>
            <a:pPr>
              <a:buFont typeface="+mj-lt"/>
              <a:buAutoNum type="arabicPeriod"/>
            </a:pPr>
            <a:r>
              <a:rPr lang="en-IN" sz="1700" b="0" i="0" dirty="0">
                <a:solidFill>
                  <a:schemeClr val="bg1"/>
                </a:solidFill>
                <a:effectLst/>
                <a:latin typeface="Söhne"/>
              </a:rPr>
              <a:t>Feature Scaling:</a:t>
            </a:r>
          </a:p>
          <a:p>
            <a:pPr marL="457200" lvl="1" indent="0">
              <a:buNone/>
            </a:pPr>
            <a:r>
              <a:rPr lang="en-IN" sz="1700" b="0" i="0" dirty="0">
                <a:solidFill>
                  <a:schemeClr val="bg1"/>
                </a:solidFill>
                <a:effectLst/>
                <a:latin typeface="Söhne"/>
              </a:rPr>
              <a:t>Standardization of numerical features using Z-score normalization</a:t>
            </a:r>
          </a:p>
          <a:p>
            <a:pPr>
              <a:buFont typeface="+mj-lt"/>
              <a:buAutoNum type="arabicPeriod"/>
            </a:pPr>
            <a:r>
              <a:rPr lang="en-IN" sz="1700" b="0" i="0" dirty="0">
                <a:solidFill>
                  <a:schemeClr val="bg1"/>
                </a:solidFill>
                <a:effectLst/>
                <a:latin typeface="Söhne"/>
              </a:rPr>
              <a:t>Dimensionality Reduction:</a:t>
            </a:r>
          </a:p>
          <a:p>
            <a:pPr marL="457200" lvl="1" indent="0">
              <a:buNone/>
            </a:pPr>
            <a:r>
              <a:rPr lang="en-IN" sz="1700" b="0" i="0" dirty="0">
                <a:solidFill>
                  <a:schemeClr val="bg1"/>
                </a:solidFill>
                <a:effectLst/>
                <a:latin typeface="Söhne"/>
              </a:rPr>
              <a:t>PCA with n components=</a:t>
            </a:r>
            <a:r>
              <a:rPr lang="en-IN" sz="1700" dirty="0">
                <a:solidFill>
                  <a:schemeClr val="bg1"/>
                </a:solidFill>
                <a:latin typeface="Söhne"/>
              </a:rPr>
              <a:t>50</a:t>
            </a:r>
            <a:endParaRPr lang="en-IN" sz="1700" b="0" i="0" dirty="0">
              <a:solidFill>
                <a:schemeClr val="bg1"/>
              </a:solidFill>
              <a:effectLst/>
              <a:latin typeface="Söhne"/>
            </a:endParaRPr>
          </a:p>
          <a:p>
            <a:pPr>
              <a:buFont typeface="+mj-lt"/>
              <a:buAutoNum type="arabicPeriod"/>
            </a:pPr>
            <a:r>
              <a:rPr lang="en-IN" sz="1700" b="0" i="0" dirty="0">
                <a:solidFill>
                  <a:schemeClr val="bg1"/>
                </a:solidFill>
                <a:effectLst/>
                <a:latin typeface="Söhne"/>
              </a:rPr>
              <a:t>Performance Evaluation:</a:t>
            </a:r>
          </a:p>
          <a:p>
            <a:pPr marL="457200" lvl="1" indent="0">
              <a:buNone/>
            </a:pPr>
            <a:r>
              <a:rPr lang="en-IN" sz="1700" b="0" i="0" dirty="0">
                <a:solidFill>
                  <a:schemeClr val="bg1"/>
                </a:solidFill>
                <a:effectLst/>
                <a:latin typeface="Söhne"/>
              </a:rPr>
              <a:t>Log loss metric for multi-label classification</a:t>
            </a:r>
          </a:p>
          <a:p>
            <a:pPr>
              <a:buFont typeface="+mj-lt"/>
              <a:buAutoNum type="arabicPeriod"/>
            </a:pPr>
            <a:r>
              <a:rPr lang="en-IN" sz="1700" b="0" i="0" dirty="0">
                <a:solidFill>
                  <a:schemeClr val="bg1"/>
                </a:solidFill>
                <a:effectLst/>
                <a:latin typeface="Söhne"/>
              </a:rPr>
              <a:t>Code Organization:</a:t>
            </a:r>
          </a:p>
          <a:p>
            <a:pPr marL="457200" lvl="1" indent="0">
              <a:buNone/>
            </a:pPr>
            <a:r>
              <a:rPr lang="en-IN" sz="1700" b="0" i="0" dirty="0">
                <a:solidFill>
                  <a:schemeClr val="bg1"/>
                </a:solidFill>
                <a:effectLst/>
                <a:latin typeface="Söhne"/>
              </a:rPr>
              <a:t>Modular code structure with separate modules for data pre-processing, model training, and evaluation.</a:t>
            </a:r>
          </a:p>
          <a:p>
            <a:endParaRPr lang="en-IN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759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609A9-C061-686B-DACB-4D924E747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7683E-16C1-60E0-6511-706378F9B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58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60B9F5-59EC-0224-B3E8-3E920A89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en-IN">
                <a:solidFill>
                  <a:schemeClr val="bg1"/>
                </a:solidFill>
              </a:rPr>
              <a:t>Introduction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12E07-5774-4A9A-51E9-6578E3F54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2"/>
            <a:ext cx="4800600" cy="4054815"/>
          </a:xfrm>
        </p:spPr>
        <p:txBody>
          <a:bodyPr>
            <a:normAutofit lnSpcReduction="10000"/>
          </a:bodyPr>
          <a:lstStyle/>
          <a:p>
            <a:r>
              <a:rPr lang="en-US" sz="1600" dirty="0">
                <a:solidFill>
                  <a:schemeClr val="bg1"/>
                </a:solidFill>
                <a:latin typeface="Söhne"/>
              </a:rPr>
              <a:t>Drug discovery has come a long way since its inception. In the past, scientists developed drugs from natural sources or traditional remedies without a clear understanding of their biological mechanisms.</a:t>
            </a:r>
            <a:endParaRPr lang="en-US" sz="1600" b="0" i="0" dirty="0">
              <a:solidFill>
                <a:schemeClr val="bg1"/>
              </a:solidFill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Söhne"/>
              </a:rPr>
              <a:t>Predicting mechanisms of action (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Söhne"/>
              </a:rPr>
              <a:t>MoA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Söhne"/>
              </a:rPr>
              <a:t>) is crucial in drug discovery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Söhne"/>
              </a:rPr>
              <a:t>Understanding how compounds interact with biological targets provides insights into potential therapeutic effects and side effects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Söhne"/>
              </a:rPr>
              <a:t>Accurate 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Söhne"/>
              </a:rPr>
              <a:t>MoA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Söhne"/>
              </a:rPr>
              <a:t> predictions facilitate the selection of promising drug candidates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Söhne"/>
              </a:rPr>
              <a:t>Reduces time and costs associated with drug development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Söhne"/>
              </a:rPr>
              <a:t>Knowledge of a compound's 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Söhne"/>
              </a:rPr>
              <a:t>MoA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Söhne"/>
              </a:rPr>
              <a:t> aids in identifying new therapeutic applications for existing drugs (drug repurposing)</a:t>
            </a:r>
          </a:p>
          <a:p>
            <a:endParaRPr lang="en-IN" sz="1400" dirty="0">
              <a:solidFill>
                <a:schemeClr val="bg1"/>
              </a:solidFill>
            </a:endParaRPr>
          </a:p>
        </p:txBody>
      </p:sp>
      <p:pic>
        <p:nvPicPr>
          <p:cNvPr id="5" name="Picture 4" descr="Close-up unopened pill packets">
            <a:extLst>
              <a:ext uri="{FF2B5EF4-FFF2-40B4-BE49-F238E27FC236}">
                <a16:creationId xmlns:a16="http://schemas.microsoft.com/office/drawing/2014/main" id="{73F63BB7-8261-506C-3380-0D7D481C38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6" t="6593" r="19728" b="1"/>
          <a:stretch/>
        </p:blipFill>
        <p:spPr>
          <a:xfrm>
            <a:off x="6762752" y="986316"/>
            <a:ext cx="4703356" cy="4054814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7188D9B-1674-419B-A379-D1632A7EC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29053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173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bstract background of green mesh and nodes">
            <a:extLst>
              <a:ext uri="{FF2B5EF4-FFF2-40B4-BE49-F238E27FC236}">
                <a16:creationId xmlns:a16="http://schemas.microsoft.com/office/drawing/2014/main" id="{EB500F10-00F1-DB80-BD8A-08B738DD73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101" b="14630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B0BF7A-171A-FAE5-7F70-0D372C22E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IN" sz="5000" b="0" i="0" dirty="0">
                <a:effectLst/>
                <a:latin typeface="Söhne"/>
              </a:rPr>
              <a:t>Project Overview</a:t>
            </a:r>
            <a:endParaRPr lang="en-IN" sz="5000" dirty="0"/>
          </a:p>
        </p:txBody>
      </p:sp>
      <p:sp>
        <p:nvSpPr>
          <p:cNvPr id="31" name="Rectangle 2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3517C-09BA-83DC-D242-99351F060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000" b="0" i="0" dirty="0">
                <a:effectLst/>
                <a:latin typeface="Söhne"/>
              </a:rPr>
              <a:t>Objective: Develop a machine learning model to predict mechanisms of action (</a:t>
            </a:r>
            <a:r>
              <a:rPr lang="en-IN" sz="2000" b="0" i="0" dirty="0" err="1">
                <a:effectLst/>
                <a:latin typeface="Söhne"/>
              </a:rPr>
              <a:t>MoA</a:t>
            </a:r>
            <a:r>
              <a:rPr lang="en-IN" sz="2000" b="0" i="0" dirty="0">
                <a:effectLst/>
                <a:latin typeface="Söhne"/>
              </a:rPr>
              <a:t>) for compounds based on gene expression and cell viability profiles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0" i="0" dirty="0">
                <a:effectLst/>
                <a:latin typeface="Söhne"/>
              </a:rPr>
              <a:t>Dataset: LISH-</a:t>
            </a:r>
            <a:r>
              <a:rPr lang="en-IN" sz="2000" b="0" i="0" dirty="0" err="1">
                <a:effectLst/>
                <a:latin typeface="Söhne"/>
              </a:rPr>
              <a:t>MoA</a:t>
            </a:r>
            <a:r>
              <a:rPr lang="en-IN" sz="2000" b="0" i="0" dirty="0">
                <a:effectLst/>
                <a:latin typeface="Söhne"/>
              </a:rPr>
              <a:t> competition on Kaggle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0" i="0" dirty="0">
                <a:effectLst/>
                <a:latin typeface="Söhne"/>
              </a:rPr>
              <a:t>Machine Learning Algorithms: Logistic Regression, SVM, Random Forest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0" i="0" dirty="0">
                <a:effectLst/>
                <a:latin typeface="Söhne"/>
              </a:rPr>
              <a:t>Evaluation Metric: Log Loss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448558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3D render of cells">
            <a:extLst>
              <a:ext uri="{FF2B5EF4-FFF2-40B4-BE49-F238E27FC236}">
                <a16:creationId xmlns:a16="http://schemas.microsoft.com/office/drawing/2014/main" id="{D3D52073-C687-F696-68FA-C6A1C3328E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4" r="27598"/>
          <a:stretch/>
        </p:blipFill>
        <p:spPr>
          <a:xfrm>
            <a:off x="4781550" y="-114290"/>
            <a:ext cx="744854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76B0C0-F692-2557-A4FA-9DFF50C22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IN" sz="2800" dirty="0"/>
              <a:t>Dataset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D2BBA-6418-5863-F39D-2E63F3DDD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638424"/>
            <a:ext cx="4391406" cy="3590925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dirty="0">
                <a:latin typeface="Söhne"/>
              </a:rPr>
              <a:t>Source: LISH-</a:t>
            </a:r>
            <a:r>
              <a:rPr lang="en-US" sz="1700" dirty="0" err="1">
                <a:latin typeface="Söhne"/>
              </a:rPr>
              <a:t>MoA</a:t>
            </a:r>
            <a:r>
              <a:rPr lang="en-US" sz="1700" dirty="0">
                <a:latin typeface="Söhne"/>
              </a:rPr>
              <a:t> competition on Kaggle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>
                <a:latin typeface="Söhne"/>
              </a:rPr>
              <a:t>23,000+ compounds with gene expression and cell viability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>
                <a:latin typeface="Söhne"/>
              </a:rPr>
              <a:t>Binary </a:t>
            </a:r>
            <a:r>
              <a:rPr lang="en-US" sz="1700" dirty="0" err="1">
                <a:latin typeface="Söhne"/>
              </a:rPr>
              <a:t>MoA</a:t>
            </a:r>
            <a:r>
              <a:rPr lang="en-US" sz="1700" dirty="0">
                <a:latin typeface="Söhne"/>
              </a:rPr>
              <a:t> annotations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>
                <a:latin typeface="Söhne"/>
              </a:rPr>
              <a:t>Features: gene expression (g-0 to g-771) and cell viability (c-0 to c-99)</a:t>
            </a:r>
          </a:p>
          <a:p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14613247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Slide Background Fill">
            <a:extLst>
              <a:ext uri="{FF2B5EF4-FFF2-40B4-BE49-F238E27FC236}">
                <a16:creationId xmlns:a16="http://schemas.microsoft.com/office/drawing/2014/main" id="{9DAE9059-5BC0-4B75-B536-54BFB08FF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63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color fill">
            <a:extLst>
              <a:ext uri="{FF2B5EF4-FFF2-40B4-BE49-F238E27FC236}">
                <a16:creationId xmlns:a16="http://schemas.microsoft.com/office/drawing/2014/main" id="{F17EE558-8341-47F3-B29A-14E701B36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4"/>
            <a:ext cx="12188949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6" name="Picture 37" descr="3D abstract blue and gold cube illustration">
            <a:extLst>
              <a:ext uri="{FF2B5EF4-FFF2-40B4-BE49-F238E27FC236}">
                <a16:creationId xmlns:a16="http://schemas.microsoft.com/office/drawing/2014/main" id="{44DA6027-3E5F-48E8-B327-0DE178F2AF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1000"/>
          </a:blip>
          <a:srcRect b="6250"/>
          <a:stretch/>
        </p:blipFill>
        <p:spPr>
          <a:xfrm>
            <a:off x="3048" y="14767"/>
            <a:ext cx="12192001" cy="6858000"/>
          </a:xfrm>
          <a:prstGeom prst="rect">
            <a:avLst/>
          </a:prstGeom>
        </p:spPr>
      </p:pic>
      <p:grpSp>
        <p:nvGrpSpPr>
          <p:cNvPr id="57" name="Group 45">
            <a:extLst>
              <a:ext uri="{FF2B5EF4-FFF2-40B4-BE49-F238E27FC236}">
                <a16:creationId xmlns:a16="http://schemas.microsoft.com/office/drawing/2014/main" id="{73FC59CD-C9DA-4650-8128-10CD2396E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0" y="0"/>
            <a:chExt cx="12188952" cy="6858000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987BEC2-A37A-4BD2-B378-ED56E0786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8A84300-60A4-4D45-BC17-FE0C4F193D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4AD69DF-D02A-4EED-92C3-CA0EBA0471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F75F2D3B-3AD8-4842-8C23-DF279210C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FCF15B7-4678-4175-81C2-84308D09BA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DC6AEC7-0ECD-41FC-9A7D-4CCCCBC30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B8BBA06-D341-464C-8CF0-207A7D2A0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B4CE86-7929-08F6-D933-6CCABCE57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556" y="383457"/>
            <a:ext cx="10158984" cy="2686825"/>
          </a:xfrm>
        </p:spPr>
        <p:txBody>
          <a:bodyPr anchor="b">
            <a:normAutofit/>
          </a:bodyPr>
          <a:lstStyle/>
          <a:p>
            <a:pPr algn="ctr"/>
            <a:r>
              <a:rPr lang="en-IN" sz="4800" b="0" i="0">
                <a:solidFill>
                  <a:schemeClr val="bg1"/>
                </a:solidFill>
                <a:effectLst/>
                <a:latin typeface="Söhne"/>
              </a:rPr>
              <a:t>Data Exploration and Visualization</a:t>
            </a:r>
            <a:endParaRPr lang="en-IN" sz="4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6E74C-2113-042A-54F1-772FCE73E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556" y="3183805"/>
            <a:ext cx="10158984" cy="3094165"/>
          </a:xfrm>
        </p:spPr>
        <p:txBody>
          <a:bodyPr anchor="t">
            <a:normAutofit/>
          </a:bodyPr>
          <a:lstStyle/>
          <a:p>
            <a:pPr algn="ctr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ctr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  <a:latin typeface="Söhne"/>
            </a:endParaRPr>
          </a:p>
          <a:p>
            <a:pPr algn="ctr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ctr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  <a:latin typeface="Söhne"/>
            </a:endParaRPr>
          </a:p>
          <a:p>
            <a:pPr algn="ctr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0" indent="0" algn="ctr">
              <a:buNone/>
            </a:pPr>
            <a:endParaRPr lang="en-IN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052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9892FE-6222-ED45-3153-B5CB836A1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820" y="93306"/>
            <a:ext cx="7175194" cy="115843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br>
              <a:rPr lang="en-US" sz="4000" b="0" i="0" dirty="0">
                <a:solidFill>
                  <a:schemeClr val="bg1"/>
                </a:solidFill>
                <a:effectLst/>
                <a:latin typeface="Söhne"/>
              </a:rPr>
            </a:br>
            <a:r>
              <a:rPr lang="en-US" sz="4000" b="0" i="0" dirty="0">
                <a:solidFill>
                  <a:schemeClr val="bg1"/>
                </a:solidFill>
                <a:effectLst/>
                <a:latin typeface="Söhne"/>
              </a:rPr>
              <a:t>Histograms for gene expression and cell viability features</a:t>
            </a:r>
            <a:br>
              <a:rPr lang="en-US" sz="4000" b="0" i="0" dirty="0">
                <a:solidFill>
                  <a:schemeClr val="bg1"/>
                </a:solidFill>
                <a:effectLst/>
                <a:latin typeface="Söhne"/>
              </a:rPr>
            </a:b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A2E80C11-6F7F-C55D-B23B-F26456FAE4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656" r="-1" b="1534"/>
          <a:stretch/>
        </p:blipFill>
        <p:spPr>
          <a:xfrm>
            <a:off x="26885" y="1668767"/>
            <a:ext cx="6516932" cy="3125755"/>
          </a:xfrm>
          <a:prstGeom prst="rect">
            <a:avLst/>
          </a:prstGeom>
        </p:spPr>
      </p:pic>
      <p:pic>
        <p:nvPicPr>
          <p:cNvPr id="4" name="Content Placeholder 3" descr="Chart, histogram&#10;&#10;Description automatically generated">
            <a:extLst>
              <a:ext uri="{FF2B5EF4-FFF2-40B4-BE49-F238E27FC236}">
                <a16:creationId xmlns:a16="http://schemas.microsoft.com/office/drawing/2014/main" id="{CC18DC0E-5BAB-7379-3565-668B9E934D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213" r="-1" b="-1"/>
          <a:stretch/>
        </p:blipFill>
        <p:spPr>
          <a:xfrm>
            <a:off x="6570703" y="3429001"/>
            <a:ext cx="5594412" cy="318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524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4CBE0C-A79F-E538-119F-F15BA250B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en-US" sz="2800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2800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Mean cell viability comparison between treated and control samples</a:t>
            </a:r>
            <a:br>
              <a:rPr lang="en-US" sz="2800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 descr="Chart, line chart, histogram&#10;&#10;Description automatically generated">
            <a:extLst>
              <a:ext uri="{FF2B5EF4-FFF2-40B4-BE49-F238E27FC236}">
                <a16:creationId xmlns:a16="http://schemas.microsoft.com/office/drawing/2014/main" id="{85A32B74-3C60-0344-3A94-91DB3D951B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559337"/>
            <a:ext cx="7225748" cy="373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90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406056-2A5D-D7EA-C8E1-BDF73253C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Impact of treatment time on cell viability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 descr="Chart, line chart&#10;&#10;Description automatically generated">
            <a:extLst>
              <a:ext uri="{FF2B5EF4-FFF2-40B4-BE49-F238E27FC236}">
                <a16:creationId xmlns:a16="http://schemas.microsoft.com/office/drawing/2014/main" id="{A73D7DF1-38E7-4F24-C41C-87F7149783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604499"/>
            <a:ext cx="7225748" cy="364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863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5C7BFF-379A-D7AB-7115-85A976366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Correlation matrices for gene expression and cell viability features</a:t>
            </a:r>
            <a:endParaRPr lang="en-US" sz="3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 descr="Chart&#10;&#10;Description automatically generated with low confidence">
            <a:extLst>
              <a:ext uri="{FF2B5EF4-FFF2-40B4-BE49-F238E27FC236}">
                <a16:creationId xmlns:a16="http://schemas.microsoft.com/office/drawing/2014/main" id="{52B006F7-119E-65F2-DE68-04575E9BA0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728377"/>
            <a:ext cx="7225748" cy="540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94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6039</TotalTime>
  <Words>460</Words>
  <Application>Microsoft Office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Söhne</vt:lpstr>
      <vt:lpstr>Office Theme</vt:lpstr>
      <vt:lpstr>Mechanisms of Action(MoA) Prediction using Machine Learning</vt:lpstr>
      <vt:lpstr>Introduction</vt:lpstr>
      <vt:lpstr>Project Overview</vt:lpstr>
      <vt:lpstr>Dataset </vt:lpstr>
      <vt:lpstr>Data Exploration and Visualization</vt:lpstr>
      <vt:lpstr>  Histograms for gene expression and cell viability features </vt:lpstr>
      <vt:lpstr> Mean cell viability comparison between treated and control samples </vt:lpstr>
      <vt:lpstr>Impact of treatment time on cell viability</vt:lpstr>
      <vt:lpstr>Correlation matrices for gene expression and cell viability features</vt:lpstr>
      <vt:lpstr>Data pre-processing</vt:lpstr>
      <vt:lpstr>Machine Learning Algorithms</vt:lpstr>
      <vt:lpstr> Experimental Setup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Mechanisms of Action(MoA) Prediction using Machine Learning</dc:title>
  <dc:creator>Purvi Jain</dc:creator>
  <cp:lastModifiedBy>Purvi Jain</cp:lastModifiedBy>
  <cp:revision>1</cp:revision>
  <dcterms:created xsi:type="dcterms:W3CDTF">2023-04-27T00:03:51Z</dcterms:created>
  <dcterms:modified xsi:type="dcterms:W3CDTF">2023-05-01T04:43:16Z</dcterms:modified>
</cp:coreProperties>
</file>