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Libre Baskerville"/>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LibreBaskervill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LibreBaskerville-italic.fntdata"/><Relationship Id="rId12" Type="http://schemas.openxmlformats.org/officeDocument/2006/relationships/slide" Target="slides/slide7.xml"/><Relationship Id="rId23" Type="http://schemas.openxmlformats.org/officeDocument/2006/relationships/font" Target="fonts/LibreBaskervill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8df13d2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8df13d2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8df13d21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8df13d21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df13d21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df13d21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8df13d21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8df13d21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8df13d2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8df13d2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8df13d2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8df13d2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8df13d2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8df13d2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8df13d2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8df13d2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8df13d21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8df13d21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8df13d2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8df13d2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8df13d21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8df13d21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8df13d21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8df13d21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1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2603113" y="1429337"/>
            <a:ext cx="3937763" cy="12387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Libre Baskerville"/>
              </a:rPr>
              <a:t>YOGX</a:t>
            </a:r>
          </a:p>
        </p:txBody>
      </p:sp>
      <p:sp>
        <p:nvSpPr>
          <p:cNvPr id="55" name="Google Shape;55;p13"/>
          <p:cNvSpPr/>
          <p:nvPr/>
        </p:nvSpPr>
        <p:spPr>
          <a:xfrm>
            <a:off x="2603113" y="94200"/>
            <a:ext cx="3937763" cy="1238775"/>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rgbClr val="EEEEEE">
                    <a:alpha val="0"/>
                  </a:srgbClr>
                </a:solidFill>
                <a:latin typeface="Libre Baskerville"/>
              </a:rPr>
              <a:t>YOGX</a:t>
            </a:r>
          </a:p>
        </p:txBody>
      </p:sp>
      <p:sp>
        <p:nvSpPr>
          <p:cNvPr id="56" name="Google Shape;56;p13"/>
          <p:cNvSpPr/>
          <p:nvPr/>
        </p:nvSpPr>
        <p:spPr>
          <a:xfrm>
            <a:off x="2603113" y="2764475"/>
            <a:ext cx="3937763" cy="1238775"/>
          </a:xfrm>
          <a:prstGeom prst="rect">
            <a:avLst/>
          </a:prstGeom>
        </p:spPr>
        <p:txBody>
          <a:bodyPr>
            <a:prstTxWarp prst="textPlain"/>
          </a:bodyPr>
          <a:lstStyle/>
          <a:p>
            <a:pPr lvl="0" algn="ctr"/>
            <a:r>
              <a:rPr b="0" i="0">
                <a:ln cap="flat" cmpd="sng" w="28575">
                  <a:solidFill>
                    <a:schemeClr val="dk2"/>
                  </a:solidFill>
                  <a:prstDash val="solid"/>
                  <a:round/>
                  <a:headEnd len="sm" w="sm" type="none"/>
                  <a:tailEnd len="sm" w="sm" type="none"/>
                </a:ln>
                <a:solidFill>
                  <a:srgbClr val="EEEEEE">
                    <a:alpha val="0"/>
                  </a:srgbClr>
                </a:solidFill>
                <a:latin typeface="Libre Baskerville"/>
              </a:rPr>
              <a:t>YOGX</a:t>
            </a:r>
          </a:p>
        </p:txBody>
      </p:sp>
      <p:sp>
        <p:nvSpPr>
          <p:cNvPr id="57" name="Google Shape;57;p13"/>
          <p:cNvSpPr/>
          <p:nvPr/>
        </p:nvSpPr>
        <p:spPr>
          <a:xfrm>
            <a:off x="2334159" y="4726800"/>
            <a:ext cx="4475674" cy="41669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3"/>
                </a:solidFill>
                <a:latin typeface="Libre Baskerville"/>
              </a:rPr>
              <a:t>Elevating Your Yoga Experience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5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500"/>
                                        <p:tgtEl>
                                          <p:spTgt spid="5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2"/>
          <p:cNvSpPr/>
          <p:nvPr/>
        </p:nvSpPr>
        <p:spPr>
          <a:xfrm>
            <a:off x="1399588" y="358641"/>
            <a:ext cx="6344828" cy="47021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Challenges and Future Work</a:t>
            </a:r>
          </a:p>
        </p:txBody>
      </p:sp>
      <p:sp>
        <p:nvSpPr>
          <p:cNvPr id="131" name="Google Shape;131;p22"/>
          <p:cNvSpPr txBox="1"/>
          <p:nvPr/>
        </p:nvSpPr>
        <p:spPr>
          <a:xfrm>
            <a:off x="884450" y="1020513"/>
            <a:ext cx="18507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ibre Baskerville"/>
                <a:ea typeface="Libre Baskerville"/>
                <a:cs typeface="Libre Baskerville"/>
                <a:sym typeface="Libre Baskerville"/>
              </a:rPr>
              <a:t>Future scope:</a:t>
            </a:r>
            <a:endParaRPr b="1" sz="1800">
              <a:latin typeface="Libre Baskerville"/>
              <a:ea typeface="Libre Baskerville"/>
              <a:cs typeface="Libre Baskerville"/>
              <a:sym typeface="Libre Baskerville"/>
            </a:endParaRPr>
          </a:p>
        </p:txBody>
      </p:sp>
      <p:sp>
        <p:nvSpPr>
          <p:cNvPr id="132" name="Google Shape;132;p22"/>
          <p:cNvSpPr txBox="1"/>
          <p:nvPr/>
        </p:nvSpPr>
        <p:spPr>
          <a:xfrm>
            <a:off x="4884975" y="1020525"/>
            <a:ext cx="15240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Challenges</a:t>
            </a:r>
            <a:r>
              <a:rPr b="1" lang="en" sz="1800"/>
              <a:t>:</a:t>
            </a:r>
            <a:endParaRPr b="1" sz="1800"/>
          </a:p>
        </p:txBody>
      </p:sp>
      <p:sp>
        <p:nvSpPr>
          <p:cNvPr id="133" name="Google Shape;133;p22"/>
          <p:cNvSpPr txBox="1"/>
          <p:nvPr/>
        </p:nvSpPr>
        <p:spPr>
          <a:xfrm>
            <a:off x="435425" y="1660075"/>
            <a:ext cx="3415500" cy="3306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YOGX is just the beginning. We envision expanding our platform into a comprehensive AI trainer application.</a:t>
            </a:r>
            <a:endParaRPr sz="1800">
              <a:latin typeface="Libre Baskerville"/>
              <a:ea typeface="Libre Baskerville"/>
              <a:cs typeface="Libre Baskerville"/>
              <a:sym typeface="Libre Baskerville"/>
            </a:endParaRPr>
          </a:p>
          <a:p>
            <a:pPr indent="-342900" lvl="0" marL="457200" rtl="0" algn="just">
              <a:lnSpc>
                <a:spcPct val="115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To complement yoga practice, we plan to integrate dietary recommendations.</a:t>
            </a:r>
            <a:endParaRPr sz="1800">
              <a:latin typeface="Libre Baskerville"/>
              <a:ea typeface="Libre Baskerville"/>
              <a:cs typeface="Libre Baskerville"/>
              <a:sym typeface="Libre Baskerville"/>
            </a:endParaRPr>
          </a:p>
        </p:txBody>
      </p:sp>
      <p:sp>
        <p:nvSpPr>
          <p:cNvPr id="134" name="Google Shape;134;p22"/>
          <p:cNvSpPr txBox="1"/>
          <p:nvPr/>
        </p:nvSpPr>
        <p:spPr>
          <a:xfrm>
            <a:off x="4884975" y="1605525"/>
            <a:ext cx="3646800" cy="3075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Achieving high accuracy in pose recognition remains a technical challenge.</a:t>
            </a:r>
            <a:endParaRPr sz="1800">
              <a:latin typeface="Libre Baskerville"/>
              <a:ea typeface="Libre Baskerville"/>
              <a:cs typeface="Libre Baskerville"/>
              <a:sym typeface="Libre Baskerville"/>
            </a:endParaRPr>
          </a:p>
          <a:p>
            <a:pPr indent="-342900" lvl="0" marL="457200" rtl="0" algn="just">
              <a:lnSpc>
                <a:spcPct val="115000"/>
              </a:lnSpc>
              <a:spcBef>
                <a:spcPts val="0"/>
              </a:spcBef>
              <a:spcAft>
                <a:spcPts val="0"/>
              </a:spcAft>
              <a:buSzPts val="1800"/>
              <a:buFont typeface="Libre Baskerville"/>
              <a:buChar char="●"/>
            </a:pPr>
            <a:r>
              <a:rPr lang="en" sz="1800">
                <a:latin typeface="Libre Baskerville"/>
                <a:ea typeface="Libre Baskerville"/>
                <a:cs typeface="Libre Baskerville"/>
                <a:sym typeface="Libre Baskerville"/>
              </a:rPr>
              <a:t>Expanding YOGX to a global audience requires addressing language barriers and cultural nuances.</a:t>
            </a:r>
            <a:endParaRPr sz="1800">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3"/>
          <p:cNvSpPr/>
          <p:nvPr/>
        </p:nvSpPr>
        <p:spPr>
          <a:xfrm>
            <a:off x="312975" y="410950"/>
            <a:ext cx="3905249" cy="73205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Conclusion</a:t>
            </a:r>
          </a:p>
        </p:txBody>
      </p:sp>
      <p:sp>
        <p:nvSpPr>
          <p:cNvPr id="140" name="Google Shape;140;p23"/>
          <p:cNvSpPr txBox="1"/>
          <p:nvPr/>
        </p:nvSpPr>
        <p:spPr>
          <a:xfrm>
            <a:off x="312975" y="1387825"/>
            <a:ext cx="8150700" cy="3606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Libre Baskerville"/>
              <a:buChar char="❏"/>
            </a:pPr>
            <a:r>
              <a:rPr b="1" lang="en" sz="1800">
                <a:latin typeface="Libre Baskerville"/>
                <a:ea typeface="Libre Baskerville"/>
                <a:cs typeface="Libre Baskerville"/>
                <a:sym typeface="Libre Baskerville"/>
              </a:rPr>
              <a:t>Reflecting on Our Journey: </a:t>
            </a:r>
            <a:r>
              <a:rPr lang="en" sz="1800">
                <a:latin typeface="Libre Baskerville"/>
                <a:ea typeface="Libre Baskerville"/>
                <a:cs typeface="Libre Baskerville"/>
                <a:sym typeface="Libre Baskerville"/>
              </a:rPr>
              <a:t>Our journey with YOGX has been filled with innovation, dedication, and a deep passion for promoting healthier living through yoga and well-being.</a:t>
            </a:r>
            <a:endParaRPr sz="1800">
              <a:latin typeface="Libre Baskerville"/>
              <a:ea typeface="Libre Baskerville"/>
              <a:cs typeface="Libre Baskerville"/>
              <a:sym typeface="Libre Baskerville"/>
            </a:endParaRPr>
          </a:p>
          <a:p>
            <a:pPr indent="-342900" lvl="0" marL="457200" rtl="0" algn="just">
              <a:lnSpc>
                <a:spcPct val="115000"/>
              </a:lnSpc>
              <a:spcBef>
                <a:spcPts val="0"/>
              </a:spcBef>
              <a:spcAft>
                <a:spcPts val="0"/>
              </a:spcAft>
              <a:buSzPts val="1800"/>
              <a:buFont typeface="Libre Baskerville"/>
              <a:buChar char="❏"/>
            </a:pPr>
            <a:r>
              <a:rPr b="1" lang="en" sz="1800">
                <a:latin typeface="Libre Baskerville"/>
                <a:ea typeface="Libre Baskerville"/>
                <a:cs typeface="Libre Baskerville"/>
                <a:sym typeface="Libre Baskerville"/>
              </a:rPr>
              <a:t>Empowering Wellness:</a:t>
            </a:r>
            <a:r>
              <a:rPr lang="en" sz="1800">
                <a:latin typeface="Libre Baskerville"/>
                <a:ea typeface="Libre Baskerville"/>
                <a:cs typeface="Libre Baskerville"/>
                <a:sym typeface="Libre Baskerville"/>
              </a:rPr>
              <a:t> YOGX is more than just a project; it's a commitment to empowering individuals on their path to wellness. With YOGX, we've created a foundation for safer, more effective yoga practice.</a:t>
            </a:r>
            <a:endParaRPr sz="1800">
              <a:latin typeface="Libre Baskerville"/>
              <a:ea typeface="Libre Baskerville"/>
              <a:cs typeface="Libre Baskerville"/>
              <a:sym typeface="Libre Baskerville"/>
            </a:endParaRPr>
          </a:p>
          <a:p>
            <a:pPr indent="-342900" lvl="0" marL="457200" rtl="0" algn="just">
              <a:lnSpc>
                <a:spcPct val="115000"/>
              </a:lnSpc>
              <a:spcBef>
                <a:spcPts val="0"/>
              </a:spcBef>
              <a:spcAft>
                <a:spcPts val="0"/>
              </a:spcAft>
              <a:buSzPts val="1800"/>
              <a:buFont typeface="Libre Baskerville"/>
              <a:buChar char="❏"/>
            </a:pPr>
            <a:r>
              <a:rPr b="1" lang="en" sz="1800">
                <a:latin typeface="Libre Baskerville"/>
                <a:ea typeface="Libre Baskerville"/>
                <a:cs typeface="Libre Baskerville"/>
                <a:sym typeface="Libre Baskerville"/>
              </a:rPr>
              <a:t>A Vision for the Future:</a:t>
            </a:r>
            <a:r>
              <a:rPr lang="en" sz="1800">
                <a:latin typeface="Libre Baskerville"/>
                <a:ea typeface="Libre Baskerville"/>
                <a:cs typeface="Libre Baskerville"/>
                <a:sym typeface="Libre Baskerville"/>
              </a:rPr>
              <a:t> As we look to the future, our vision extends beyond YOGX. We aspire to transform it into a holistic wellness hub, a comprehensive AI trainer, and a global community for health enthusiasts.</a:t>
            </a:r>
            <a:endParaRPr sz="1800">
              <a:latin typeface="Libre Baskerville"/>
              <a:ea typeface="Libre Baskerville"/>
              <a:cs typeface="Libre Baskerville"/>
              <a:sym typeface="Libre Baskerville"/>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4"/>
          <p:cNvSpPr/>
          <p:nvPr/>
        </p:nvSpPr>
        <p:spPr>
          <a:xfrm>
            <a:off x="691713" y="1836975"/>
            <a:ext cx="7760572" cy="1020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Thank You</a:t>
            </a:r>
          </a:p>
        </p:txBody>
      </p:sp>
      <p:sp>
        <p:nvSpPr>
          <p:cNvPr id="146" name="Google Shape;146;p24"/>
          <p:cNvSpPr/>
          <p:nvPr/>
        </p:nvSpPr>
        <p:spPr>
          <a:xfrm>
            <a:off x="691713" y="734825"/>
            <a:ext cx="7760572" cy="1020525"/>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rgbClr val="EEEEEE">
                    <a:alpha val="0"/>
                  </a:srgbClr>
                </a:solidFill>
                <a:latin typeface="Arial"/>
              </a:rPr>
              <a:t>Thank You</a:t>
            </a:r>
          </a:p>
        </p:txBody>
      </p:sp>
      <p:sp>
        <p:nvSpPr>
          <p:cNvPr id="147" name="Google Shape;147;p24"/>
          <p:cNvSpPr/>
          <p:nvPr/>
        </p:nvSpPr>
        <p:spPr>
          <a:xfrm>
            <a:off x="691713" y="3007175"/>
            <a:ext cx="7760572" cy="1020525"/>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rgbClr val="EEEEEE">
                    <a:alpha val="0"/>
                  </a:srgbClr>
                </a:solidFill>
                <a:latin typeface="Arial"/>
              </a:rPr>
              <a:t>Thank You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p:nvPr/>
        </p:nvSpPr>
        <p:spPr>
          <a:xfrm>
            <a:off x="879725" y="385300"/>
            <a:ext cx="7384531" cy="738450"/>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dk1"/>
                </a:solidFill>
                <a:latin typeface="Libre Baskerville"/>
              </a:rPr>
              <a:t>Title: "YOGX - Elevating Your Yoga Experience"</a:t>
            </a:r>
          </a:p>
        </p:txBody>
      </p:sp>
      <p:sp>
        <p:nvSpPr>
          <p:cNvPr id="63" name="Google Shape;63;p14"/>
          <p:cNvSpPr txBox="1"/>
          <p:nvPr/>
        </p:nvSpPr>
        <p:spPr>
          <a:xfrm>
            <a:off x="419575" y="1583950"/>
            <a:ext cx="7844700" cy="73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t>Subtitle:</a:t>
            </a:r>
            <a:r>
              <a:rPr lang="en" sz="1800"/>
              <a:t> "AI-Powered Pose Feedback for Safer and More Effective Yoga Practice"</a:t>
            </a:r>
            <a:endParaRPr sz="1800"/>
          </a:p>
        </p:txBody>
      </p:sp>
      <p:sp>
        <p:nvSpPr>
          <p:cNvPr id="64" name="Google Shape;64;p14"/>
          <p:cNvSpPr txBox="1"/>
          <p:nvPr/>
        </p:nvSpPr>
        <p:spPr>
          <a:xfrm>
            <a:off x="419575" y="2477575"/>
            <a:ext cx="4546200" cy="73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t>Team Members:</a:t>
            </a:r>
            <a:r>
              <a:rPr lang="en"/>
              <a:t> </a:t>
            </a:r>
            <a:r>
              <a:rPr lang="en" sz="1800"/>
              <a:t>Rohan Raghav, Nikita Singh, Sanchit Wadehra, Ishan Dev</a:t>
            </a:r>
            <a:endParaRPr sz="1800"/>
          </a:p>
        </p:txBody>
      </p:sp>
      <p:sp>
        <p:nvSpPr>
          <p:cNvPr id="65" name="Google Shape;65;p14"/>
          <p:cNvSpPr txBox="1"/>
          <p:nvPr/>
        </p:nvSpPr>
        <p:spPr>
          <a:xfrm>
            <a:off x="419575" y="3371200"/>
            <a:ext cx="7675800" cy="127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t>Introducing YOGX:</a:t>
            </a:r>
            <a:r>
              <a:rPr lang="en" sz="1800"/>
              <a:t> Your ultimate companion for safer, more effective, and rewarding yoga practice. Join us on a journey to elevate your yoga experience with cutting-edge AI technology.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5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5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p:nvPr/>
        </p:nvSpPr>
        <p:spPr>
          <a:xfrm>
            <a:off x="2380700" y="272525"/>
            <a:ext cx="4206246" cy="460950"/>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rgbClr val="1D1B1B"/>
                </a:solidFill>
                <a:latin typeface="Arial"/>
              </a:rPr>
              <a:t>INTRODUCTION</a:t>
            </a:r>
          </a:p>
        </p:txBody>
      </p:sp>
      <p:pic>
        <p:nvPicPr>
          <p:cNvPr id="71" name="Google Shape;71;p15"/>
          <p:cNvPicPr preferRelativeResize="0"/>
          <p:nvPr/>
        </p:nvPicPr>
        <p:blipFill>
          <a:blip r:embed="rId4">
            <a:alphaModFix/>
          </a:blip>
          <a:stretch>
            <a:fillRect/>
          </a:stretch>
        </p:blipFill>
        <p:spPr>
          <a:xfrm flipH="1">
            <a:off x="5590125" y="642125"/>
            <a:ext cx="4292625" cy="4292625"/>
          </a:xfrm>
          <a:prstGeom prst="rect">
            <a:avLst/>
          </a:prstGeom>
          <a:noFill/>
          <a:ln>
            <a:noFill/>
          </a:ln>
        </p:spPr>
      </p:pic>
      <p:sp>
        <p:nvSpPr>
          <p:cNvPr id="72" name="Google Shape;72;p15"/>
          <p:cNvSpPr txBox="1"/>
          <p:nvPr/>
        </p:nvSpPr>
        <p:spPr>
          <a:xfrm>
            <a:off x="430600" y="1196613"/>
            <a:ext cx="4932000" cy="347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t>Our project seeks to create a Yoga Pose Detection Website using AI and webcam technologies. Users may use this platform to do yoga at home and receive immediate feedback on their posture. Our method assures optimal alignment through posture identification, resulting in a safer and more productive yoga practise.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pic>
        <p:nvPicPr>
          <p:cNvPr id="77" name="Google Shape;77;p16"/>
          <p:cNvPicPr preferRelativeResize="0"/>
          <p:nvPr/>
        </p:nvPicPr>
        <p:blipFill>
          <a:blip r:embed="rId4">
            <a:alphaModFix/>
          </a:blip>
          <a:stretch>
            <a:fillRect/>
          </a:stretch>
        </p:blipFill>
        <p:spPr>
          <a:xfrm>
            <a:off x="4718450" y="952500"/>
            <a:ext cx="5000975" cy="4191000"/>
          </a:xfrm>
          <a:prstGeom prst="rect">
            <a:avLst/>
          </a:prstGeom>
          <a:noFill/>
          <a:ln>
            <a:noFill/>
          </a:ln>
        </p:spPr>
      </p:pic>
      <p:sp>
        <p:nvSpPr>
          <p:cNvPr id="78" name="Google Shape;78;p16"/>
          <p:cNvSpPr/>
          <p:nvPr/>
        </p:nvSpPr>
        <p:spPr>
          <a:xfrm>
            <a:off x="1453675" y="360450"/>
            <a:ext cx="6236635" cy="461573"/>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rgbClr val="1D1B1B"/>
                </a:solidFill>
                <a:latin typeface="Arial"/>
              </a:rPr>
              <a:t>PROBLEM STATEMENT</a:t>
            </a:r>
          </a:p>
        </p:txBody>
      </p:sp>
      <p:sp>
        <p:nvSpPr>
          <p:cNvPr id="79" name="Google Shape;79;p16"/>
          <p:cNvSpPr txBox="1"/>
          <p:nvPr/>
        </p:nvSpPr>
        <p:spPr>
          <a:xfrm>
            <a:off x="456675" y="1375600"/>
            <a:ext cx="42618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solidFill>
                  <a:schemeClr val="dk1"/>
                </a:solidFill>
              </a:rPr>
              <a:t>Problem: </a:t>
            </a:r>
            <a:r>
              <a:rPr lang="en" sz="1800">
                <a:solidFill>
                  <a:schemeClr val="dk1"/>
                </a:solidFill>
              </a:rPr>
              <a:t>Incorrect yoga poses can lead to serious injuries.</a:t>
            </a:r>
            <a:endParaRPr/>
          </a:p>
        </p:txBody>
      </p:sp>
      <p:sp>
        <p:nvSpPr>
          <p:cNvPr id="80" name="Google Shape;80;p16"/>
          <p:cNvSpPr txBox="1"/>
          <p:nvPr/>
        </p:nvSpPr>
        <p:spPr>
          <a:xfrm>
            <a:off x="482775" y="2202300"/>
            <a:ext cx="42357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solidFill>
                  <a:schemeClr val="dk1"/>
                </a:solidFill>
              </a:rPr>
              <a:t>Importance: </a:t>
            </a:r>
            <a:r>
              <a:rPr lang="en" sz="1800">
                <a:solidFill>
                  <a:schemeClr val="dk1"/>
                </a:solidFill>
              </a:rPr>
              <a:t>Proper form is critical to prevent injury and maximize benefits.</a:t>
            </a:r>
            <a:endParaRPr/>
          </a:p>
        </p:txBody>
      </p:sp>
      <p:sp>
        <p:nvSpPr>
          <p:cNvPr id="81" name="Google Shape;81;p16"/>
          <p:cNvSpPr txBox="1"/>
          <p:nvPr/>
        </p:nvSpPr>
        <p:spPr>
          <a:xfrm>
            <a:off x="456675" y="3029000"/>
            <a:ext cx="4261800" cy="109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solidFill>
                  <a:schemeClr val="dk1"/>
                </a:solidFill>
              </a:rPr>
              <a:t>Purpose: </a:t>
            </a:r>
            <a:r>
              <a:rPr lang="en" sz="1800">
                <a:solidFill>
                  <a:schemeClr val="dk1"/>
                </a:solidFill>
              </a:rPr>
              <a:t>YOGX provides real-time pose correctness feedback to prevent injuries and promote safe yoga practice.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4">
            <a:alphaModFix/>
          </a:blip>
          <a:srcRect b="0" l="2899" r="-2899" t="0"/>
          <a:stretch/>
        </p:blipFill>
        <p:spPr>
          <a:xfrm>
            <a:off x="4767725" y="971550"/>
            <a:ext cx="4495799" cy="3739050"/>
          </a:xfrm>
          <a:prstGeom prst="rect">
            <a:avLst/>
          </a:prstGeom>
          <a:noFill/>
          <a:ln>
            <a:noFill/>
          </a:ln>
        </p:spPr>
      </p:pic>
      <p:sp>
        <p:nvSpPr>
          <p:cNvPr id="87" name="Google Shape;87;p17"/>
          <p:cNvSpPr/>
          <p:nvPr/>
        </p:nvSpPr>
        <p:spPr>
          <a:xfrm>
            <a:off x="1453688" y="314275"/>
            <a:ext cx="6131451" cy="461573"/>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rgbClr val="1D1B1B"/>
                </a:solidFill>
                <a:latin typeface="Arial"/>
              </a:rPr>
              <a:t>PROPOSED SOLUTION</a:t>
            </a:r>
          </a:p>
        </p:txBody>
      </p:sp>
      <p:sp>
        <p:nvSpPr>
          <p:cNvPr id="88" name="Google Shape;88;p17"/>
          <p:cNvSpPr/>
          <p:nvPr/>
        </p:nvSpPr>
        <p:spPr>
          <a:xfrm>
            <a:off x="357800" y="1143075"/>
            <a:ext cx="3932596" cy="695324"/>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rgbClr val="E6B8AF"/>
                </a:solidFill>
                <a:latin typeface="Libre Baskerville"/>
              </a:rPr>
              <a:t>YOGX</a:t>
            </a:r>
          </a:p>
        </p:txBody>
      </p:sp>
      <p:sp>
        <p:nvSpPr>
          <p:cNvPr id="89" name="Google Shape;89;p17"/>
          <p:cNvSpPr txBox="1"/>
          <p:nvPr/>
        </p:nvSpPr>
        <p:spPr>
          <a:xfrm>
            <a:off x="76200" y="2049050"/>
            <a:ext cx="4495800" cy="234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ibre Baskerville"/>
                <a:ea typeface="Libre Baskerville"/>
                <a:cs typeface="Libre Baskerville"/>
                <a:sym typeface="Libre Baskerville"/>
              </a:rPr>
              <a:t>YOGX is an AI-powered platform that makes yoga practice easier. Users select a pose and place their mobile device in front of them, facing the camera towards themselves. YOGX's AI then analyses the user's pose and provides real-time feedback through sound and on-screen cues.</a:t>
            </a:r>
            <a:endParaRPr sz="1800">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0" y="530675"/>
            <a:ext cx="9212025" cy="4612825"/>
          </a:xfrm>
          <a:prstGeom prst="rect">
            <a:avLst/>
          </a:prstGeom>
          <a:noFill/>
          <a:ln>
            <a:noFill/>
          </a:ln>
        </p:spPr>
      </p:pic>
      <p:sp>
        <p:nvSpPr>
          <p:cNvPr id="95" name="Google Shape;95;p18"/>
          <p:cNvSpPr/>
          <p:nvPr/>
        </p:nvSpPr>
        <p:spPr>
          <a:xfrm>
            <a:off x="3428075" y="156400"/>
            <a:ext cx="2287844" cy="251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FLOWCHART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9"/>
          <p:cNvSpPr/>
          <p:nvPr/>
        </p:nvSpPr>
        <p:spPr>
          <a:xfrm>
            <a:off x="2667000" y="260725"/>
            <a:ext cx="3810004" cy="3921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How It Works</a:t>
            </a:r>
          </a:p>
        </p:txBody>
      </p:sp>
      <p:sp>
        <p:nvSpPr>
          <p:cNvPr id="101" name="Google Shape;101;p19"/>
          <p:cNvSpPr txBox="1"/>
          <p:nvPr/>
        </p:nvSpPr>
        <p:spPr>
          <a:xfrm>
            <a:off x="321100" y="1027400"/>
            <a:ext cx="16374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Select Pose:</a:t>
            </a:r>
            <a:r>
              <a:rPr lang="en" sz="1200">
                <a:solidFill>
                  <a:srgbClr val="D1D5DB"/>
                </a:solidFill>
                <a:highlight>
                  <a:srgbClr val="444654"/>
                </a:highlight>
                <a:latin typeface="Roboto"/>
                <a:ea typeface="Roboto"/>
                <a:cs typeface="Roboto"/>
                <a:sym typeface="Roboto"/>
              </a:rPr>
              <a:t> </a:t>
            </a:r>
            <a:endParaRPr/>
          </a:p>
        </p:txBody>
      </p:sp>
      <p:sp>
        <p:nvSpPr>
          <p:cNvPr id="102" name="Google Shape;102;p19"/>
          <p:cNvSpPr txBox="1"/>
          <p:nvPr/>
        </p:nvSpPr>
        <p:spPr>
          <a:xfrm>
            <a:off x="374575" y="2793250"/>
            <a:ext cx="19584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Device Setup:</a:t>
            </a:r>
            <a:r>
              <a:rPr lang="en" sz="1800">
                <a:solidFill>
                  <a:srgbClr val="D1D5DB"/>
                </a:solidFill>
                <a:highlight>
                  <a:srgbClr val="444654"/>
                </a:highlight>
                <a:latin typeface="Libre Baskerville"/>
                <a:ea typeface="Libre Baskerville"/>
                <a:cs typeface="Libre Baskerville"/>
                <a:sym typeface="Libre Baskerville"/>
              </a:rPr>
              <a:t> </a:t>
            </a:r>
            <a:endParaRPr sz="1800">
              <a:latin typeface="Libre Baskerville"/>
              <a:ea typeface="Libre Baskerville"/>
              <a:cs typeface="Libre Baskerville"/>
              <a:sym typeface="Libre Baskerville"/>
            </a:endParaRPr>
          </a:p>
        </p:txBody>
      </p:sp>
      <p:sp>
        <p:nvSpPr>
          <p:cNvPr id="103" name="Google Shape;103;p19"/>
          <p:cNvSpPr txBox="1"/>
          <p:nvPr/>
        </p:nvSpPr>
        <p:spPr>
          <a:xfrm>
            <a:off x="374575" y="3531475"/>
            <a:ext cx="2434800" cy="98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ibre Baskerville"/>
                <a:ea typeface="Libre Baskerville"/>
                <a:cs typeface="Libre Baskerville"/>
                <a:sym typeface="Libre Baskerville"/>
              </a:rPr>
              <a:t>Place your device with the camera facing you.</a:t>
            </a:r>
            <a:endParaRPr sz="1800">
              <a:latin typeface="Libre Baskerville"/>
              <a:ea typeface="Libre Baskerville"/>
              <a:cs typeface="Libre Baskerville"/>
              <a:sym typeface="Libre Baskerville"/>
            </a:endParaRPr>
          </a:p>
        </p:txBody>
      </p:sp>
      <p:pic>
        <p:nvPicPr>
          <p:cNvPr id="104" name="Google Shape;104;p19"/>
          <p:cNvPicPr preferRelativeResize="0"/>
          <p:nvPr/>
        </p:nvPicPr>
        <p:blipFill>
          <a:blip r:embed="rId4">
            <a:alphaModFix/>
          </a:blip>
          <a:stretch>
            <a:fillRect/>
          </a:stretch>
        </p:blipFill>
        <p:spPr>
          <a:xfrm>
            <a:off x="3399700" y="911700"/>
            <a:ext cx="5485750" cy="3607676"/>
          </a:xfrm>
          <a:prstGeom prst="rect">
            <a:avLst/>
          </a:prstGeom>
          <a:noFill/>
          <a:ln>
            <a:noFill/>
          </a:ln>
        </p:spPr>
      </p:pic>
      <p:sp>
        <p:nvSpPr>
          <p:cNvPr id="105" name="Google Shape;105;p19"/>
          <p:cNvSpPr txBox="1"/>
          <p:nvPr/>
        </p:nvSpPr>
        <p:spPr>
          <a:xfrm>
            <a:off x="251425" y="1476800"/>
            <a:ext cx="2204700" cy="134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ibre Baskerville"/>
                <a:ea typeface="Libre Baskerville"/>
                <a:cs typeface="Libre Baskerville"/>
                <a:sym typeface="Libre Baskerville"/>
              </a:rPr>
              <a:t>Choose a yoga pose from our diverse selection.</a:t>
            </a:r>
            <a:endParaRPr sz="1800">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0"/>
          <p:cNvSpPr txBox="1"/>
          <p:nvPr/>
        </p:nvSpPr>
        <p:spPr>
          <a:xfrm>
            <a:off x="362800" y="197375"/>
            <a:ext cx="18354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AI Analysis:</a:t>
            </a:r>
            <a:endParaRPr sz="1800">
              <a:latin typeface="Libre Baskerville"/>
              <a:ea typeface="Libre Baskerville"/>
              <a:cs typeface="Libre Baskerville"/>
              <a:sym typeface="Libre Baskerville"/>
            </a:endParaRPr>
          </a:p>
        </p:txBody>
      </p:sp>
      <p:sp>
        <p:nvSpPr>
          <p:cNvPr id="111" name="Google Shape;111;p20"/>
          <p:cNvSpPr txBox="1"/>
          <p:nvPr/>
        </p:nvSpPr>
        <p:spPr>
          <a:xfrm>
            <a:off x="449025" y="749950"/>
            <a:ext cx="2434800" cy="10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ibre Baskerville"/>
                <a:ea typeface="Libre Baskerville"/>
                <a:cs typeface="Libre Baskerville"/>
                <a:sym typeface="Libre Baskerville"/>
              </a:rPr>
              <a:t>YOGX's AI assesses your pose in real-time.</a:t>
            </a:r>
            <a:endParaRPr sz="1800">
              <a:latin typeface="Libre Baskerville"/>
              <a:ea typeface="Libre Baskerville"/>
              <a:cs typeface="Libre Baskerville"/>
              <a:sym typeface="Libre Baskerville"/>
            </a:endParaRPr>
          </a:p>
        </p:txBody>
      </p:sp>
      <p:sp>
        <p:nvSpPr>
          <p:cNvPr id="112" name="Google Shape;112;p20"/>
          <p:cNvSpPr txBox="1"/>
          <p:nvPr/>
        </p:nvSpPr>
        <p:spPr>
          <a:xfrm>
            <a:off x="374575" y="3288675"/>
            <a:ext cx="3082200" cy="1252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ibre Baskerville"/>
                <a:ea typeface="Libre Baskerville"/>
                <a:cs typeface="Libre Baskerville"/>
                <a:sym typeface="Libre Baskerville"/>
              </a:rPr>
              <a:t>Receive feedback through audio and visual cues.</a:t>
            </a:r>
            <a:endParaRPr sz="1800">
              <a:latin typeface="Libre Baskerville"/>
              <a:ea typeface="Libre Baskerville"/>
              <a:cs typeface="Libre Baskerville"/>
              <a:sym typeface="Libre Baskerville"/>
            </a:endParaRPr>
          </a:p>
        </p:txBody>
      </p:sp>
      <p:sp>
        <p:nvSpPr>
          <p:cNvPr id="113" name="Google Shape;113;p20"/>
          <p:cNvSpPr txBox="1"/>
          <p:nvPr/>
        </p:nvSpPr>
        <p:spPr>
          <a:xfrm>
            <a:off x="374575" y="2825300"/>
            <a:ext cx="32535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Immediate Feedback:</a:t>
            </a:r>
            <a:endParaRPr sz="1800">
              <a:latin typeface="Libre Baskerville"/>
              <a:ea typeface="Libre Baskerville"/>
              <a:cs typeface="Libre Baskerville"/>
              <a:sym typeface="Libre Baskerville"/>
            </a:endParaRPr>
          </a:p>
        </p:txBody>
      </p:sp>
      <p:sp>
        <p:nvSpPr>
          <p:cNvPr id="114" name="Google Shape;114;p20"/>
          <p:cNvSpPr txBox="1"/>
          <p:nvPr/>
        </p:nvSpPr>
        <p:spPr>
          <a:xfrm>
            <a:off x="4420025" y="2793250"/>
            <a:ext cx="24348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User-Friendly:</a:t>
            </a:r>
            <a:endParaRPr sz="1800">
              <a:latin typeface="Libre Baskerville"/>
              <a:ea typeface="Libre Baskerville"/>
              <a:cs typeface="Libre Baskerville"/>
              <a:sym typeface="Libre Baskerville"/>
            </a:endParaRPr>
          </a:p>
        </p:txBody>
      </p:sp>
      <p:sp>
        <p:nvSpPr>
          <p:cNvPr id="115" name="Google Shape;115;p20"/>
          <p:cNvSpPr txBox="1"/>
          <p:nvPr/>
        </p:nvSpPr>
        <p:spPr>
          <a:xfrm>
            <a:off x="4420025" y="3242650"/>
            <a:ext cx="3210600" cy="10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ibre Baskerville"/>
                <a:ea typeface="Libre Baskerville"/>
                <a:cs typeface="Libre Baskerville"/>
                <a:sym typeface="Libre Baskerville"/>
              </a:rPr>
              <a:t>Our interface ensures a seamless yoga experience for all levels.</a:t>
            </a:r>
            <a:endParaRPr sz="1800">
              <a:latin typeface="Libre Baskerville"/>
              <a:ea typeface="Libre Baskerville"/>
              <a:cs typeface="Libre Baskerville"/>
              <a:sym typeface="Libre Baskerville"/>
            </a:endParaRPr>
          </a:p>
        </p:txBody>
      </p:sp>
      <p:pic>
        <p:nvPicPr>
          <p:cNvPr id="116" name="Google Shape;116;p20"/>
          <p:cNvPicPr preferRelativeResize="0"/>
          <p:nvPr/>
        </p:nvPicPr>
        <p:blipFill>
          <a:blip r:embed="rId4">
            <a:alphaModFix/>
          </a:blip>
          <a:stretch>
            <a:fillRect/>
          </a:stretch>
        </p:blipFill>
        <p:spPr>
          <a:xfrm>
            <a:off x="3628075" y="137750"/>
            <a:ext cx="5433700" cy="2543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1"/>
          <p:cNvSpPr/>
          <p:nvPr/>
        </p:nvSpPr>
        <p:spPr>
          <a:xfrm>
            <a:off x="2129750" y="169400"/>
            <a:ext cx="4279767" cy="6118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Benefits of YOGX</a:t>
            </a:r>
          </a:p>
        </p:txBody>
      </p:sp>
      <p:sp>
        <p:nvSpPr>
          <p:cNvPr id="122" name="Google Shape;122;p21"/>
          <p:cNvSpPr txBox="1"/>
          <p:nvPr/>
        </p:nvSpPr>
        <p:spPr>
          <a:xfrm>
            <a:off x="481600" y="1328225"/>
            <a:ext cx="3949200" cy="56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4151"/>
              </a:buClr>
              <a:buSzPts val="1800"/>
              <a:buFont typeface="Libre Baskerville"/>
              <a:buChar char="❏"/>
            </a:pPr>
            <a:r>
              <a:rPr lang="en" sz="1800">
                <a:solidFill>
                  <a:srgbClr val="374151"/>
                </a:solidFill>
                <a:latin typeface="Libre Baskerville"/>
                <a:ea typeface="Libre Baskerville"/>
                <a:cs typeface="Libre Baskerville"/>
                <a:sym typeface="Libre Baskerville"/>
              </a:rPr>
              <a:t>Improved yoga practice.</a:t>
            </a:r>
            <a:endParaRPr sz="1800">
              <a:solidFill>
                <a:srgbClr val="37415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p>
        </p:txBody>
      </p:sp>
      <p:sp>
        <p:nvSpPr>
          <p:cNvPr id="123" name="Google Shape;123;p21"/>
          <p:cNvSpPr txBox="1"/>
          <p:nvPr/>
        </p:nvSpPr>
        <p:spPr>
          <a:xfrm>
            <a:off x="481600" y="1895525"/>
            <a:ext cx="4279800" cy="49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4151"/>
              </a:buClr>
              <a:buSzPts val="1800"/>
              <a:buFont typeface="Libre Baskerville"/>
              <a:buChar char="❏"/>
            </a:pPr>
            <a:r>
              <a:rPr lang="en" sz="1800">
                <a:solidFill>
                  <a:srgbClr val="374151"/>
                </a:solidFill>
                <a:latin typeface="Libre Baskerville"/>
                <a:ea typeface="Libre Baskerville"/>
                <a:cs typeface="Libre Baskerville"/>
                <a:sym typeface="Libre Baskerville"/>
              </a:rPr>
              <a:t>Reduced risk of injury.</a:t>
            </a:r>
            <a:endParaRPr sz="1800">
              <a:solidFill>
                <a:srgbClr val="37415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p>
        </p:txBody>
      </p:sp>
      <p:sp>
        <p:nvSpPr>
          <p:cNvPr id="124" name="Google Shape;124;p21"/>
          <p:cNvSpPr txBox="1"/>
          <p:nvPr/>
        </p:nvSpPr>
        <p:spPr>
          <a:xfrm>
            <a:off x="481600" y="2387825"/>
            <a:ext cx="5511600" cy="61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4151"/>
              </a:buClr>
              <a:buSzPts val="1800"/>
              <a:buFont typeface="Libre Baskerville"/>
              <a:buChar char="❏"/>
            </a:pPr>
            <a:r>
              <a:rPr lang="en" sz="1800">
                <a:solidFill>
                  <a:srgbClr val="374151"/>
                </a:solidFill>
                <a:latin typeface="Libre Baskerville"/>
                <a:ea typeface="Libre Baskerville"/>
                <a:cs typeface="Libre Baskerville"/>
                <a:sym typeface="Libre Baskerville"/>
              </a:rPr>
              <a:t>Increased motivation for home practice.</a:t>
            </a:r>
            <a:endParaRPr sz="1800">
              <a:latin typeface="Libre Baskerville"/>
              <a:ea typeface="Libre Baskerville"/>
              <a:cs typeface="Libre Baskerville"/>
              <a:sym typeface="Libre Baskerville"/>
            </a:endParaRPr>
          </a:p>
        </p:txBody>
      </p:sp>
      <p:sp>
        <p:nvSpPr>
          <p:cNvPr id="125" name="Google Shape;125;p21"/>
          <p:cNvSpPr txBox="1"/>
          <p:nvPr/>
        </p:nvSpPr>
        <p:spPr>
          <a:xfrm>
            <a:off x="481600" y="2999825"/>
            <a:ext cx="4387800" cy="374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4151"/>
              </a:buClr>
              <a:buSzPts val="1800"/>
              <a:buFont typeface="Libre Baskerville"/>
              <a:buChar char="❏"/>
            </a:pPr>
            <a:r>
              <a:rPr lang="en" sz="1800">
                <a:solidFill>
                  <a:srgbClr val="374151"/>
                </a:solidFill>
                <a:latin typeface="Libre Baskerville"/>
                <a:ea typeface="Libre Baskerville"/>
                <a:cs typeface="Libre Baskerville"/>
                <a:sym typeface="Libre Baskerville"/>
              </a:rPr>
              <a:t>Accessible and user-friendly.</a:t>
            </a:r>
            <a:endParaRPr sz="1800">
              <a:solidFill>
                <a:srgbClr val="37415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