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9" r:id="rId3"/>
    <p:sldId id="27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80" r:id="rId24"/>
    <p:sldId id="281" r:id="rId25"/>
    <p:sldId id="276" r:id="rId26"/>
    <p:sldId id="277"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1-30B9-47F3-8EBB-8F7763B7D52D}"/>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3-30B9-47F3-8EBB-8F7763B7D52D}"/>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5-30B9-47F3-8EBB-8F7763B7D52D}"/>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1-E2FB-44DA-8513-68E67988D890}"/>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9-30B9-47F3-8EBB-8F7763B7D52D}"/>
              </c:ext>
            </c:extLst>
          </c:dPt>
          <c:cat>
            <c:strRef>
              <c:f>Sheet1!$A$2:$A$6</c:f>
              <c:strCache>
                <c:ptCount val="4"/>
                <c:pt idx="0">
                  <c:v>1st Qtr</c:v>
                </c:pt>
                <c:pt idx="1">
                  <c:v>2nd Qtr</c:v>
                </c:pt>
                <c:pt idx="2">
                  <c:v>3rd Qtr</c:v>
                </c:pt>
                <c:pt idx="3">
                  <c:v>4th Qtr</c:v>
                </c:pt>
              </c:strCache>
            </c:strRef>
          </c:cat>
          <c:val>
            <c:numRef>
              <c:f>Sheet1!$B$2:$B$6</c:f>
              <c:numCache>
                <c:formatCode>General</c:formatCode>
                <c:ptCount val="5"/>
                <c:pt idx="0">
                  <c:v>8.1999999999999993</c:v>
                </c:pt>
                <c:pt idx="1">
                  <c:v>3.2</c:v>
                </c:pt>
                <c:pt idx="2">
                  <c:v>1.4</c:v>
                </c:pt>
                <c:pt idx="3">
                  <c:v>1.2</c:v>
                </c:pt>
              </c:numCache>
            </c:numRef>
          </c:val>
          <c:extLst>
            <c:ext xmlns:c16="http://schemas.microsoft.com/office/drawing/2014/chart" uri="{C3380CC4-5D6E-409C-BE32-E72D297353CC}">
              <c16:uniqueId val="{00000000-E2FB-44DA-8513-68E67988D890}"/>
            </c:ext>
          </c:extLst>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1"/>
        <c:delete val="1"/>
      </c:legendEntry>
      <c:layout>
        <c:manualLayout>
          <c:xMode val="edge"/>
          <c:yMode val="edge"/>
          <c:x val="0.86405700062807833"/>
          <c:y val="3.9956008318020958E-2"/>
          <c:w val="9.757641739848967E-2"/>
          <c:h val="0.228517519412749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CB6BA9-5518-4E18-AFEF-47C337557AA1}" type="datetimeFigureOut">
              <a:rPr lang="en-US" smtClean="0"/>
              <a:t>3/21/2023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345128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CB6BA9-5518-4E18-AFEF-47C337557AA1}"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335093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1CB6BA9-5518-4E18-AFEF-47C337557AA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1642395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1CB6BA9-5518-4E18-AFEF-47C337557AA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20748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CB6BA9-5518-4E18-AFEF-47C337557AA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2040916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CB6BA9-5518-4E18-AFEF-47C337557AA1}"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839794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CB6BA9-5518-4E18-AFEF-47C337557AA1}" type="datetimeFigureOut">
              <a:rPr lang="en-US" smtClean="0"/>
              <a:t>3/21/2023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458075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1CB6BA9-5518-4E18-AFEF-47C337557AA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2888598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1CB6BA9-5518-4E18-AFEF-47C337557AA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356185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CB6BA9-5518-4E18-AFEF-47C337557AA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428873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CB6BA9-5518-4E18-AFEF-47C337557AA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268917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CB6BA9-5518-4E18-AFEF-47C337557AA1}"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326345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CB6BA9-5518-4E18-AFEF-47C337557AA1}"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223868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CB6BA9-5518-4E18-AFEF-47C337557AA1}"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100531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B6BA9-5518-4E18-AFEF-47C337557AA1}"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36158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CB6BA9-5518-4E18-AFEF-47C337557AA1}"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130395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CB6BA9-5518-4E18-AFEF-47C337557AA1}"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9B64F6-6FBA-45F5-B3B2-1C0892EEA204}" type="slidenum">
              <a:rPr lang="en-US" smtClean="0"/>
              <a:t>‹#›</a:t>
            </a:fld>
            <a:endParaRPr lang="en-US"/>
          </a:p>
        </p:txBody>
      </p:sp>
    </p:spTree>
    <p:extLst>
      <p:ext uri="{BB962C8B-B14F-4D97-AF65-F5344CB8AC3E}">
        <p14:creationId xmlns:p14="http://schemas.microsoft.com/office/powerpoint/2010/main" val="119302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1CB6BA9-5518-4E18-AFEF-47C337557AA1}" type="datetimeFigureOut">
              <a:rPr lang="en-US" smtClean="0"/>
              <a:t>3/21/2023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B9B64F6-6FBA-45F5-B3B2-1C0892EEA204}" type="slidenum">
              <a:rPr lang="en-US" smtClean="0"/>
              <a:t>‹#›</a:t>
            </a:fld>
            <a:endParaRPr lang="en-US"/>
          </a:p>
        </p:txBody>
      </p:sp>
    </p:spTree>
    <p:extLst>
      <p:ext uri="{BB962C8B-B14F-4D97-AF65-F5344CB8AC3E}">
        <p14:creationId xmlns:p14="http://schemas.microsoft.com/office/powerpoint/2010/main" val="1560183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sz="4800" dirty="0"/>
          </a:p>
        </p:txBody>
      </p:sp>
      <p:sp>
        <p:nvSpPr>
          <p:cNvPr id="3" name="Subtitle 2"/>
          <p:cNvSpPr>
            <a:spLocks noGrp="1"/>
          </p:cNvSpPr>
          <p:nvPr>
            <p:ph type="subTitle" idx="1"/>
          </p:nvPr>
        </p:nvSpPr>
        <p:spPr/>
        <p:txBody>
          <a:bodyPr>
            <a:norm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69556"/>
            <a:ext cx="11461463" cy="5993027"/>
          </a:xfrm>
          <a:prstGeom prst="rect">
            <a:avLst/>
          </a:prstGeom>
        </p:spPr>
      </p:pic>
    </p:spTree>
    <p:extLst>
      <p:ext uri="{BB962C8B-B14F-4D97-AF65-F5344CB8AC3E}">
        <p14:creationId xmlns:p14="http://schemas.microsoft.com/office/powerpoint/2010/main" val="3582171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AI systems</a:t>
            </a:r>
            <a:endParaRPr lang="en-US" dirty="0"/>
          </a:p>
        </p:txBody>
      </p:sp>
      <p:sp>
        <p:nvSpPr>
          <p:cNvPr id="3" name="Content Placeholder 2"/>
          <p:cNvSpPr>
            <a:spLocks noGrp="1"/>
          </p:cNvSpPr>
          <p:nvPr>
            <p:ph idx="1"/>
          </p:nvPr>
        </p:nvSpPr>
        <p:spPr>
          <a:xfrm>
            <a:off x="1154954" y="3220720"/>
            <a:ext cx="8825659" cy="3416300"/>
          </a:xfrm>
        </p:spPr>
        <p:txBody>
          <a:bodyPr/>
          <a:lstStyle/>
          <a:p>
            <a:pPr algn="just"/>
            <a:r>
              <a:rPr lang="en-US" dirty="0"/>
              <a:t>Artificial Intelligence is one of the hottest topics today. The revenue for cognitive and artificial intelligence systems is expected to hit $12.5 </a:t>
            </a:r>
            <a:r>
              <a:rPr lang="en-US" dirty="0" smtClean="0"/>
              <a:t>billion</a:t>
            </a:r>
          </a:p>
          <a:p>
            <a:pPr algn="just"/>
            <a:r>
              <a:rPr lang="en-US" dirty="0" smtClean="0"/>
              <a:t>Regression method fall within the category of supervised ML, They help to predict of explain a particular numerical value based on a set of prior data. For example predicting the disease based on previous disease result data inserted  </a:t>
            </a:r>
            <a:endParaRPr lang="en-US" dirty="0"/>
          </a:p>
        </p:txBody>
      </p:sp>
    </p:spTree>
    <p:extLst>
      <p:ext uri="{BB962C8B-B14F-4D97-AF65-F5344CB8AC3E}">
        <p14:creationId xmlns:p14="http://schemas.microsoft.com/office/powerpoint/2010/main" val="1721939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of doctors and chat bot</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Other than disease diagnosis, artificial intelligence can be used to streamline and optimize the clinical process. There is only one doctor for over 1600 patients in Kenya. AI health assistants can help in covering large part of clinical and outpatient services freeing up doctor’s time to attend more critical cases. Chat bot like “SH chat bot” can assist patients by understanding what disease to cure’ symptoms and suggest easy-to-understand medical information about their condition</a:t>
            </a:r>
          </a:p>
        </p:txBody>
      </p:sp>
    </p:spTree>
    <p:extLst>
      <p:ext uri="{BB962C8B-B14F-4D97-AF65-F5344CB8AC3E}">
        <p14:creationId xmlns:p14="http://schemas.microsoft.com/office/powerpoint/2010/main" val="1960968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Internet of things (</a:t>
            </a:r>
            <a:r>
              <a:rPr lang="en-US" dirty="0" err="1" smtClean="0"/>
              <a:t>IoT</a:t>
            </a:r>
            <a:r>
              <a:rPr lang="en-US" dirty="0" smtClean="0"/>
              <a:t>), Healthcare and machine learning</a:t>
            </a:r>
            <a:endParaRPr lang="en-US" dirty="0"/>
          </a:p>
        </p:txBody>
      </p:sp>
      <p:sp>
        <p:nvSpPr>
          <p:cNvPr id="3" name="Content Placeholder 2"/>
          <p:cNvSpPr>
            <a:spLocks noGrp="1"/>
          </p:cNvSpPr>
          <p:nvPr>
            <p:ph idx="1"/>
          </p:nvPr>
        </p:nvSpPr>
        <p:spPr/>
        <p:txBody>
          <a:bodyPr/>
          <a:lstStyle/>
          <a:p>
            <a:pPr algn="just"/>
            <a:r>
              <a:rPr lang="en-US" dirty="0"/>
              <a:t>Increasing use of Internet of Things has promising benefits in healthcare.  </a:t>
            </a:r>
          </a:p>
          <a:p>
            <a:pPr algn="just"/>
            <a:r>
              <a:rPr lang="en-US" dirty="0"/>
              <a:t>Dynamically collecting patient data using remote sensors can help in early detection of health problems and aid in preventive care</a:t>
            </a:r>
          </a:p>
        </p:txBody>
      </p:sp>
    </p:spTree>
    <p:extLst>
      <p:ext uri="{BB962C8B-B14F-4D97-AF65-F5344CB8AC3E}">
        <p14:creationId xmlns:p14="http://schemas.microsoft.com/office/powerpoint/2010/main" val="2081991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methodology</a:t>
            </a:r>
            <a:endParaRPr lang="en-US" dirty="0"/>
          </a:p>
        </p:txBody>
      </p:sp>
      <p:sp>
        <p:nvSpPr>
          <p:cNvPr id="3" name="Content Placeholder 2"/>
          <p:cNvSpPr>
            <a:spLocks noGrp="1"/>
          </p:cNvSpPr>
          <p:nvPr>
            <p:ph idx="1"/>
          </p:nvPr>
        </p:nvSpPr>
        <p:spPr/>
        <p:txBody>
          <a:bodyPr/>
          <a:lstStyle/>
          <a:p>
            <a:pPr algn="just"/>
            <a:r>
              <a:rPr lang="en-US" dirty="0"/>
              <a:t>Agile is a process by which a team can manage a project by breaking it up into several stages and involving constant collaboration with stakeholders and continuous improvement and iteration at every stage. It promotes </a:t>
            </a:r>
            <a:r>
              <a:rPr lang="en-US" b="1" dirty="0"/>
              <a:t>continuous iteration</a:t>
            </a:r>
            <a:r>
              <a:rPr lang="en-US" dirty="0"/>
              <a:t> of development and testing throughout the software development life cycle of the project.  </a:t>
            </a:r>
          </a:p>
          <a:p>
            <a:pPr algn="just"/>
            <a:r>
              <a:rPr lang="en-US" dirty="0"/>
              <a:t>Both development and testing activities are </a:t>
            </a:r>
            <a:r>
              <a:rPr lang="en-US" dirty="0" smtClean="0"/>
              <a:t>concurrent</a:t>
            </a:r>
            <a:endParaRPr lang="en-US" dirty="0"/>
          </a:p>
        </p:txBody>
      </p:sp>
    </p:spTree>
    <p:extLst>
      <p:ext uri="{BB962C8B-B14F-4D97-AF65-F5344CB8AC3E}">
        <p14:creationId xmlns:p14="http://schemas.microsoft.com/office/powerpoint/2010/main" val="3682481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Requirements</a:t>
            </a:r>
          </a:p>
          <a:p>
            <a:r>
              <a:rPr lang="en-US" dirty="0" smtClean="0"/>
              <a:t>Design</a:t>
            </a:r>
          </a:p>
          <a:p>
            <a:r>
              <a:rPr lang="en-US" dirty="0" smtClean="0"/>
              <a:t>Development</a:t>
            </a:r>
          </a:p>
          <a:p>
            <a:r>
              <a:rPr lang="en-US" dirty="0" smtClean="0"/>
              <a:t>Testing</a:t>
            </a:r>
          </a:p>
          <a:p>
            <a:r>
              <a:rPr lang="en-US" dirty="0" smtClean="0"/>
              <a:t>Deployment</a:t>
            </a:r>
          </a:p>
          <a:p>
            <a:r>
              <a:rPr lang="en-US" dirty="0" smtClean="0"/>
              <a:t>Review</a:t>
            </a:r>
          </a:p>
          <a:p>
            <a:endParaRPr lang="en-US" dirty="0"/>
          </a:p>
        </p:txBody>
      </p:sp>
      <p:graphicFrame>
        <p:nvGraphicFramePr>
          <p:cNvPr id="6" name="Chart 5"/>
          <p:cNvGraphicFramePr/>
          <p:nvPr>
            <p:extLst>
              <p:ext uri="{D42A27DB-BD31-4B8C-83A1-F6EECF244321}">
                <p14:modId xmlns:p14="http://schemas.microsoft.com/office/powerpoint/2010/main" val="386049169"/>
              </p:ext>
            </p:extLst>
          </p:nvPr>
        </p:nvGraphicFramePr>
        <p:xfrm>
          <a:off x="3846381" y="2285999"/>
          <a:ext cx="6951362" cy="42971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5472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pPr algn="just"/>
            <a:r>
              <a:rPr lang="en-US" dirty="0"/>
              <a:t>SCRUM is an agile development method which concentrates specifically on how to manage tasks within a team-based development environment. Scrum encourages </a:t>
            </a:r>
            <a:r>
              <a:rPr lang="en-US" dirty="0" err="1" smtClean="0"/>
              <a:t>Iearner</a:t>
            </a:r>
            <a:r>
              <a:rPr lang="en-US" dirty="0" smtClean="0"/>
              <a:t> </a:t>
            </a:r>
            <a:r>
              <a:rPr lang="en-US" dirty="0"/>
              <a:t>to learn through experiences, self-organize while working on a problem</a:t>
            </a:r>
          </a:p>
        </p:txBody>
      </p:sp>
    </p:spTree>
    <p:extLst>
      <p:ext uri="{BB962C8B-B14F-4D97-AF65-F5344CB8AC3E}">
        <p14:creationId xmlns:p14="http://schemas.microsoft.com/office/powerpoint/2010/main" val="1819181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artefacts</a:t>
            </a:r>
            <a:endParaRPr lang="en-US" dirty="0"/>
          </a:p>
        </p:txBody>
      </p:sp>
      <p:sp>
        <p:nvSpPr>
          <p:cNvPr id="3" name="Content Placeholder 2"/>
          <p:cNvSpPr>
            <a:spLocks noGrp="1"/>
          </p:cNvSpPr>
          <p:nvPr>
            <p:ph idx="1"/>
          </p:nvPr>
        </p:nvSpPr>
        <p:spPr/>
        <p:txBody>
          <a:bodyPr/>
          <a:lstStyle/>
          <a:p>
            <a:pPr lvl="0" algn="just" fontAlgn="base"/>
            <a:r>
              <a:rPr lang="en-US" b="1" dirty="0"/>
              <a:t>Product Backlog</a:t>
            </a:r>
            <a:r>
              <a:rPr lang="en-US" dirty="0"/>
              <a:t> is the master list of work that needs to get done maintained by the product owner or product manager.  </a:t>
            </a:r>
          </a:p>
          <a:p>
            <a:pPr lvl="0" algn="just" fontAlgn="base"/>
            <a:r>
              <a:rPr lang="en-US" b="1" dirty="0"/>
              <a:t>Sprint Backlog</a:t>
            </a:r>
            <a:r>
              <a:rPr lang="en-US" dirty="0"/>
              <a:t> is the list of items, user stories, or bug fixes, selected by the development team for implementation in the current sprint cycle.  </a:t>
            </a:r>
          </a:p>
          <a:p>
            <a:pPr algn="just"/>
            <a:r>
              <a:rPr lang="en-US" b="1" dirty="0"/>
              <a:t>Increment</a:t>
            </a:r>
            <a:r>
              <a:rPr lang="en-US" dirty="0"/>
              <a:t> (or Sprint Goal) is the usable end-product from a </a:t>
            </a:r>
            <a:r>
              <a:rPr lang="en-US" dirty="0" smtClean="0"/>
              <a:t>sprint</a:t>
            </a:r>
            <a:endParaRPr lang="en-US" dirty="0"/>
          </a:p>
        </p:txBody>
      </p:sp>
    </p:spTree>
    <p:extLst>
      <p:ext uri="{BB962C8B-B14F-4D97-AF65-F5344CB8AC3E}">
        <p14:creationId xmlns:p14="http://schemas.microsoft.com/office/powerpoint/2010/main" val="671594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2185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pPr algn="just"/>
            <a:r>
              <a:rPr lang="en-US" dirty="0"/>
              <a:t>The following chapters give an overview of the various methodologies used by various authors for disease prediction using machine learning methodologies. We can observe that there is fine comparison made between 5 major machine learning algorithms whether they are able to predict the presence of the disease with a greater accuracy, achieving optimal performance. The research efforts presented by the authors in the following papers are focused in developing and evaluating a web-based tool for disease prediction .</a:t>
            </a:r>
          </a:p>
          <a:p>
            <a:endParaRPr lang="en-US" dirty="0"/>
          </a:p>
        </p:txBody>
      </p:sp>
    </p:spTree>
    <p:extLst>
      <p:ext uri="{BB962C8B-B14F-4D97-AF65-F5344CB8AC3E}">
        <p14:creationId xmlns:p14="http://schemas.microsoft.com/office/powerpoint/2010/main" val="3087043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Author: Priyanka Sonar, Prof. K. </a:t>
            </a:r>
            <a:r>
              <a:rPr lang="en-US" b="1" dirty="0" err="1"/>
              <a:t>JayaMalini</a:t>
            </a:r>
            <a:r>
              <a:rPr lang="en-US" b="1" dirty="0"/>
              <a:t>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Published In: Proceedings of the Third International Conference on Computing </a:t>
            </a:r>
            <a:endParaRPr lang="en-US" dirty="0"/>
          </a:p>
          <a:p>
            <a:pPr algn="just"/>
            <a:r>
              <a:rPr lang="en-US" b="1" dirty="0"/>
              <a:t>Methodologies and Communication (ICCMC 2019)  </a:t>
            </a:r>
            <a:endParaRPr lang="en-US" dirty="0"/>
          </a:p>
          <a:p>
            <a:pPr algn="just"/>
            <a:r>
              <a:rPr lang="en-US" b="1" dirty="0"/>
              <a:t>The authors have used Machine Learning approaches to predict diabetes [1]</a:t>
            </a:r>
            <a:r>
              <a:rPr lang="en-US" dirty="0"/>
              <a:t> </a:t>
            </a:r>
          </a:p>
          <a:p>
            <a:pPr algn="just"/>
            <a:r>
              <a:rPr lang="en-US" dirty="0"/>
              <a:t>Diabetes is one of lethal diseases in the world. It is additional an inventor of various varieties of disorders for example: coronary failure, blindness, urinary organ diseases etc. In such a case the patient is required to visit a diagnostic </a:t>
            </a:r>
            <a:r>
              <a:rPr lang="en-US" dirty="0" err="1"/>
              <a:t>centre</a:t>
            </a:r>
            <a:r>
              <a:rPr lang="en-US" dirty="0"/>
              <a:t>, to get their reports after consultation. Due to every time they must invest their time and currency. But with the growth of Machine Learning methods we have got the flexibility to search out an answer to the current issue, we have got advanced system mistreatment information processing that has the ability to forecast whether the patient has polygenic illness or not. Furthermore, forecasting the sickness initially ends up in providing the patients before it begins vital. Information withdrawal has the flexibility to remove unseen data </a:t>
            </a:r>
          </a:p>
        </p:txBody>
      </p:sp>
    </p:spTree>
    <p:extLst>
      <p:ext uri="{BB962C8B-B14F-4D97-AF65-F5344CB8AC3E}">
        <p14:creationId xmlns:p14="http://schemas.microsoft.com/office/powerpoint/2010/main" val="869017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DISEASE PREDICTION SYSTEM</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pc="300" dirty="0" smtClean="0"/>
              <a:t>                    NAME : </a:t>
            </a:r>
            <a:r>
              <a:rPr lang="en-US" spc="300" dirty="0"/>
              <a:t>SANTOS OKELLO</a:t>
            </a:r>
          </a:p>
          <a:p>
            <a:pPr>
              <a:buFont typeface="Wingdings" panose="05000000000000000000" pitchFamily="2" charset="2"/>
              <a:buChar char="v"/>
            </a:pPr>
            <a:r>
              <a:rPr lang="en-US" spc="300" dirty="0" smtClean="0"/>
              <a:t>                        REG </a:t>
            </a:r>
            <a:r>
              <a:rPr lang="en-US" spc="300" dirty="0"/>
              <a:t>NO: 19/05036</a:t>
            </a:r>
          </a:p>
          <a:p>
            <a:pPr>
              <a:buFont typeface="Wingdings" panose="05000000000000000000" pitchFamily="2" charset="2"/>
              <a:buChar char="v"/>
            </a:pPr>
            <a:r>
              <a:rPr lang="en-US" spc="300" dirty="0" smtClean="0"/>
              <a:t>                    SUP</a:t>
            </a:r>
            <a:r>
              <a:rPr lang="en-US" spc="300" dirty="0"/>
              <a:t>:  MR COLLINS ONDIEK</a:t>
            </a:r>
          </a:p>
          <a:p>
            <a:endParaRPr lang="en-US" spc="300" dirty="0"/>
          </a:p>
        </p:txBody>
      </p:sp>
    </p:spTree>
    <p:extLst>
      <p:ext uri="{BB962C8B-B14F-4D97-AF65-F5344CB8AC3E}">
        <p14:creationId xmlns:p14="http://schemas.microsoft.com/office/powerpoint/2010/main" val="448253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Authors: </a:t>
            </a:r>
            <a:r>
              <a:rPr lang="en-US" b="1" dirty="0" err="1"/>
              <a:t>Samrat</a:t>
            </a:r>
            <a:r>
              <a:rPr lang="en-US" b="1" dirty="0"/>
              <a:t> Kumar </a:t>
            </a:r>
            <a:r>
              <a:rPr lang="en-US" b="1" dirty="0" err="1"/>
              <a:t>Dey</a:t>
            </a:r>
            <a:r>
              <a:rPr lang="en-US" b="1" dirty="0"/>
              <a:t>, Ashraf Hossain and Md. </a:t>
            </a:r>
            <a:r>
              <a:rPr lang="en-US" b="1" dirty="0" err="1"/>
              <a:t>Mahbubur</a:t>
            </a:r>
            <a:r>
              <a:rPr lang="en-US" b="1" dirty="0"/>
              <a:t> Rahman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b="1" dirty="0"/>
              <a:t>Published In: 2018 21</a:t>
            </a:r>
            <a:r>
              <a:rPr lang="en-US" b="1" baseline="30000" dirty="0"/>
              <a:t>st</a:t>
            </a:r>
            <a:r>
              <a:rPr lang="en-US" b="1" dirty="0"/>
              <a:t> International Conference of Computer and Information Technology (ICCIT)</a:t>
            </a:r>
            <a:r>
              <a:rPr lang="en-US" i="1" dirty="0"/>
              <a:t>  </a:t>
            </a:r>
            <a:r>
              <a:rPr lang="en-US" dirty="0"/>
              <a:t> </a:t>
            </a:r>
          </a:p>
          <a:p>
            <a:pPr algn="just"/>
            <a:r>
              <a:rPr lang="en-US" b="1" dirty="0"/>
              <a:t>The authors design and develop a web application to predict diabetes [2]</a:t>
            </a:r>
            <a:r>
              <a:rPr lang="en-US" dirty="0"/>
              <a:t> </a:t>
            </a:r>
          </a:p>
          <a:p>
            <a:pPr algn="just"/>
            <a:r>
              <a:rPr lang="en-US" dirty="0"/>
              <a:t>Diabetes is caused due to the excessive amount of sugar condensed into the blood. Currently, it is considered as one of the lethal diseases in the world. People all around </a:t>
            </a:r>
          </a:p>
        </p:txBody>
      </p:sp>
    </p:spTree>
    <p:extLst>
      <p:ext uri="{BB962C8B-B14F-4D97-AF65-F5344CB8AC3E}">
        <p14:creationId xmlns:p14="http://schemas.microsoft.com/office/powerpoint/2010/main" val="923627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and Results across Publications</a:t>
            </a:r>
          </a:p>
        </p:txBody>
      </p:sp>
      <p:sp>
        <p:nvSpPr>
          <p:cNvPr id="3" name="Content Placeholder 2"/>
          <p:cNvSpPr>
            <a:spLocks noGrp="1"/>
          </p:cNvSpPr>
          <p:nvPr>
            <p:ph idx="1"/>
          </p:nvPr>
        </p:nvSpPr>
        <p:spPr/>
        <p:txBody>
          <a:bodyPr/>
          <a:lstStyle/>
          <a:p>
            <a:pPr algn="just"/>
            <a:r>
              <a:rPr lang="en-US" dirty="0"/>
              <a:t>In 2016, </a:t>
            </a:r>
            <a:r>
              <a:rPr lang="en-US" dirty="0" err="1"/>
              <a:t>Dey</a:t>
            </a:r>
            <a:r>
              <a:rPr lang="en-US" dirty="0"/>
              <a:t> et al. used Principal Component Analysis (PCA) for selection of features and </a:t>
            </a:r>
            <a:r>
              <a:rPr lang="en-US" dirty="0" err="1"/>
              <a:t>analysed</a:t>
            </a:r>
            <a:r>
              <a:rPr lang="en-US" dirty="0"/>
              <a:t> the performance of heart disease prediction using Naïve Bayes, Decision Trees and Support Vector Machines. After reducing the correlated variables to linearly uncorrelated variables using PCA, SVM outperformed Naïve Bayes and Decision Trees. The authors recommend building a desktop web application using SVM to predict heart disease.  </a:t>
            </a:r>
          </a:p>
          <a:p>
            <a:endParaRPr lang="en-US" dirty="0"/>
          </a:p>
        </p:txBody>
      </p:sp>
    </p:spTree>
    <p:extLst>
      <p:ext uri="{BB962C8B-B14F-4D97-AF65-F5344CB8AC3E}">
        <p14:creationId xmlns:p14="http://schemas.microsoft.com/office/powerpoint/2010/main" val="11781534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After </a:t>
            </a:r>
            <a:r>
              <a:rPr lang="en-US" dirty="0" err="1"/>
              <a:t>analysing</a:t>
            </a:r>
            <a:r>
              <a:rPr lang="en-US" dirty="0"/>
              <a:t> multiple studies in the area of heart disease prediction </a:t>
            </a:r>
            <a:r>
              <a:rPr lang="en-US" dirty="0" err="1"/>
              <a:t>Darne</a:t>
            </a:r>
            <a:r>
              <a:rPr lang="en-US" dirty="0"/>
              <a:t> et al.  </a:t>
            </a:r>
          </a:p>
          <a:p>
            <a:pPr algn="just"/>
            <a:r>
              <a:rPr lang="en-US" dirty="0"/>
              <a:t>(2016) suggests the following:  </a:t>
            </a:r>
          </a:p>
          <a:p>
            <a:pPr lvl="0" algn="just" fontAlgn="base"/>
            <a:r>
              <a:rPr lang="en-US" dirty="0"/>
              <a:t>Neural Networks and Fuzzy techniques help in better prediction.  </a:t>
            </a:r>
          </a:p>
          <a:p>
            <a:pPr lvl="0" algn="just" fontAlgn="base"/>
            <a:r>
              <a:rPr lang="en-US" dirty="0"/>
              <a:t>Ant Colony Optimization, Support Vector Machine can be used for better prediction.  </a:t>
            </a:r>
          </a:p>
          <a:p>
            <a:pPr lvl="0" algn="just" fontAlgn="base"/>
            <a:r>
              <a:rPr lang="en-US" dirty="0"/>
              <a:t>K-means clustering algorithm can be used to resolve data overfitting and overgeneralization.  </a:t>
            </a:r>
          </a:p>
          <a:p>
            <a:pPr algn="just"/>
            <a:r>
              <a:rPr lang="en-US" dirty="0"/>
              <a:t>In 2016, </a:t>
            </a:r>
            <a:r>
              <a:rPr lang="en-US" dirty="0" err="1"/>
              <a:t>Purushottam</a:t>
            </a:r>
            <a:r>
              <a:rPr lang="en-US" dirty="0"/>
              <a:t> et al. proposed an efficient heart disease prediction system using decision trees. They presented the rules generated through the experiment which were further pruned and duplicates were removed and class wise rule sets were prepared. The results were tested using 10-fold cross validation. This system outperformed SVM, MLP and various other algorithms with an accuracy of 86.7%.  </a:t>
            </a:r>
          </a:p>
          <a:p>
            <a:endParaRPr lang="en-US" dirty="0"/>
          </a:p>
        </p:txBody>
      </p:sp>
    </p:spTree>
    <p:extLst>
      <p:ext uri="{BB962C8B-B14F-4D97-AF65-F5344CB8AC3E}">
        <p14:creationId xmlns:p14="http://schemas.microsoft.com/office/powerpoint/2010/main" val="2724161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and resources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7036268"/>
              </p:ext>
            </p:extLst>
          </p:nvPr>
        </p:nvGraphicFramePr>
        <p:xfrm>
          <a:off x="1155700" y="2603500"/>
          <a:ext cx="8824914" cy="2494280"/>
        </p:xfrm>
        <a:graphic>
          <a:graphicData uri="http://schemas.openxmlformats.org/drawingml/2006/table">
            <a:tbl>
              <a:tblPr firstRow="1" bandRow="1">
                <a:tableStyleId>{5C22544A-7EE6-4342-B048-85BDC9FD1C3A}</a:tableStyleId>
              </a:tblPr>
              <a:tblGrid>
                <a:gridCol w="2941638">
                  <a:extLst>
                    <a:ext uri="{9D8B030D-6E8A-4147-A177-3AD203B41FA5}">
                      <a16:colId xmlns:a16="http://schemas.microsoft.com/office/drawing/2014/main" val="378437199"/>
                    </a:ext>
                  </a:extLst>
                </a:gridCol>
                <a:gridCol w="2941638">
                  <a:extLst>
                    <a:ext uri="{9D8B030D-6E8A-4147-A177-3AD203B41FA5}">
                      <a16:colId xmlns:a16="http://schemas.microsoft.com/office/drawing/2014/main" val="1340520440"/>
                    </a:ext>
                  </a:extLst>
                </a:gridCol>
                <a:gridCol w="2941638">
                  <a:extLst>
                    <a:ext uri="{9D8B030D-6E8A-4147-A177-3AD203B41FA5}">
                      <a16:colId xmlns:a16="http://schemas.microsoft.com/office/drawing/2014/main" val="2781808444"/>
                    </a:ext>
                  </a:extLst>
                </a:gridCol>
              </a:tblGrid>
              <a:tr h="370840">
                <a:tc>
                  <a:txBody>
                    <a:bodyPr/>
                    <a:lstStyle/>
                    <a:p>
                      <a:r>
                        <a:rPr lang="en-US" dirty="0" smtClean="0"/>
                        <a:t>Budget</a:t>
                      </a:r>
                      <a:endParaRPr lang="en-US" dirty="0"/>
                    </a:p>
                  </a:txBody>
                  <a:tcPr/>
                </a:tc>
                <a:tc>
                  <a:txBody>
                    <a:bodyPr/>
                    <a:lstStyle/>
                    <a:p>
                      <a:endParaRPr lang="en-US" dirty="0"/>
                    </a:p>
                  </a:txBody>
                  <a:tcPr/>
                </a:tc>
                <a:tc>
                  <a:txBody>
                    <a:bodyPr/>
                    <a:lstStyle/>
                    <a:p>
                      <a:r>
                        <a:rPr lang="en-US" dirty="0" smtClean="0"/>
                        <a:t>Alternative</a:t>
                      </a:r>
                      <a:endParaRPr lang="en-US" dirty="0"/>
                    </a:p>
                  </a:txBody>
                  <a:tcPr/>
                </a:tc>
                <a:extLst>
                  <a:ext uri="{0D108BD9-81ED-4DB2-BD59-A6C34878D82A}">
                    <a16:rowId xmlns:a16="http://schemas.microsoft.com/office/drawing/2014/main" val="1241007718"/>
                  </a:ext>
                </a:extLst>
              </a:tr>
              <a:tr h="370840">
                <a:tc>
                  <a:txBody>
                    <a:bodyPr/>
                    <a:lstStyle/>
                    <a:p>
                      <a:r>
                        <a:rPr lang="en-US" dirty="0" smtClean="0"/>
                        <a:t>Laptop</a:t>
                      </a:r>
                      <a:endParaRPr lang="en-US" dirty="0"/>
                    </a:p>
                  </a:txBody>
                  <a:tcPr/>
                </a:tc>
                <a:tc>
                  <a:txBody>
                    <a:bodyPr/>
                    <a:lstStyle/>
                    <a:p>
                      <a:r>
                        <a:rPr lang="en-US" dirty="0" smtClean="0"/>
                        <a:t>HP notebook 500GB</a:t>
                      </a:r>
                      <a:endParaRPr lang="en-US" dirty="0"/>
                    </a:p>
                  </a:txBody>
                  <a:tcPr/>
                </a:tc>
                <a:tc>
                  <a:txBody>
                    <a:bodyPr/>
                    <a:lstStyle/>
                    <a:p>
                      <a:r>
                        <a:rPr lang="en-US" dirty="0" smtClean="0"/>
                        <a:t>HP envy x306 500GB</a:t>
                      </a:r>
                      <a:endParaRPr lang="en-US" dirty="0"/>
                    </a:p>
                  </a:txBody>
                  <a:tcPr/>
                </a:tc>
                <a:extLst>
                  <a:ext uri="{0D108BD9-81ED-4DB2-BD59-A6C34878D82A}">
                    <a16:rowId xmlns:a16="http://schemas.microsoft.com/office/drawing/2014/main" val="1203280105"/>
                  </a:ext>
                </a:extLst>
              </a:tr>
              <a:tr h="370840">
                <a:tc>
                  <a:txBody>
                    <a:bodyPr/>
                    <a:lstStyle/>
                    <a:p>
                      <a:r>
                        <a:rPr lang="en-US" dirty="0" smtClean="0"/>
                        <a:t>Software</a:t>
                      </a:r>
                      <a:endParaRPr lang="en-US" dirty="0"/>
                    </a:p>
                  </a:txBody>
                  <a:tcPr/>
                </a:tc>
                <a:tc>
                  <a:txBody>
                    <a:bodyPr/>
                    <a:lstStyle/>
                    <a:p>
                      <a:r>
                        <a:rPr lang="en-US" dirty="0" smtClean="0"/>
                        <a:t>Visual basic, XAMPP, adobe</a:t>
                      </a:r>
                      <a:r>
                        <a:rPr lang="en-US" baseline="0" dirty="0" smtClean="0"/>
                        <a:t> illustrator</a:t>
                      </a:r>
                      <a:endParaRPr lang="en-US" dirty="0"/>
                    </a:p>
                  </a:txBody>
                  <a:tcPr/>
                </a:tc>
                <a:tc>
                  <a:txBody>
                    <a:bodyPr/>
                    <a:lstStyle/>
                    <a:p>
                      <a:r>
                        <a:rPr lang="en-US" dirty="0" smtClean="0"/>
                        <a:t>Sublime text, WAMP server</a:t>
                      </a:r>
                      <a:endParaRPr lang="en-US" dirty="0"/>
                    </a:p>
                  </a:txBody>
                  <a:tcPr/>
                </a:tc>
                <a:extLst>
                  <a:ext uri="{0D108BD9-81ED-4DB2-BD59-A6C34878D82A}">
                    <a16:rowId xmlns:a16="http://schemas.microsoft.com/office/drawing/2014/main" val="3256857776"/>
                  </a:ext>
                </a:extLst>
              </a:tr>
              <a:tr h="370840">
                <a:tc>
                  <a:txBody>
                    <a:bodyPr/>
                    <a:lstStyle/>
                    <a:p>
                      <a:r>
                        <a:rPr lang="en-US" dirty="0" smtClean="0"/>
                        <a:t>Hard disk</a:t>
                      </a:r>
                      <a:endParaRPr lang="en-US" dirty="0"/>
                    </a:p>
                  </a:txBody>
                  <a:tcPr/>
                </a:tc>
                <a:tc>
                  <a:txBody>
                    <a:bodyPr/>
                    <a:lstStyle/>
                    <a:p>
                      <a:r>
                        <a:rPr lang="en-US" dirty="0" smtClean="0"/>
                        <a:t>100GB</a:t>
                      </a:r>
                      <a:endParaRPr lang="en-US" dirty="0"/>
                    </a:p>
                  </a:txBody>
                  <a:tcPr/>
                </a:tc>
                <a:tc>
                  <a:txBody>
                    <a:bodyPr/>
                    <a:lstStyle/>
                    <a:p>
                      <a:r>
                        <a:rPr lang="en-US" dirty="0" smtClean="0"/>
                        <a:t>50GB</a:t>
                      </a:r>
                      <a:endParaRPr lang="en-US" dirty="0"/>
                    </a:p>
                  </a:txBody>
                  <a:tcPr/>
                </a:tc>
                <a:extLst>
                  <a:ext uri="{0D108BD9-81ED-4DB2-BD59-A6C34878D82A}">
                    <a16:rowId xmlns:a16="http://schemas.microsoft.com/office/drawing/2014/main" val="2378031157"/>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31503738"/>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53429152"/>
                  </a:ext>
                </a:extLst>
              </a:tr>
            </a:tbl>
          </a:graphicData>
        </a:graphic>
      </p:graphicFrame>
    </p:spTree>
    <p:extLst>
      <p:ext uri="{BB962C8B-B14F-4D97-AF65-F5344CB8AC3E}">
        <p14:creationId xmlns:p14="http://schemas.microsoft.com/office/powerpoint/2010/main" val="357954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262865"/>
              </p:ext>
            </p:extLst>
          </p:nvPr>
        </p:nvGraphicFramePr>
        <p:xfrm>
          <a:off x="1155700" y="2603500"/>
          <a:ext cx="8824914" cy="4663440"/>
        </p:xfrm>
        <a:graphic>
          <a:graphicData uri="http://schemas.openxmlformats.org/drawingml/2006/table">
            <a:tbl>
              <a:tblPr firstRow="1" bandRow="1">
                <a:tableStyleId>{5C22544A-7EE6-4342-B048-85BDC9FD1C3A}</a:tableStyleId>
              </a:tblPr>
              <a:tblGrid>
                <a:gridCol w="980546">
                  <a:extLst>
                    <a:ext uri="{9D8B030D-6E8A-4147-A177-3AD203B41FA5}">
                      <a16:colId xmlns:a16="http://schemas.microsoft.com/office/drawing/2014/main" val="2539609006"/>
                    </a:ext>
                  </a:extLst>
                </a:gridCol>
                <a:gridCol w="980546">
                  <a:extLst>
                    <a:ext uri="{9D8B030D-6E8A-4147-A177-3AD203B41FA5}">
                      <a16:colId xmlns:a16="http://schemas.microsoft.com/office/drawing/2014/main" val="3532320656"/>
                    </a:ext>
                  </a:extLst>
                </a:gridCol>
                <a:gridCol w="980546">
                  <a:extLst>
                    <a:ext uri="{9D8B030D-6E8A-4147-A177-3AD203B41FA5}">
                      <a16:colId xmlns:a16="http://schemas.microsoft.com/office/drawing/2014/main" val="1017293029"/>
                    </a:ext>
                  </a:extLst>
                </a:gridCol>
                <a:gridCol w="980546">
                  <a:extLst>
                    <a:ext uri="{9D8B030D-6E8A-4147-A177-3AD203B41FA5}">
                      <a16:colId xmlns:a16="http://schemas.microsoft.com/office/drawing/2014/main" val="262318476"/>
                    </a:ext>
                  </a:extLst>
                </a:gridCol>
                <a:gridCol w="980546">
                  <a:extLst>
                    <a:ext uri="{9D8B030D-6E8A-4147-A177-3AD203B41FA5}">
                      <a16:colId xmlns:a16="http://schemas.microsoft.com/office/drawing/2014/main" val="3797599060"/>
                    </a:ext>
                  </a:extLst>
                </a:gridCol>
                <a:gridCol w="980546">
                  <a:extLst>
                    <a:ext uri="{9D8B030D-6E8A-4147-A177-3AD203B41FA5}">
                      <a16:colId xmlns:a16="http://schemas.microsoft.com/office/drawing/2014/main" val="1950119185"/>
                    </a:ext>
                  </a:extLst>
                </a:gridCol>
                <a:gridCol w="980546">
                  <a:extLst>
                    <a:ext uri="{9D8B030D-6E8A-4147-A177-3AD203B41FA5}">
                      <a16:colId xmlns:a16="http://schemas.microsoft.com/office/drawing/2014/main" val="363893786"/>
                    </a:ext>
                  </a:extLst>
                </a:gridCol>
                <a:gridCol w="980546">
                  <a:extLst>
                    <a:ext uri="{9D8B030D-6E8A-4147-A177-3AD203B41FA5}">
                      <a16:colId xmlns:a16="http://schemas.microsoft.com/office/drawing/2014/main" val="155915307"/>
                    </a:ext>
                  </a:extLst>
                </a:gridCol>
                <a:gridCol w="980546">
                  <a:extLst>
                    <a:ext uri="{9D8B030D-6E8A-4147-A177-3AD203B41FA5}">
                      <a16:colId xmlns:a16="http://schemas.microsoft.com/office/drawing/2014/main" val="3426258569"/>
                    </a:ext>
                  </a:extLst>
                </a:gridCol>
              </a:tblGrid>
              <a:tr h="370840">
                <a:tc>
                  <a:txBody>
                    <a:bodyPr/>
                    <a:lstStyle/>
                    <a:p>
                      <a:r>
                        <a:rPr lang="en-US" dirty="0" smtClean="0"/>
                        <a:t>Task no</a:t>
                      </a:r>
                      <a:endParaRPr lang="en-US" dirty="0"/>
                    </a:p>
                  </a:txBody>
                  <a:tcPr marL="84047" marR="84047"/>
                </a:tc>
                <a:tc>
                  <a:txBody>
                    <a:bodyPr/>
                    <a:lstStyle/>
                    <a:p>
                      <a:r>
                        <a:rPr lang="en-US" dirty="0" smtClean="0"/>
                        <a:t>Description</a:t>
                      </a:r>
                      <a:endParaRPr lang="en-US" dirty="0"/>
                    </a:p>
                  </a:txBody>
                  <a:tcPr marL="84047" marR="84047"/>
                </a:tc>
                <a:tc>
                  <a:txBody>
                    <a:bodyPr/>
                    <a:lstStyle/>
                    <a:p>
                      <a:r>
                        <a:rPr lang="en-US" dirty="0" smtClean="0"/>
                        <a:t>Task no of hours</a:t>
                      </a:r>
                      <a:endParaRPr lang="en-US" dirty="0"/>
                    </a:p>
                  </a:txBody>
                  <a:tcPr marL="84047" marR="84047"/>
                </a:tc>
                <a:tc>
                  <a:txBody>
                    <a:bodyPr/>
                    <a:lstStyle/>
                    <a:p>
                      <a:r>
                        <a:rPr lang="en-US" dirty="0" smtClean="0"/>
                        <a:t>Subtask</a:t>
                      </a:r>
                      <a:r>
                        <a:rPr lang="en-US" baseline="0" dirty="0" smtClean="0"/>
                        <a:t> no of </a:t>
                      </a:r>
                      <a:r>
                        <a:rPr lang="en-US" baseline="0" dirty="0" err="1" smtClean="0"/>
                        <a:t>hr</a:t>
                      </a:r>
                      <a:endParaRPr lang="en-US" dirty="0"/>
                    </a:p>
                  </a:txBody>
                  <a:tcPr marL="84047" marR="84047"/>
                </a:tc>
                <a:tc>
                  <a:txBody>
                    <a:bodyPr/>
                    <a:lstStyle/>
                    <a:p>
                      <a:r>
                        <a:rPr lang="en-US" dirty="0" smtClean="0"/>
                        <a:t>Planned </a:t>
                      </a:r>
                      <a:r>
                        <a:rPr lang="en-US" dirty="0" err="1" smtClean="0"/>
                        <a:t>strt</a:t>
                      </a:r>
                      <a:r>
                        <a:rPr lang="en-US" baseline="0" dirty="0" smtClean="0"/>
                        <a:t> date</a:t>
                      </a:r>
                      <a:endParaRPr lang="en-US" dirty="0"/>
                    </a:p>
                  </a:txBody>
                  <a:tcPr marL="84047" marR="84047"/>
                </a:tc>
                <a:tc>
                  <a:txBody>
                    <a:bodyPr/>
                    <a:lstStyle/>
                    <a:p>
                      <a:r>
                        <a:rPr lang="en-US" dirty="0" smtClean="0"/>
                        <a:t>Actual </a:t>
                      </a:r>
                      <a:r>
                        <a:rPr lang="en-US" dirty="0" err="1" smtClean="0"/>
                        <a:t>strt</a:t>
                      </a:r>
                      <a:r>
                        <a:rPr lang="en-US" baseline="0" dirty="0" smtClean="0"/>
                        <a:t> date</a:t>
                      </a:r>
                      <a:endParaRPr lang="en-US" dirty="0"/>
                    </a:p>
                  </a:txBody>
                  <a:tcPr marL="84047" marR="84047"/>
                </a:tc>
                <a:tc>
                  <a:txBody>
                    <a:bodyPr/>
                    <a:lstStyle/>
                    <a:p>
                      <a:r>
                        <a:rPr lang="en-US" dirty="0" smtClean="0"/>
                        <a:t>Planned </a:t>
                      </a:r>
                      <a:r>
                        <a:rPr lang="en-US" dirty="0" err="1" smtClean="0"/>
                        <a:t>compl</a:t>
                      </a:r>
                      <a:endParaRPr lang="en-US" dirty="0"/>
                    </a:p>
                  </a:txBody>
                  <a:tcPr marL="84047" marR="84047"/>
                </a:tc>
                <a:tc>
                  <a:txBody>
                    <a:bodyPr/>
                    <a:lstStyle/>
                    <a:p>
                      <a:r>
                        <a:rPr lang="en-US" dirty="0" smtClean="0"/>
                        <a:t>Actual</a:t>
                      </a:r>
                    </a:p>
                    <a:p>
                      <a:r>
                        <a:rPr lang="en-US" dirty="0" err="1" smtClean="0"/>
                        <a:t>compl</a:t>
                      </a:r>
                      <a:endParaRPr lang="en-US" dirty="0"/>
                    </a:p>
                  </a:txBody>
                  <a:tcPr marL="84047" marR="84047"/>
                </a:tc>
                <a:tc>
                  <a:txBody>
                    <a:bodyPr/>
                    <a:lstStyle/>
                    <a:p>
                      <a:r>
                        <a:rPr lang="en-US" dirty="0" smtClean="0"/>
                        <a:t>Deliverables</a:t>
                      </a:r>
                      <a:endParaRPr lang="en-US" dirty="0"/>
                    </a:p>
                  </a:txBody>
                  <a:tcPr marL="84047" marR="84047"/>
                </a:tc>
                <a:extLst>
                  <a:ext uri="{0D108BD9-81ED-4DB2-BD59-A6C34878D82A}">
                    <a16:rowId xmlns:a16="http://schemas.microsoft.com/office/drawing/2014/main" val="4290826645"/>
                  </a:ext>
                </a:extLst>
              </a:tr>
              <a:tr h="370840">
                <a:tc>
                  <a:txBody>
                    <a:bodyPr/>
                    <a:lstStyle/>
                    <a:p>
                      <a:r>
                        <a:rPr lang="en-US" dirty="0" smtClean="0"/>
                        <a:t>Proposal</a:t>
                      </a:r>
                      <a:endParaRPr lang="en-US" dirty="0"/>
                    </a:p>
                  </a:txBody>
                  <a:tcPr marL="84047" marR="84047"/>
                </a:tc>
                <a:tc>
                  <a:txBody>
                    <a:bodyPr/>
                    <a:lstStyle/>
                    <a:p>
                      <a:r>
                        <a:rPr lang="en-US" dirty="0" smtClean="0"/>
                        <a:t>Proposal presentation</a:t>
                      </a:r>
                      <a:endParaRPr lang="en-US" dirty="0"/>
                    </a:p>
                  </a:txBody>
                  <a:tcPr marL="84047" marR="84047"/>
                </a:tc>
                <a:tc>
                  <a:txBody>
                    <a:bodyPr/>
                    <a:lstStyle/>
                    <a:p>
                      <a:r>
                        <a:rPr lang="en-US" dirty="0" smtClean="0"/>
                        <a:t>5</a:t>
                      </a:r>
                      <a:endParaRPr lang="en-US" dirty="0"/>
                    </a:p>
                  </a:txBody>
                  <a:tcPr marL="84047" marR="84047"/>
                </a:tc>
                <a:tc>
                  <a:txBody>
                    <a:bodyPr/>
                    <a:lstStyle/>
                    <a:p>
                      <a:r>
                        <a:rPr lang="en-US" dirty="0" smtClean="0"/>
                        <a:t>2</a:t>
                      </a:r>
                      <a:endParaRPr lang="en-US" dirty="0"/>
                    </a:p>
                  </a:txBody>
                  <a:tcPr marL="84047" marR="84047"/>
                </a:tc>
                <a:tc>
                  <a:txBody>
                    <a:bodyPr/>
                    <a:lstStyle/>
                    <a:p>
                      <a:r>
                        <a:rPr lang="en-US" dirty="0" smtClean="0"/>
                        <a:t>1/10/22</a:t>
                      </a:r>
                      <a:endParaRPr lang="en-US" dirty="0"/>
                    </a:p>
                  </a:txBody>
                  <a:tcPr marL="84047" marR="84047"/>
                </a:tc>
                <a:tc>
                  <a:txBody>
                    <a:bodyPr/>
                    <a:lstStyle/>
                    <a:p>
                      <a:r>
                        <a:rPr lang="en-US" dirty="0" smtClean="0"/>
                        <a:t>3/10/22</a:t>
                      </a:r>
                      <a:endParaRPr lang="en-US" dirty="0"/>
                    </a:p>
                  </a:txBody>
                  <a:tcPr marL="84047" marR="84047"/>
                </a:tc>
                <a:tc>
                  <a:txBody>
                    <a:bodyPr/>
                    <a:lstStyle/>
                    <a:p>
                      <a:r>
                        <a:rPr lang="en-US" dirty="0" smtClean="0"/>
                        <a:t>5/10/22</a:t>
                      </a:r>
                      <a:endParaRPr lang="en-US" dirty="0"/>
                    </a:p>
                  </a:txBody>
                  <a:tcPr marL="84047" marR="84047"/>
                </a:tc>
                <a:tc>
                  <a:txBody>
                    <a:bodyPr/>
                    <a:lstStyle/>
                    <a:p>
                      <a:r>
                        <a:rPr lang="en-US" dirty="0" smtClean="0"/>
                        <a:t>5/10/22</a:t>
                      </a:r>
                      <a:endParaRPr lang="en-US" dirty="0"/>
                    </a:p>
                  </a:txBody>
                  <a:tcPr marL="84047" marR="84047"/>
                </a:tc>
                <a:tc>
                  <a:txBody>
                    <a:bodyPr/>
                    <a:lstStyle/>
                    <a:p>
                      <a:endParaRPr lang="en-US"/>
                    </a:p>
                  </a:txBody>
                  <a:tcPr marL="84047" marR="84047"/>
                </a:tc>
                <a:extLst>
                  <a:ext uri="{0D108BD9-81ED-4DB2-BD59-A6C34878D82A}">
                    <a16:rowId xmlns:a16="http://schemas.microsoft.com/office/drawing/2014/main" val="3259135543"/>
                  </a:ext>
                </a:extLst>
              </a:tr>
              <a:tr h="370840">
                <a:tc>
                  <a:txBody>
                    <a:bodyPr/>
                    <a:lstStyle/>
                    <a:p>
                      <a:r>
                        <a:rPr lang="en-US" dirty="0" smtClean="0"/>
                        <a:t>SRS</a:t>
                      </a:r>
                      <a:endParaRPr lang="en-US" dirty="0"/>
                    </a:p>
                  </a:txBody>
                  <a:tcPr marL="84047" marR="84047"/>
                </a:tc>
                <a:tc>
                  <a:txBody>
                    <a:bodyPr/>
                    <a:lstStyle/>
                    <a:p>
                      <a:r>
                        <a:rPr lang="en-US" dirty="0" smtClean="0"/>
                        <a:t>SRS doc</a:t>
                      </a:r>
                      <a:endParaRPr lang="en-US" dirty="0"/>
                    </a:p>
                  </a:txBody>
                  <a:tcPr marL="84047" marR="84047"/>
                </a:tc>
                <a:tc>
                  <a:txBody>
                    <a:bodyPr/>
                    <a:lstStyle/>
                    <a:p>
                      <a:r>
                        <a:rPr lang="en-US" dirty="0" smtClean="0"/>
                        <a:t>72</a:t>
                      </a:r>
                      <a:endParaRPr lang="en-US" dirty="0"/>
                    </a:p>
                  </a:txBody>
                  <a:tcPr marL="84047" marR="84047"/>
                </a:tc>
                <a:tc>
                  <a:txBody>
                    <a:bodyPr/>
                    <a:lstStyle/>
                    <a:p>
                      <a:r>
                        <a:rPr lang="en-US" dirty="0" smtClean="0"/>
                        <a:t>48</a:t>
                      </a:r>
                      <a:endParaRPr lang="en-US" dirty="0"/>
                    </a:p>
                  </a:txBody>
                  <a:tcPr marL="84047" marR="84047"/>
                </a:tc>
                <a:tc>
                  <a:txBody>
                    <a:bodyPr/>
                    <a:lstStyle/>
                    <a:p>
                      <a:r>
                        <a:rPr lang="en-US" dirty="0" smtClean="0"/>
                        <a:t>17/10/22</a:t>
                      </a:r>
                      <a:endParaRPr lang="en-US" dirty="0"/>
                    </a:p>
                  </a:txBody>
                  <a:tcPr marL="84047" marR="84047"/>
                </a:tc>
                <a:tc>
                  <a:txBody>
                    <a:bodyPr/>
                    <a:lstStyle/>
                    <a:p>
                      <a:r>
                        <a:rPr lang="en-US" dirty="0" smtClean="0"/>
                        <a:t>20/10/22</a:t>
                      </a:r>
                      <a:endParaRPr lang="en-US" dirty="0"/>
                    </a:p>
                  </a:txBody>
                  <a:tcPr marL="84047" marR="84047"/>
                </a:tc>
                <a:tc>
                  <a:txBody>
                    <a:bodyPr/>
                    <a:lstStyle/>
                    <a:p>
                      <a:r>
                        <a:rPr lang="en-US" dirty="0" smtClean="0"/>
                        <a:t>25/10/22</a:t>
                      </a:r>
                      <a:endParaRPr lang="en-US" dirty="0"/>
                    </a:p>
                  </a:txBody>
                  <a:tcPr marL="84047" marR="84047"/>
                </a:tc>
                <a:tc>
                  <a:txBody>
                    <a:bodyPr/>
                    <a:lstStyle/>
                    <a:p>
                      <a:r>
                        <a:rPr lang="en-US" dirty="0" smtClean="0"/>
                        <a:t>26/10/22</a:t>
                      </a:r>
                      <a:endParaRPr lang="en-US" dirty="0"/>
                    </a:p>
                  </a:txBody>
                  <a:tcPr marL="84047" marR="84047"/>
                </a:tc>
                <a:tc>
                  <a:txBody>
                    <a:bodyPr/>
                    <a:lstStyle/>
                    <a:p>
                      <a:endParaRPr lang="en-US"/>
                    </a:p>
                  </a:txBody>
                  <a:tcPr marL="84047" marR="84047"/>
                </a:tc>
                <a:extLst>
                  <a:ext uri="{0D108BD9-81ED-4DB2-BD59-A6C34878D82A}">
                    <a16:rowId xmlns:a16="http://schemas.microsoft.com/office/drawing/2014/main" val="1387240157"/>
                  </a:ext>
                </a:extLst>
              </a:tr>
              <a:tr h="370840">
                <a:tc>
                  <a:txBody>
                    <a:bodyPr/>
                    <a:lstStyle/>
                    <a:p>
                      <a:r>
                        <a:rPr lang="en-US" dirty="0" smtClean="0"/>
                        <a:t>SDS</a:t>
                      </a:r>
                      <a:endParaRPr lang="en-US" dirty="0"/>
                    </a:p>
                  </a:txBody>
                  <a:tcPr marL="84047" marR="84047"/>
                </a:tc>
                <a:tc>
                  <a:txBody>
                    <a:bodyPr/>
                    <a:lstStyle/>
                    <a:p>
                      <a:r>
                        <a:rPr lang="en-US" dirty="0" smtClean="0"/>
                        <a:t>SDS doc</a:t>
                      </a:r>
                      <a:endParaRPr lang="en-US" dirty="0"/>
                    </a:p>
                  </a:txBody>
                  <a:tcPr marL="84047" marR="84047"/>
                </a:tc>
                <a:tc>
                  <a:txBody>
                    <a:bodyPr/>
                    <a:lstStyle/>
                    <a:p>
                      <a:r>
                        <a:rPr lang="en-US" dirty="0" smtClean="0"/>
                        <a:t>72</a:t>
                      </a:r>
                      <a:endParaRPr lang="en-US" dirty="0"/>
                    </a:p>
                  </a:txBody>
                  <a:tcPr marL="84047" marR="84047"/>
                </a:tc>
                <a:tc>
                  <a:txBody>
                    <a:bodyPr/>
                    <a:lstStyle/>
                    <a:p>
                      <a:r>
                        <a:rPr lang="en-US" dirty="0" smtClean="0"/>
                        <a:t>48</a:t>
                      </a:r>
                      <a:endParaRPr lang="en-US" dirty="0"/>
                    </a:p>
                  </a:txBody>
                  <a:tcPr marL="84047" marR="84047"/>
                </a:tc>
                <a:tc>
                  <a:txBody>
                    <a:bodyPr/>
                    <a:lstStyle/>
                    <a:p>
                      <a:r>
                        <a:rPr lang="en-US" dirty="0" smtClean="0"/>
                        <a:t>25/10/22</a:t>
                      </a:r>
                      <a:endParaRPr lang="en-US" dirty="0"/>
                    </a:p>
                  </a:txBody>
                  <a:tcPr marL="84047" marR="84047"/>
                </a:tc>
                <a:tc>
                  <a:txBody>
                    <a:bodyPr/>
                    <a:lstStyle/>
                    <a:p>
                      <a:r>
                        <a:rPr lang="en-US" dirty="0" smtClean="0"/>
                        <a:t>28/10/22</a:t>
                      </a:r>
                      <a:endParaRPr lang="en-US" dirty="0"/>
                    </a:p>
                  </a:txBody>
                  <a:tcPr marL="84047" marR="84047"/>
                </a:tc>
                <a:tc>
                  <a:txBody>
                    <a:bodyPr/>
                    <a:lstStyle/>
                    <a:p>
                      <a:r>
                        <a:rPr lang="en-US" dirty="0" smtClean="0"/>
                        <a:t>10/11/22</a:t>
                      </a:r>
                      <a:endParaRPr lang="en-US" dirty="0"/>
                    </a:p>
                  </a:txBody>
                  <a:tcPr marL="84047" marR="84047"/>
                </a:tc>
                <a:tc>
                  <a:txBody>
                    <a:bodyPr/>
                    <a:lstStyle/>
                    <a:p>
                      <a:r>
                        <a:rPr lang="en-US" dirty="0" smtClean="0"/>
                        <a:t>11/10/22</a:t>
                      </a:r>
                      <a:endParaRPr lang="en-US" dirty="0"/>
                    </a:p>
                  </a:txBody>
                  <a:tcPr marL="84047" marR="84047"/>
                </a:tc>
                <a:tc>
                  <a:txBody>
                    <a:bodyPr/>
                    <a:lstStyle/>
                    <a:p>
                      <a:endParaRPr lang="en-US"/>
                    </a:p>
                  </a:txBody>
                  <a:tcPr marL="84047" marR="84047"/>
                </a:tc>
                <a:extLst>
                  <a:ext uri="{0D108BD9-81ED-4DB2-BD59-A6C34878D82A}">
                    <a16:rowId xmlns:a16="http://schemas.microsoft.com/office/drawing/2014/main" val="277778904"/>
                  </a:ext>
                </a:extLst>
              </a:tr>
              <a:tr h="370840">
                <a:tc>
                  <a:txBody>
                    <a:bodyPr/>
                    <a:lstStyle/>
                    <a:p>
                      <a:r>
                        <a:rPr lang="en-US" dirty="0" smtClean="0"/>
                        <a:t>Other</a:t>
                      </a:r>
                      <a:r>
                        <a:rPr lang="en-US" baseline="0" dirty="0" smtClean="0"/>
                        <a:t> doc</a:t>
                      </a:r>
                      <a:endParaRPr lang="en-US" dirty="0"/>
                    </a:p>
                  </a:txBody>
                  <a:tcPr marL="84047" marR="84047"/>
                </a:tc>
                <a:tc>
                  <a:txBody>
                    <a:bodyPr/>
                    <a:lstStyle/>
                    <a:p>
                      <a:r>
                        <a:rPr lang="en-US" dirty="0" smtClean="0"/>
                        <a:t>Other</a:t>
                      </a:r>
                      <a:r>
                        <a:rPr lang="en-US" baseline="0" dirty="0" smtClean="0"/>
                        <a:t> docs</a:t>
                      </a:r>
                      <a:endParaRPr lang="en-US" dirty="0"/>
                    </a:p>
                  </a:txBody>
                  <a:tcPr marL="84047" marR="84047"/>
                </a:tc>
                <a:tc>
                  <a:txBody>
                    <a:bodyPr/>
                    <a:lstStyle/>
                    <a:p>
                      <a:r>
                        <a:rPr lang="en-US" dirty="0" smtClean="0"/>
                        <a:t>300</a:t>
                      </a:r>
                      <a:endParaRPr lang="en-US" dirty="0"/>
                    </a:p>
                  </a:txBody>
                  <a:tcPr marL="84047" marR="84047"/>
                </a:tc>
                <a:tc>
                  <a:txBody>
                    <a:bodyPr/>
                    <a:lstStyle/>
                    <a:p>
                      <a:r>
                        <a:rPr lang="en-US" dirty="0" smtClean="0"/>
                        <a:t>48</a:t>
                      </a:r>
                      <a:endParaRPr lang="en-US" dirty="0"/>
                    </a:p>
                  </a:txBody>
                  <a:tcPr marL="84047" marR="84047"/>
                </a:tc>
                <a:tc>
                  <a:txBody>
                    <a:bodyPr/>
                    <a:lstStyle/>
                    <a:p>
                      <a:r>
                        <a:rPr lang="en-US" dirty="0" smtClean="0"/>
                        <a:t>13/11/22</a:t>
                      </a:r>
                      <a:endParaRPr lang="en-US" dirty="0"/>
                    </a:p>
                  </a:txBody>
                  <a:tcPr marL="84047" marR="84047"/>
                </a:tc>
                <a:tc>
                  <a:txBody>
                    <a:bodyPr/>
                    <a:lstStyle/>
                    <a:p>
                      <a:r>
                        <a:rPr lang="en-US" dirty="0" smtClean="0"/>
                        <a:t>15/11/22</a:t>
                      </a:r>
                      <a:endParaRPr lang="en-US" dirty="0"/>
                    </a:p>
                  </a:txBody>
                  <a:tcPr marL="84047" marR="84047"/>
                </a:tc>
                <a:tc>
                  <a:txBody>
                    <a:bodyPr/>
                    <a:lstStyle/>
                    <a:p>
                      <a:r>
                        <a:rPr lang="en-US" dirty="0" smtClean="0"/>
                        <a:t>28/11/22</a:t>
                      </a:r>
                      <a:endParaRPr lang="en-US" dirty="0"/>
                    </a:p>
                  </a:txBody>
                  <a:tcPr marL="84047" marR="84047"/>
                </a:tc>
                <a:tc>
                  <a:txBody>
                    <a:bodyPr/>
                    <a:lstStyle/>
                    <a:p>
                      <a:r>
                        <a:rPr lang="en-US" dirty="0" smtClean="0"/>
                        <a:t>28/11/22</a:t>
                      </a:r>
                      <a:endParaRPr lang="en-US" dirty="0"/>
                    </a:p>
                  </a:txBody>
                  <a:tcPr marL="84047" marR="84047"/>
                </a:tc>
                <a:tc>
                  <a:txBody>
                    <a:bodyPr/>
                    <a:lstStyle/>
                    <a:p>
                      <a:endParaRPr lang="en-US"/>
                    </a:p>
                  </a:txBody>
                  <a:tcPr marL="84047" marR="84047"/>
                </a:tc>
                <a:extLst>
                  <a:ext uri="{0D108BD9-81ED-4DB2-BD59-A6C34878D82A}">
                    <a16:rowId xmlns:a16="http://schemas.microsoft.com/office/drawing/2014/main" val="1754172513"/>
                  </a:ext>
                </a:extLst>
              </a:tr>
              <a:tr h="370840">
                <a:tc>
                  <a:txBody>
                    <a:bodyPr/>
                    <a:lstStyle/>
                    <a:p>
                      <a:r>
                        <a:rPr lang="en-US" dirty="0" smtClean="0"/>
                        <a:t>Final report</a:t>
                      </a:r>
                      <a:endParaRPr lang="en-US" dirty="0"/>
                    </a:p>
                  </a:txBody>
                  <a:tcPr marL="84047" marR="84047"/>
                </a:tc>
                <a:tc>
                  <a:txBody>
                    <a:bodyPr/>
                    <a:lstStyle/>
                    <a:p>
                      <a:r>
                        <a:rPr lang="en-US" dirty="0" smtClean="0"/>
                        <a:t>Final doc</a:t>
                      </a:r>
                      <a:endParaRPr lang="en-US" dirty="0"/>
                    </a:p>
                  </a:txBody>
                  <a:tcPr marL="84047" marR="84047"/>
                </a:tc>
                <a:tc>
                  <a:txBody>
                    <a:bodyPr/>
                    <a:lstStyle/>
                    <a:p>
                      <a:r>
                        <a:rPr lang="en-US" dirty="0" smtClean="0"/>
                        <a:t>48</a:t>
                      </a:r>
                      <a:endParaRPr lang="en-US" dirty="0"/>
                    </a:p>
                  </a:txBody>
                  <a:tcPr marL="84047" marR="84047"/>
                </a:tc>
                <a:tc>
                  <a:txBody>
                    <a:bodyPr/>
                    <a:lstStyle/>
                    <a:p>
                      <a:r>
                        <a:rPr lang="en-US" dirty="0" smtClean="0"/>
                        <a:t>24</a:t>
                      </a:r>
                      <a:endParaRPr lang="en-US" dirty="0"/>
                    </a:p>
                  </a:txBody>
                  <a:tcPr marL="84047" marR="84047"/>
                </a:tc>
                <a:tc>
                  <a:txBody>
                    <a:bodyPr/>
                    <a:lstStyle/>
                    <a:p>
                      <a:r>
                        <a:rPr lang="en-US" dirty="0" smtClean="0"/>
                        <a:t>29/11/12</a:t>
                      </a:r>
                      <a:endParaRPr lang="en-US" dirty="0"/>
                    </a:p>
                  </a:txBody>
                  <a:tcPr marL="84047" marR="84047"/>
                </a:tc>
                <a:tc>
                  <a:txBody>
                    <a:bodyPr/>
                    <a:lstStyle/>
                    <a:p>
                      <a:r>
                        <a:rPr lang="en-US" dirty="0" smtClean="0"/>
                        <a:t>29/11/22</a:t>
                      </a:r>
                      <a:endParaRPr lang="en-US" dirty="0"/>
                    </a:p>
                  </a:txBody>
                  <a:tcPr marL="84047" marR="84047"/>
                </a:tc>
                <a:tc>
                  <a:txBody>
                    <a:bodyPr/>
                    <a:lstStyle/>
                    <a:p>
                      <a:r>
                        <a:rPr lang="en-US" dirty="0" smtClean="0"/>
                        <a:t>30/11/22</a:t>
                      </a:r>
                      <a:endParaRPr lang="en-US" dirty="0"/>
                    </a:p>
                  </a:txBody>
                  <a:tcPr marL="84047" marR="84047"/>
                </a:tc>
                <a:tc>
                  <a:txBody>
                    <a:bodyPr/>
                    <a:lstStyle/>
                    <a:p>
                      <a:r>
                        <a:rPr lang="en-US" dirty="0" smtClean="0"/>
                        <a:t>30/11/22</a:t>
                      </a:r>
                      <a:endParaRPr lang="en-US" dirty="0"/>
                    </a:p>
                  </a:txBody>
                  <a:tcPr marL="84047" marR="84047"/>
                </a:tc>
                <a:tc>
                  <a:txBody>
                    <a:bodyPr/>
                    <a:lstStyle/>
                    <a:p>
                      <a:endParaRPr lang="en-US" dirty="0"/>
                    </a:p>
                  </a:txBody>
                  <a:tcPr marL="84047" marR="84047"/>
                </a:tc>
                <a:extLst>
                  <a:ext uri="{0D108BD9-81ED-4DB2-BD59-A6C34878D82A}">
                    <a16:rowId xmlns:a16="http://schemas.microsoft.com/office/drawing/2014/main" val="1759207944"/>
                  </a:ext>
                </a:extLst>
              </a:tr>
            </a:tbl>
          </a:graphicData>
        </a:graphic>
      </p:graphicFrame>
    </p:spTree>
    <p:extLst>
      <p:ext uri="{BB962C8B-B14F-4D97-AF65-F5344CB8AC3E}">
        <p14:creationId xmlns:p14="http://schemas.microsoft.com/office/powerpoint/2010/main" val="223078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sp>
        <p:nvSpPr>
          <p:cNvPr id="3" name="Content Placeholder 2"/>
          <p:cNvSpPr>
            <a:spLocks noGrp="1"/>
          </p:cNvSpPr>
          <p:nvPr>
            <p:ph idx="1"/>
          </p:nvPr>
        </p:nvSpPr>
        <p:spPr/>
        <p:txBody>
          <a:bodyPr>
            <a:normAutofit fontScale="77500" lnSpcReduction="20000"/>
          </a:bodyPr>
          <a:lstStyle/>
          <a:p>
            <a:r>
              <a:rPr lang="en-US" sz="2600" dirty="0" smtClean="0"/>
              <a:t>Website ( search button )</a:t>
            </a:r>
          </a:p>
          <a:p>
            <a:r>
              <a:rPr lang="en-US" sz="2600" dirty="0" smtClean="0"/>
              <a:t>Disease pre (database)</a:t>
            </a:r>
          </a:p>
          <a:p>
            <a:r>
              <a:rPr lang="en-US" sz="2600" dirty="0"/>
              <a:t> </a:t>
            </a:r>
            <a:r>
              <a:rPr lang="en-US" sz="2600" dirty="0" smtClean="0"/>
              <a:t>     register </a:t>
            </a:r>
            <a:r>
              <a:rPr lang="en-150" sz="2600" dirty="0" smtClean="0"/>
              <a:t>–</a:t>
            </a:r>
            <a:r>
              <a:rPr lang="en-US" sz="2600" dirty="0" smtClean="0"/>
              <a:t> login</a:t>
            </a:r>
          </a:p>
          <a:p>
            <a:r>
              <a:rPr lang="en-US" sz="2600" dirty="0"/>
              <a:t> </a:t>
            </a:r>
            <a:r>
              <a:rPr lang="en-US" sz="2600" dirty="0" smtClean="0"/>
              <a:t>     chat bot</a:t>
            </a:r>
          </a:p>
          <a:p>
            <a:r>
              <a:rPr lang="en-US" sz="2600" dirty="0"/>
              <a:t> </a:t>
            </a:r>
            <a:r>
              <a:rPr lang="en-US" sz="2600" dirty="0" smtClean="0"/>
              <a:t>     symptoms</a:t>
            </a:r>
          </a:p>
          <a:p>
            <a:r>
              <a:rPr lang="en-US" sz="2600" dirty="0"/>
              <a:t> </a:t>
            </a:r>
            <a:r>
              <a:rPr lang="en-US" sz="2600" dirty="0" smtClean="0"/>
              <a:t>     disease</a:t>
            </a:r>
          </a:p>
          <a:p>
            <a:r>
              <a:rPr lang="en-US" sz="2600" dirty="0"/>
              <a:t> </a:t>
            </a:r>
            <a:r>
              <a:rPr lang="en-US" sz="2600" dirty="0" smtClean="0"/>
              <a:t>     prescribed drug</a:t>
            </a:r>
          </a:p>
          <a:p>
            <a:r>
              <a:rPr lang="en-US" sz="2600" dirty="0"/>
              <a:t> </a:t>
            </a:r>
            <a:r>
              <a:rPr lang="en-US" sz="2600" dirty="0" smtClean="0"/>
              <a:t>     aid drug / local help</a:t>
            </a:r>
          </a:p>
          <a:p>
            <a:r>
              <a:rPr lang="en-US" sz="2600" dirty="0"/>
              <a:t> </a:t>
            </a:r>
            <a:r>
              <a:rPr lang="en-US" sz="2600" dirty="0" smtClean="0"/>
              <a:t>     doctors available</a:t>
            </a:r>
          </a:p>
          <a:p>
            <a:endParaRPr lang="en-US" dirty="0"/>
          </a:p>
        </p:txBody>
      </p:sp>
      <p:sp>
        <p:nvSpPr>
          <p:cNvPr id="4" name="Down Arrow 3"/>
          <p:cNvSpPr/>
          <p:nvPr/>
        </p:nvSpPr>
        <p:spPr>
          <a:xfrm>
            <a:off x="5721179" y="2743199"/>
            <a:ext cx="160637" cy="3089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4804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architecture</a:t>
            </a:r>
            <a:endParaRPr lang="en-US" dirty="0"/>
          </a:p>
        </p:txBody>
      </p:sp>
      <p:sp>
        <p:nvSpPr>
          <p:cNvPr id="3" name="Content Placeholder 2"/>
          <p:cNvSpPr>
            <a:spLocks noGrp="1"/>
          </p:cNvSpPr>
          <p:nvPr>
            <p:ph idx="1"/>
          </p:nvPr>
        </p:nvSpPr>
        <p:spPr/>
        <p:txBody>
          <a:bodyPr/>
          <a:lstStyle/>
          <a:p>
            <a:endParaRPr lang="en-US" dirty="0"/>
          </a:p>
        </p:txBody>
      </p:sp>
      <p:sp>
        <p:nvSpPr>
          <p:cNvPr id="4" name="Smiley Face 3"/>
          <p:cNvSpPr/>
          <p:nvPr/>
        </p:nvSpPr>
        <p:spPr>
          <a:xfrm>
            <a:off x="2800867" y="3577134"/>
            <a:ext cx="1027669" cy="111843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r>
              <a:rPr lang="en-US" dirty="0" smtClean="0"/>
              <a:t>ser</a:t>
            </a:r>
            <a:endParaRPr lang="en-US" dirty="0"/>
          </a:p>
        </p:txBody>
      </p:sp>
      <p:sp>
        <p:nvSpPr>
          <p:cNvPr id="5" name="Flowchart: Magnetic Disk 4"/>
          <p:cNvSpPr/>
          <p:nvPr/>
        </p:nvSpPr>
        <p:spPr>
          <a:xfrm>
            <a:off x="7389339" y="3684907"/>
            <a:ext cx="951471" cy="73881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6" name="Left-Right Arrow 5"/>
          <p:cNvSpPr/>
          <p:nvPr/>
        </p:nvSpPr>
        <p:spPr>
          <a:xfrm>
            <a:off x="3954163" y="3948848"/>
            <a:ext cx="3212756" cy="3883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ultidocument 6"/>
          <p:cNvSpPr/>
          <p:nvPr/>
        </p:nvSpPr>
        <p:spPr>
          <a:xfrm>
            <a:off x="7437753" y="2254191"/>
            <a:ext cx="667265" cy="60548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DP</a:t>
            </a:r>
            <a:endParaRPr lang="en-US" dirty="0"/>
          </a:p>
        </p:txBody>
      </p:sp>
      <p:sp>
        <p:nvSpPr>
          <p:cNvPr id="8" name="Flowchart: Multidocument 7"/>
          <p:cNvSpPr/>
          <p:nvPr/>
        </p:nvSpPr>
        <p:spPr>
          <a:xfrm>
            <a:off x="7541773" y="5270387"/>
            <a:ext cx="667265" cy="60548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CB</a:t>
            </a:r>
            <a:endParaRPr lang="en-US" dirty="0"/>
          </a:p>
        </p:txBody>
      </p:sp>
      <p:sp>
        <p:nvSpPr>
          <p:cNvPr id="9" name="Left-Right Arrow 8"/>
          <p:cNvSpPr/>
          <p:nvPr/>
        </p:nvSpPr>
        <p:spPr>
          <a:xfrm rot="5400000">
            <a:off x="7507418" y="3111338"/>
            <a:ext cx="705051" cy="22654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Right Arrow 9"/>
          <p:cNvSpPr/>
          <p:nvPr/>
        </p:nvSpPr>
        <p:spPr>
          <a:xfrm rot="5400000" flipV="1">
            <a:off x="7532507" y="4724418"/>
            <a:ext cx="665132" cy="2162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596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pPr algn="just"/>
            <a:r>
              <a:rPr lang="en-US" dirty="0"/>
              <a:t>Beverly G. Hope, </a:t>
            </a:r>
            <a:r>
              <a:rPr lang="en-US" dirty="0" err="1"/>
              <a:t>Rosewary</a:t>
            </a:r>
            <a:r>
              <a:rPr lang="en-US" dirty="0"/>
              <a:t> H. Wild, « </a:t>
            </a:r>
            <a:r>
              <a:rPr lang="en-US" dirty="0" err="1"/>
              <a:t>AnExpert</a:t>
            </a:r>
            <a:r>
              <a:rPr lang="en-US" dirty="0"/>
              <a:t> Support System for Service Quality Improvement», Proceedings of the </a:t>
            </a:r>
            <a:r>
              <a:rPr lang="en-US" dirty="0" err="1"/>
              <a:t>TwentySeventh</a:t>
            </a:r>
            <a:r>
              <a:rPr lang="en-US" dirty="0"/>
              <a:t> Annual Hawaii International Conference on System Science, </a:t>
            </a:r>
            <a:r>
              <a:rPr lang="en-US" dirty="0" smtClean="0"/>
              <a:t>1994</a:t>
            </a:r>
          </a:p>
          <a:p>
            <a:pPr algn="just"/>
            <a:r>
              <a:rPr lang="en-US" dirty="0"/>
              <a:t>Analysis and design of information systems by </a:t>
            </a:r>
            <a:r>
              <a:rPr lang="en-US" dirty="0" err="1"/>
              <a:t>V.Rajaraman</a:t>
            </a:r>
            <a:r>
              <a:rPr lang="en-US" dirty="0"/>
              <a:t>, 5th print, PHI, pp </a:t>
            </a:r>
            <a:r>
              <a:rPr lang="en-US" dirty="0" smtClean="0"/>
              <a:t>113-137</a:t>
            </a:r>
          </a:p>
          <a:p>
            <a:pPr algn="just"/>
            <a:r>
              <a:rPr lang="en-US" dirty="0"/>
              <a:t>Joseph </a:t>
            </a:r>
            <a:r>
              <a:rPr lang="en-US" dirty="0" err="1"/>
              <a:t>Giarratano</a:t>
            </a:r>
            <a:r>
              <a:rPr lang="en-US" dirty="0"/>
              <a:t>, Gary Riley (2004). Expert Systems: Principles and Programming, Fourth </a:t>
            </a:r>
            <a:r>
              <a:rPr lang="en-US" dirty="0" smtClean="0"/>
              <a:t>Edition,</a:t>
            </a:r>
            <a:endParaRPr lang="en-US" dirty="0"/>
          </a:p>
        </p:txBody>
      </p:sp>
    </p:spTree>
    <p:extLst>
      <p:ext uri="{BB962C8B-B14F-4D97-AF65-F5344CB8AC3E}">
        <p14:creationId xmlns:p14="http://schemas.microsoft.com/office/powerpoint/2010/main" val="403595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DISEASE PREDICTION </a:t>
            </a:r>
            <a:r>
              <a:rPr lang="en-US" dirty="0" smtClean="0"/>
              <a:t>SYSTEM</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 </a:t>
            </a:r>
            <a:r>
              <a:rPr lang="en-US" dirty="0" smtClean="0"/>
              <a:t>                       </a:t>
            </a:r>
            <a:r>
              <a:rPr lang="en-US" dirty="0"/>
              <a:t>DISEASE </a:t>
            </a:r>
            <a:r>
              <a:rPr lang="en-US" dirty="0" smtClean="0"/>
              <a:t>PREDICTION WEB BASED SYSTEM</a:t>
            </a:r>
            <a:endParaRPr lang="en-US" dirty="0"/>
          </a:p>
          <a:p>
            <a:pPr marL="0" indent="0">
              <a:buNone/>
            </a:pPr>
            <a:endParaRPr lang="en-US" dirty="0" smtClean="0"/>
          </a:p>
          <a:p>
            <a:pPr marL="0" indent="0">
              <a:buNone/>
            </a:pPr>
            <a:r>
              <a:rPr lang="en-US" dirty="0"/>
              <a:t> </a:t>
            </a:r>
            <a:r>
              <a:rPr lang="en-US" dirty="0" smtClean="0"/>
              <a:t>                                              KCA UNIVERSITY</a:t>
            </a:r>
          </a:p>
          <a:p>
            <a:pPr marL="0" indent="0">
              <a:buNone/>
            </a:pPr>
            <a:r>
              <a:rPr lang="en-US" dirty="0"/>
              <a:t> </a:t>
            </a:r>
            <a:r>
              <a:rPr lang="en-US" dirty="0" smtClean="0"/>
              <a:t>                                                     PROJECT 1(!!)</a:t>
            </a:r>
            <a:endParaRPr lang="en-US" dirty="0"/>
          </a:p>
          <a:p>
            <a:endParaRPr lang="en-US" dirty="0"/>
          </a:p>
        </p:txBody>
      </p:sp>
    </p:spTree>
    <p:extLst>
      <p:ext uri="{BB962C8B-B14F-4D97-AF65-F5344CB8AC3E}">
        <p14:creationId xmlns:p14="http://schemas.microsoft.com/office/powerpoint/2010/main" val="179598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Autofit/>
          </a:bodyPr>
          <a:lstStyle/>
          <a:p>
            <a:pPr algn="just"/>
            <a:r>
              <a:rPr lang="en-US" dirty="0"/>
              <a:t>Use of computing in the field of medicine can be seen from the early 1950s. However, the first applications of systems using AI in medicine can only be seen during the 1970s through expert systems such as INTERNIST-I, MYCIN, ONCOSIN. The application of artificial intelligence in medicine was mostly limited in Kenya before 2000. An international conference was organized on September 2010 in Nairobi County to provide a clear view how to help patients with the act of first Aid across the world, BLIZZ health care was concerned with the disease prediction system that would bring a brighter change to the remote future</a:t>
            </a:r>
            <a:r>
              <a:rPr lang="en-US" sz="1200" dirty="0" smtClean="0"/>
              <a:t>.  </a:t>
            </a:r>
            <a:endParaRPr lang="en-US" sz="1200" dirty="0"/>
          </a:p>
        </p:txBody>
      </p:sp>
    </p:spTree>
    <p:extLst>
      <p:ext uri="{BB962C8B-B14F-4D97-AF65-F5344CB8AC3E}">
        <p14:creationId xmlns:p14="http://schemas.microsoft.com/office/powerpoint/2010/main" val="626690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of the project</a:t>
            </a:r>
            <a:endParaRPr lang="en-US" dirty="0"/>
          </a:p>
        </p:txBody>
      </p:sp>
      <p:sp>
        <p:nvSpPr>
          <p:cNvPr id="3" name="Content Placeholder 2"/>
          <p:cNvSpPr>
            <a:spLocks noGrp="1"/>
          </p:cNvSpPr>
          <p:nvPr>
            <p:ph idx="1"/>
          </p:nvPr>
        </p:nvSpPr>
        <p:spPr/>
        <p:txBody>
          <a:bodyPr/>
          <a:lstStyle/>
          <a:p>
            <a:pPr algn="just"/>
            <a:r>
              <a:rPr lang="en-US" dirty="0"/>
              <a:t>The major problem with using AI for the diagnosis of disease is the lack of data for training predictive models. Though there is vast amount of data including mammograms, genetic tests, and medical records, they are not open to the people who can make use of them for research. The project tries to cover up and identify various way that patients can be help with necessarily going to the hospital.</a:t>
            </a:r>
          </a:p>
          <a:p>
            <a:endParaRPr lang="en-US" dirty="0"/>
          </a:p>
        </p:txBody>
      </p:sp>
    </p:spTree>
    <p:extLst>
      <p:ext uri="{BB962C8B-B14F-4D97-AF65-F5344CB8AC3E}">
        <p14:creationId xmlns:p14="http://schemas.microsoft.com/office/powerpoint/2010/main" val="859018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gn="just"/>
            <a:r>
              <a:rPr lang="en-US" dirty="0"/>
              <a:t>The primary goal is to develop a prediction engine which will allow the users to check whether they have diseases like malaria, tuberculosis, typhoid, diabetes or heart disease et cetera sitting at home when feeling sick. The user don’t need visit the doctor unless he or she has a strong disease that required physical checkup, for further treatment. The prediction engine requires a large dataset and efficient machine learning algorithms to predict the presence of the disease. Pre-processing the dataset to train the machine learning models, removing redundant, null, or invalid data for optimal performance of the prediction engine</a:t>
            </a:r>
          </a:p>
          <a:p>
            <a:pPr marL="0" indent="0">
              <a:buNone/>
            </a:pPr>
            <a:endParaRPr lang="en-US" dirty="0"/>
          </a:p>
        </p:txBody>
      </p:sp>
    </p:spTree>
    <p:extLst>
      <p:ext uri="{BB962C8B-B14F-4D97-AF65-F5344CB8AC3E}">
        <p14:creationId xmlns:p14="http://schemas.microsoft.com/office/powerpoint/2010/main" val="3069174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a:t>Doctors rely on common knowledge for treatment. When common knowledge is lacking, studies are summarized after some number of cases have been studied. But this process takes time, whereas if machine learning is used, the patterns can be identified earlier. For using machine learning, a huge amount of data is required. There is very limited amount of data available depending on the disease. Also, the number of samples having no diseases is very high compared to the number of samples having the disease. </a:t>
            </a:r>
          </a:p>
        </p:txBody>
      </p:sp>
    </p:spTree>
    <p:extLst>
      <p:ext uri="{BB962C8B-B14F-4D97-AF65-F5344CB8AC3E}">
        <p14:creationId xmlns:p14="http://schemas.microsoft.com/office/powerpoint/2010/main" val="913546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10000"/>
          </a:bodyPr>
          <a:lstStyle/>
          <a:p>
            <a:pPr lvl="0" algn="just"/>
            <a:r>
              <a:rPr lang="en-US" dirty="0"/>
              <a:t>The primary of this project is to predict the disease from the given symptoms create and monitors a health profile of every individuals patients</a:t>
            </a:r>
          </a:p>
          <a:p>
            <a:pPr lvl="0" algn="just"/>
            <a:r>
              <a:rPr lang="en-US" dirty="0"/>
              <a:t>In order to predict disease several factors has been consider such as body mass index, cholesterol level, blood sugar, blood pressure and so on.</a:t>
            </a:r>
          </a:p>
          <a:p>
            <a:pPr lvl="0" algn="just"/>
            <a:r>
              <a:rPr lang="en-US" dirty="0" smtClean="0"/>
              <a:t>Diseases </a:t>
            </a:r>
            <a:r>
              <a:rPr lang="en-US" dirty="0"/>
              <a:t>that can be predicted using machine learning are simple cart, naïve Bayes, </a:t>
            </a:r>
            <a:r>
              <a:rPr lang="en-US" dirty="0" err="1"/>
              <a:t>svm</a:t>
            </a:r>
            <a:r>
              <a:rPr lang="en-US" dirty="0"/>
              <a:t> and random forest are used for prediction and analyze the diabetes data</a:t>
            </a:r>
          </a:p>
          <a:p>
            <a:pPr lvl="0" algn="just"/>
            <a:r>
              <a:rPr lang="en-US" dirty="0"/>
              <a:t>The secondary aim is to develop a web application that allows users to predict heart disease, malaria, tuberculosis, diabetes et cetera utilizing the prediction engine</a:t>
            </a:r>
          </a:p>
          <a:p>
            <a:pPr lvl="0" algn="just"/>
            <a:r>
              <a:rPr lang="en-US" dirty="0"/>
              <a:t>To implement the IT in real world problems.</a:t>
            </a:r>
          </a:p>
          <a:p>
            <a:pPr lvl="0" algn="just"/>
            <a:r>
              <a:rPr lang="en-US" dirty="0"/>
              <a:t>To help general practice doctors, nurses, nursing students and to assist the eye patients as first aid diagnosis</a:t>
            </a:r>
          </a:p>
          <a:p>
            <a:endParaRPr lang="en-US" dirty="0"/>
          </a:p>
        </p:txBody>
      </p:sp>
    </p:spTree>
    <p:extLst>
      <p:ext uri="{BB962C8B-B14F-4D97-AF65-F5344CB8AC3E}">
        <p14:creationId xmlns:p14="http://schemas.microsoft.com/office/powerpoint/2010/main" val="4094533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project</a:t>
            </a:r>
            <a:endParaRPr lang="en-US" dirty="0"/>
          </a:p>
        </p:txBody>
      </p:sp>
      <p:sp>
        <p:nvSpPr>
          <p:cNvPr id="3" name="Content Placeholder 2"/>
          <p:cNvSpPr>
            <a:spLocks noGrp="1"/>
          </p:cNvSpPr>
          <p:nvPr>
            <p:ph idx="1"/>
          </p:nvPr>
        </p:nvSpPr>
        <p:spPr/>
        <p:txBody>
          <a:bodyPr/>
          <a:lstStyle/>
          <a:p>
            <a:pPr marL="0" indent="0" algn="just">
              <a:buNone/>
            </a:pPr>
            <a:r>
              <a:rPr lang="en-US" dirty="0"/>
              <a:t>The disease diagnosis system will permit end-users to predict disease like malaria, tuberculosis, typhoid, heart disease et </a:t>
            </a:r>
            <a:r>
              <a:rPr lang="en-US" dirty="0" smtClean="0"/>
              <a:t>cetera</a:t>
            </a:r>
            <a:endParaRPr lang="en-US" dirty="0"/>
          </a:p>
        </p:txBody>
      </p:sp>
    </p:spTree>
    <p:extLst>
      <p:ext uri="{BB962C8B-B14F-4D97-AF65-F5344CB8AC3E}">
        <p14:creationId xmlns:p14="http://schemas.microsoft.com/office/powerpoint/2010/main" val="37507859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1678</TotalTime>
  <Words>1714</Words>
  <Application>Microsoft Office PowerPoint</Application>
  <PresentationFormat>Widescreen</PresentationFormat>
  <Paragraphs>152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Wingdings</vt:lpstr>
      <vt:lpstr>Wingdings 3</vt:lpstr>
      <vt:lpstr>Ion Boardroom</vt:lpstr>
      <vt:lpstr>PowerPoint Presentation</vt:lpstr>
      <vt:lpstr>DISEASE PREDICTION SYSTEM</vt:lpstr>
      <vt:lpstr>DISEASE PREDICTION SYSTEM</vt:lpstr>
      <vt:lpstr>Background</vt:lpstr>
      <vt:lpstr>Relevance of the project</vt:lpstr>
      <vt:lpstr>Problem statement</vt:lpstr>
      <vt:lpstr>Cont..</vt:lpstr>
      <vt:lpstr>Objectives</vt:lpstr>
      <vt:lpstr>Scope of the project</vt:lpstr>
      <vt:lpstr>Growth of AI systems</vt:lpstr>
      <vt:lpstr>Availability of doctors and chat bot</vt:lpstr>
      <vt:lpstr>Internet of things (IoT), Healthcare and machine learning</vt:lpstr>
      <vt:lpstr>Agile methodology</vt:lpstr>
      <vt:lpstr>Cont..</vt:lpstr>
      <vt:lpstr>Scrum</vt:lpstr>
      <vt:lpstr>The main artefacts</vt:lpstr>
      <vt:lpstr>PowerPoint Presentation</vt:lpstr>
      <vt:lpstr>Literature Survey</vt:lpstr>
      <vt:lpstr>Author: Priyanka Sonar, Prof. K. JayaMalini  </vt:lpstr>
      <vt:lpstr>Authors: Samrat Kumar Dey, Ashraf Hossain and Md. Mahbubur Rahman  </vt:lpstr>
      <vt:lpstr>Algorithms and Results across Publications</vt:lpstr>
      <vt:lpstr>PowerPoint Presentation</vt:lpstr>
      <vt:lpstr>Budget and resources</vt:lpstr>
      <vt:lpstr>Project schedule</vt:lpstr>
      <vt:lpstr>System overview</vt:lpstr>
      <vt:lpstr>Db architecture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dc:title>
  <dc:creator>santos</dc:creator>
  <cp:lastModifiedBy>santos</cp:lastModifiedBy>
  <cp:revision>31</cp:revision>
  <dcterms:created xsi:type="dcterms:W3CDTF">2022-09-17T07:06:55Z</dcterms:created>
  <dcterms:modified xsi:type="dcterms:W3CDTF">2023-03-21T06:43:34Z</dcterms:modified>
</cp:coreProperties>
</file>